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4"/>
  </p:notesMasterIdLst>
  <p:sldIdLst>
    <p:sldId id="279" r:id="rId2"/>
    <p:sldId id="305" r:id="rId3"/>
    <p:sldId id="316" r:id="rId4"/>
    <p:sldId id="328" r:id="rId5"/>
    <p:sldId id="315" r:id="rId6"/>
    <p:sldId id="333" r:id="rId7"/>
    <p:sldId id="307" r:id="rId8"/>
    <p:sldId id="329" r:id="rId9"/>
    <p:sldId id="286" r:id="rId10"/>
    <p:sldId id="298" r:id="rId11"/>
    <p:sldId id="297" r:id="rId12"/>
    <p:sldId id="330" r:id="rId13"/>
    <p:sldId id="321" r:id="rId14"/>
    <p:sldId id="322" r:id="rId15"/>
    <p:sldId id="326" r:id="rId16"/>
    <p:sldId id="324" r:id="rId17"/>
    <p:sldId id="325" r:id="rId18"/>
    <p:sldId id="309" r:id="rId19"/>
    <p:sldId id="332" r:id="rId20"/>
    <p:sldId id="331" r:id="rId21"/>
    <p:sldId id="318" r:id="rId22"/>
    <p:sldId id="319" r:id="rId23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szte" initials="e" lastIdx="2" clrIdx="0"/>
  <p:cmAuthor id="1" name="Jakab Aron" initials="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>
        <p:scale>
          <a:sx n="60" d="100"/>
          <a:sy n="60" d="100"/>
        </p:scale>
        <p:origin x="-3072" y="-1170"/>
      </p:cViewPr>
      <p:guideLst>
        <p:guide orient="horz" pos="1026"/>
        <p:guide pos="35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B934CC-92F0-44CE-BA9A-01DDD7D5EA97}" type="doc">
      <dgm:prSet loTypeId="urn:microsoft.com/office/officeart/2005/8/layout/hierarchy5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9BF7C768-F0CA-437D-B0F0-B9C56AD45C87}">
      <dgm:prSet phldrT="[Szöveg]"/>
      <dgm:spPr/>
      <dgm:t>
        <a:bodyPr/>
        <a:lstStyle/>
        <a:p>
          <a:r>
            <a:rPr lang="hu-HU" dirty="0" smtClean="0"/>
            <a:t>Üzleti keretrendszer</a:t>
          </a:r>
          <a:endParaRPr lang="hu-HU" dirty="0"/>
        </a:p>
      </dgm:t>
    </dgm:pt>
    <dgm:pt modelId="{F16FC88D-1E49-4972-9AAE-C9C3A987EE74}" type="parTrans" cxnId="{D1CE7382-74E2-4458-8BA5-015E07360255}">
      <dgm:prSet/>
      <dgm:spPr/>
      <dgm:t>
        <a:bodyPr/>
        <a:lstStyle/>
        <a:p>
          <a:endParaRPr lang="hu-HU"/>
        </a:p>
      </dgm:t>
    </dgm:pt>
    <dgm:pt modelId="{3772345C-5471-4069-8EFF-B42E610A343E}" type="sibTrans" cxnId="{D1CE7382-74E2-4458-8BA5-015E07360255}">
      <dgm:prSet/>
      <dgm:spPr/>
      <dgm:t>
        <a:bodyPr/>
        <a:lstStyle/>
        <a:p>
          <a:endParaRPr lang="hu-HU"/>
        </a:p>
      </dgm:t>
    </dgm:pt>
    <dgm:pt modelId="{06C475F4-2B7F-4533-90B5-FAFD3F4A55D3}">
      <dgm:prSet phldrT="[Szöveg]"/>
      <dgm:spPr>
        <a:solidFill>
          <a:srgbClr val="FFFFCC"/>
        </a:solidFill>
      </dgm:spPr>
      <dgm:t>
        <a:bodyPr/>
        <a:lstStyle/>
        <a:p>
          <a:r>
            <a:rPr lang="hu-HU" dirty="0" smtClean="0"/>
            <a:t>Szervezet bemutatása</a:t>
          </a:r>
          <a:endParaRPr lang="hu-HU" dirty="0"/>
        </a:p>
      </dgm:t>
    </dgm:pt>
    <dgm:pt modelId="{FAF500D5-18DA-4544-BB79-08BCCC652937}" type="parTrans" cxnId="{1FEDD3BC-F41A-40D4-8F66-911ED34B5D7C}">
      <dgm:prSet/>
      <dgm:spPr/>
      <dgm:t>
        <a:bodyPr/>
        <a:lstStyle/>
        <a:p>
          <a:endParaRPr lang="hu-HU"/>
        </a:p>
      </dgm:t>
    </dgm:pt>
    <dgm:pt modelId="{CD6E40EC-B92A-4147-B745-9240B0556F0F}" type="sibTrans" cxnId="{1FEDD3BC-F41A-40D4-8F66-911ED34B5D7C}">
      <dgm:prSet/>
      <dgm:spPr/>
      <dgm:t>
        <a:bodyPr/>
        <a:lstStyle/>
        <a:p>
          <a:endParaRPr lang="hu-HU"/>
        </a:p>
      </dgm:t>
    </dgm:pt>
    <dgm:pt modelId="{F62FBB22-1E60-451D-B3E4-67F1297F70B2}">
      <dgm:prSet phldrT="[Szöveg]"/>
      <dgm:spPr>
        <a:solidFill>
          <a:srgbClr val="FFFFCC"/>
        </a:solidFill>
      </dgm:spPr>
      <dgm:t>
        <a:bodyPr/>
        <a:lstStyle/>
        <a:p>
          <a:r>
            <a:rPr lang="hu-HU" dirty="0" smtClean="0"/>
            <a:t>I. Működési jellemzők</a:t>
          </a:r>
          <a:endParaRPr lang="hu-HU" dirty="0"/>
        </a:p>
      </dgm:t>
    </dgm:pt>
    <dgm:pt modelId="{5A585C75-8095-4860-9341-92607D23758D}" type="parTrans" cxnId="{58D34EB4-D51D-40BB-A01B-B6AF2F294EFD}">
      <dgm:prSet/>
      <dgm:spPr/>
      <dgm:t>
        <a:bodyPr/>
        <a:lstStyle/>
        <a:p>
          <a:endParaRPr lang="hu-HU"/>
        </a:p>
      </dgm:t>
    </dgm:pt>
    <dgm:pt modelId="{07F008DC-8A5C-4131-B45A-A8DA17577668}" type="sibTrans" cxnId="{58D34EB4-D51D-40BB-A01B-B6AF2F294EFD}">
      <dgm:prSet/>
      <dgm:spPr/>
      <dgm:t>
        <a:bodyPr/>
        <a:lstStyle/>
        <a:p>
          <a:endParaRPr lang="hu-HU"/>
        </a:p>
      </dgm:t>
    </dgm:pt>
    <dgm:pt modelId="{2CA54F20-BFF7-465D-BD30-AF2029201899}">
      <dgm:prSet phldrT="[Szöveg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hu-HU" dirty="0" smtClean="0"/>
            <a:t>Projektterv bemutatása</a:t>
          </a:r>
          <a:endParaRPr lang="hu-HU" dirty="0"/>
        </a:p>
      </dgm:t>
    </dgm:pt>
    <dgm:pt modelId="{73BFD0D2-759C-420B-9CAC-99ECC3A94277}" type="parTrans" cxnId="{4424A892-FAFC-4B46-A5DC-E4A1F61803BA}">
      <dgm:prSet/>
      <dgm:spPr/>
      <dgm:t>
        <a:bodyPr/>
        <a:lstStyle/>
        <a:p>
          <a:endParaRPr lang="hu-HU"/>
        </a:p>
      </dgm:t>
    </dgm:pt>
    <dgm:pt modelId="{84C70496-C489-4130-A0E7-E315C79312A0}" type="sibTrans" cxnId="{4424A892-FAFC-4B46-A5DC-E4A1F61803BA}">
      <dgm:prSet/>
      <dgm:spPr/>
      <dgm:t>
        <a:bodyPr/>
        <a:lstStyle/>
        <a:p>
          <a:endParaRPr lang="hu-HU"/>
        </a:p>
      </dgm:t>
    </dgm:pt>
    <dgm:pt modelId="{8DDAC233-EB79-417F-8502-36CB6A45CBE4}">
      <dgm:prSet phldrT="[Szöveg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hu-HU" dirty="0" smtClean="0"/>
            <a:t>III. Környezetelemzés</a:t>
          </a:r>
          <a:endParaRPr lang="hu-HU" dirty="0"/>
        </a:p>
      </dgm:t>
    </dgm:pt>
    <dgm:pt modelId="{5677E709-2879-4A56-BFAA-0FBD878AF2FE}" type="parTrans" cxnId="{1F28C864-1C7C-4796-912B-01F8179FFD17}">
      <dgm:prSet/>
      <dgm:spPr/>
      <dgm:t>
        <a:bodyPr/>
        <a:lstStyle/>
        <a:p>
          <a:endParaRPr lang="hu-HU"/>
        </a:p>
      </dgm:t>
    </dgm:pt>
    <dgm:pt modelId="{C1DF3352-069C-46BA-A7FC-4C4B51AFFF34}" type="sibTrans" cxnId="{1F28C864-1C7C-4796-912B-01F8179FFD17}">
      <dgm:prSet/>
      <dgm:spPr/>
      <dgm:t>
        <a:bodyPr/>
        <a:lstStyle/>
        <a:p>
          <a:endParaRPr lang="hu-HU"/>
        </a:p>
      </dgm:t>
    </dgm:pt>
    <dgm:pt modelId="{08FFA109-58BD-402F-9B46-29B1B673ECF7}">
      <dgm:prSet phldrT="[Szöveg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hu-HU" dirty="0" smtClean="0"/>
            <a:t>IV. Pénzügyi megvalósíthatóság</a:t>
          </a:r>
          <a:endParaRPr lang="hu-HU" dirty="0"/>
        </a:p>
      </dgm:t>
    </dgm:pt>
    <dgm:pt modelId="{BE090226-F94E-452F-ADE9-C421D139B18D}" type="parTrans" cxnId="{5F0C5F1D-00C8-46FD-9FD1-E37BA18E50F4}">
      <dgm:prSet/>
      <dgm:spPr/>
      <dgm:t>
        <a:bodyPr/>
        <a:lstStyle/>
        <a:p>
          <a:endParaRPr lang="hu-HU"/>
        </a:p>
      </dgm:t>
    </dgm:pt>
    <dgm:pt modelId="{991DFF3D-243B-45E9-AB43-0FC7B54C187F}" type="sibTrans" cxnId="{5F0C5F1D-00C8-46FD-9FD1-E37BA18E50F4}">
      <dgm:prSet/>
      <dgm:spPr/>
      <dgm:t>
        <a:bodyPr/>
        <a:lstStyle/>
        <a:p>
          <a:endParaRPr lang="hu-HU"/>
        </a:p>
      </dgm:t>
    </dgm:pt>
    <dgm:pt modelId="{13DABACB-36F2-41D9-86DF-8A93BE0D425D}">
      <dgm:prSet phldrT="[Szöveg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hu-HU" dirty="0" smtClean="0"/>
            <a:t>V. Szervezeti megvalósíthatóság</a:t>
          </a:r>
          <a:endParaRPr lang="hu-HU" dirty="0"/>
        </a:p>
      </dgm:t>
    </dgm:pt>
    <dgm:pt modelId="{F48DAC1A-0155-4385-A936-78AF873884D2}" type="parTrans" cxnId="{849FB450-BAE5-4B14-A5AF-D40DE8D6CF79}">
      <dgm:prSet/>
      <dgm:spPr/>
      <dgm:t>
        <a:bodyPr/>
        <a:lstStyle/>
        <a:p>
          <a:endParaRPr lang="hu-HU"/>
        </a:p>
      </dgm:t>
    </dgm:pt>
    <dgm:pt modelId="{99CF8E52-F683-4EA7-8D39-B9C90C5415B6}" type="sibTrans" cxnId="{849FB450-BAE5-4B14-A5AF-D40DE8D6CF79}">
      <dgm:prSet/>
      <dgm:spPr/>
      <dgm:t>
        <a:bodyPr/>
        <a:lstStyle/>
        <a:p>
          <a:endParaRPr lang="hu-HU"/>
        </a:p>
      </dgm:t>
    </dgm:pt>
    <dgm:pt modelId="{56B9A34C-60FA-4537-B646-451DFAA682B0}">
      <dgm:prSet phldrT="[Szöveg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hu-HU" dirty="0" smtClean="0"/>
            <a:t>VI. Kockázatelemzés</a:t>
          </a:r>
          <a:endParaRPr lang="hu-HU" dirty="0"/>
        </a:p>
      </dgm:t>
    </dgm:pt>
    <dgm:pt modelId="{6E74E204-A200-4A46-8AF0-1C693CF9C1C8}" type="parTrans" cxnId="{3DF436F0-41F9-459B-B378-EF816EC188DE}">
      <dgm:prSet/>
      <dgm:spPr/>
      <dgm:t>
        <a:bodyPr/>
        <a:lstStyle/>
        <a:p>
          <a:endParaRPr lang="hu-HU"/>
        </a:p>
      </dgm:t>
    </dgm:pt>
    <dgm:pt modelId="{76A43398-9154-4B92-8E00-D55342E66300}" type="sibTrans" cxnId="{3DF436F0-41F9-459B-B378-EF816EC188DE}">
      <dgm:prSet/>
      <dgm:spPr/>
      <dgm:t>
        <a:bodyPr/>
        <a:lstStyle/>
        <a:p>
          <a:endParaRPr lang="hu-HU"/>
        </a:p>
      </dgm:t>
    </dgm:pt>
    <dgm:pt modelId="{4E6E3729-4F8E-4795-BD16-D2888BB7D25D}">
      <dgm:prSet phldrT="[Szöveg]"/>
      <dgm:spPr>
        <a:solidFill>
          <a:srgbClr val="FFFFCC"/>
        </a:solidFill>
      </dgm:spPr>
      <dgm:t>
        <a:bodyPr/>
        <a:lstStyle/>
        <a:p>
          <a:r>
            <a:rPr lang="hu-HU" dirty="0" smtClean="0"/>
            <a:t>II.  Szervezeti jellemzők</a:t>
          </a:r>
          <a:endParaRPr lang="hu-HU" dirty="0"/>
        </a:p>
      </dgm:t>
    </dgm:pt>
    <dgm:pt modelId="{38464996-062A-4717-AF41-B5E842E4DF48}" type="parTrans" cxnId="{97AC7429-F976-4AFD-BE39-8DD87CE90786}">
      <dgm:prSet/>
      <dgm:spPr/>
      <dgm:t>
        <a:bodyPr/>
        <a:lstStyle/>
        <a:p>
          <a:endParaRPr lang="hu-HU"/>
        </a:p>
      </dgm:t>
    </dgm:pt>
    <dgm:pt modelId="{121D40DB-4E14-4468-BD46-8F4CD14707DD}" type="sibTrans" cxnId="{97AC7429-F976-4AFD-BE39-8DD87CE90786}">
      <dgm:prSet/>
      <dgm:spPr/>
      <dgm:t>
        <a:bodyPr/>
        <a:lstStyle/>
        <a:p>
          <a:endParaRPr lang="hu-HU"/>
        </a:p>
      </dgm:t>
    </dgm:pt>
    <dgm:pt modelId="{E40083A1-F120-4AB2-A988-6CD59A79BD0D}" type="pres">
      <dgm:prSet presAssocID="{1BB934CC-92F0-44CE-BA9A-01DDD7D5EA9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61C8B34-6FA4-422B-97B6-91F8EF681C2C}" type="pres">
      <dgm:prSet presAssocID="{1BB934CC-92F0-44CE-BA9A-01DDD7D5EA97}" presName="hierFlow" presStyleCnt="0"/>
      <dgm:spPr/>
    </dgm:pt>
    <dgm:pt modelId="{69C6E699-28FE-488F-9841-860BEF6017B9}" type="pres">
      <dgm:prSet presAssocID="{1BB934CC-92F0-44CE-BA9A-01DDD7D5EA9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A438D10-2A73-4CB9-AE44-80D5B1B7B6E5}" type="pres">
      <dgm:prSet presAssocID="{9BF7C768-F0CA-437D-B0F0-B9C56AD45C87}" presName="Name17" presStyleCnt="0"/>
      <dgm:spPr/>
    </dgm:pt>
    <dgm:pt modelId="{BCE93995-629F-48B1-91E1-05FC4211D524}" type="pres">
      <dgm:prSet presAssocID="{9BF7C768-F0CA-437D-B0F0-B9C56AD45C87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0067EE4-24F5-459E-A7BF-776D1216BD54}" type="pres">
      <dgm:prSet presAssocID="{9BF7C768-F0CA-437D-B0F0-B9C56AD45C87}" presName="hierChild2" presStyleCnt="0"/>
      <dgm:spPr/>
    </dgm:pt>
    <dgm:pt modelId="{F925B002-6420-4ED5-A523-4053CF40C2BE}" type="pres">
      <dgm:prSet presAssocID="{FAF500D5-18DA-4544-BB79-08BCCC652937}" presName="Name25" presStyleLbl="parChTrans1D2" presStyleIdx="0" presStyleCnt="2"/>
      <dgm:spPr/>
      <dgm:t>
        <a:bodyPr/>
        <a:lstStyle/>
        <a:p>
          <a:endParaRPr lang="hu-HU"/>
        </a:p>
      </dgm:t>
    </dgm:pt>
    <dgm:pt modelId="{2ADD4E7C-62E0-457E-9C92-087703325C66}" type="pres">
      <dgm:prSet presAssocID="{FAF500D5-18DA-4544-BB79-08BCCC652937}" presName="connTx" presStyleLbl="parChTrans1D2" presStyleIdx="0" presStyleCnt="2"/>
      <dgm:spPr/>
      <dgm:t>
        <a:bodyPr/>
        <a:lstStyle/>
        <a:p>
          <a:endParaRPr lang="hu-HU"/>
        </a:p>
      </dgm:t>
    </dgm:pt>
    <dgm:pt modelId="{DEF60DB6-9C06-476C-A908-2B51DDDCCB51}" type="pres">
      <dgm:prSet presAssocID="{06C475F4-2B7F-4533-90B5-FAFD3F4A55D3}" presName="Name30" presStyleCnt="0"/>
      <dgm:spPr/>
    </dgm:pt>
    <dgm:pt modelId="{10D4E008-73B2-4E6B-8163-21F4081A57F5}" type="pres">
      <dgm:prSet presAssocID="{06C475F4-2B7F-4533-90B5-FAFD3F4A55D3}" presName="level2Shape" presStyleLbl="node2" presStyleIdx="0" presStyleCnt="2"/>
      <dgm:spPr/>
      <dgm:t>
        <a:bodyPr/>
        <a:lstStyle/>
        <a:p>
          <a:endParaRPr lang="hu-HU"/>
        </a:p>
      </dgm:t>
    </dgm:pt>
    <dgm:pt modelId="{FF6CB666-9724-439D-B2FF-01C7BB307504}" type="pres">
      <dgm:prSet presAssocID="{06C475F4-2B7F-4533-90B5-FAFD3F4A55D3}" presName="hierChild3" presStyleCnt="0"/>
      <dgm:spPr/>
    </dgm:pt>
    <dgm:pt modelId="{20CB639D-CA4B-4A31-8491-7D1388ED40DB}" type="pres">
      <dgm:prSet presAssocID="{5A585C75-8095-4860-9341-92607D23758D}" presName="Name25" presStyleLbl="parChTrans1D3" presStyleIdx="0" presStyleCnt="6"/>
      <dgm:spPr/>
      <dgm:t>
        <a:bodyPr/>
        <a:lstStyle/>
        <a:p>
          <a:endParaRPr lang="hu-HU"/>
        </a:p>
      </dgm:t>
    </dgm:pt>
    <dgm:pt modelId="{7255753E-480E-4CF2-9A04-70AF197BFB44}" type="pres">
      <dgm:prSet presAssocID="{5A585C75-8095-4860-9341-92607D23758D}" presName="connTx" presStyleLbl="parChTrans1D3" presStyleIdx="0" presStyleCnt="6"/>
      <dgm:spPr/>
      <dgm:t>
        <a:bodyPr/>
        <a:lstStyle/>
        <a:p>
          <a:endParaRPr lang="hu-HU"/>
        </a:p>
      </dgm:t>
    </dgm:pt>
    <dgm:pt modelId="{097CEEDB-C70C-4EE1-A4CA-322F95E46B00}" type="pres">
      <dgm:prSet presAssocID="{F62FBB22-1E60-451D-B3E4-67F1297F70B2}" presName="Name30" presStyleCnt="0"/>
      <dgm:spPr/>
    </dgm:pt>
    <dgm:pt modelId="{D7ED4D57-9A62-4B61-B2F9-FA73634D1072}" type="pres">
      <dgm:prSet presAssocID="{F62FBB22-1E60-451D-B3E4-67F1297F70B2}" presName="level2Shape" presStyleLbl="node3" presStyleIdx="0" presStyleCnt="6"/>
      <dgm:spPr/>
      <dgm:t>
        <a:bodyPr/>
        <a:lstStyle/>
        <a:p>
          <a:endParaRPr lang="hu-HU"/>
        </a:p>
      </dgm:t>
    </dgm:pt>
    <dgm:pt modelId="{E9468CB9-7626-4B50-AA21-0AA9A1BBFD83}" type="pres">
      <dgm:prSet presAssocID="{F62FBB22-1E60-451D-B3E4-67F1297F70B2}" presName="hierChild3" presStyleCnt="0"/>
      <dgm:spPr/>
    </dgm:pt>
    <dgm:pt modelId="{9442EE2A-6D55-48EA-BDE0-28BF659C7582}" type="pres">
      <dgm:prSet presAssocID="{38464996-062A-4717-AF41-B5E842E4DF48}" presName="Name25" presStyleLbl="parChTrans1D3" presStyleIdx="1" presStyleCnt="6"/>
      <dgm:spPr/>
      <dgm:t>
        <a:bodyPr/>
        <a:lstStyle/>
        <a:p>
          <a:endParaRPr lang="hu-HU"/>
        </a:p>
      </dgm:t>
    </dgm:pt>
    <dgm:pt modelId="{D05B22AC-3A36-4AAC-9B1D-CCD2A49A32B0}" type="pres">
      <dgm:prSet presAssocID="{38464996-062A-4717-AF41-B5E842E4DF48}" presName="connTx" presStyleLbl="parChTrans1D3" presStyleIdx="1" presStyleCnt="6"/>
      <dgm:spPr/>
      <dgm:t>
        <a:bodyPr/>
        <a:lstStyle/>
        <a:p>
          <a:endParaRPr lang="hu-HU"/>
        </a:p>
      </dgm:t>
    </dgm:pt>
    <dgm:pt modelId="{8BA52677-665D-42C3-9F36-4A4D0B795D78}" type="pres">
      <dgm:prSet presAssocID="{4E6E3729-4F8E-4795-BD16-D2888BB7D25D}" presName="Name30" presStyleCnt="0"/>
      <dgm:spPr/>
    </dgm:pt>
    <dgm:pt modelId="{7834E4C1-33E7-4188-9FB0-A721CEEE3A80}" type="pres">
      <dgm:prSet presAssocID="{4E6E3729-4F8E-4795-BD16-D2888BB7D25D}" presName="level2Shape" presStyleLbl="node3" presStyleIdx="1" presStyleCnt="6"/>
      <dgm:spPr/>
      <dgm:t>
        <a:bodyPr/>
        <a:lstStyle/>
        <a:p>
          <a:endParaRPr lang="hu-HU"/>
        </a:p>
      </dgm:t>
    </dgm:pt>
    <dgm:pt modelId="{E34B9E37-90F3-4680-8B4B-A377D071EECF}" type="pres">
      <dgm:prSet presAssocID="{4E6E3729-4F8E-4795-BD16-D2888BB7D25D}" presName="hierChild3" presStyleCnt="0"/>
      <dgm:spPr/>
    </dgm:pt>
    <dgm:pt modelId="{1423115A-C6F2-4A7B-8696-821AF155ECB8}" type="pres">
      <dgm:prSet presAssocID="{73BFD0D2-759C-420B-9CAC-99ECC3A94277}" presName="Name25" presStyleLbl="parChTrans1D2" presStyleIdx="1" presStyleCnt="2"/>
      <dgm:spPr/>
      <dgm:t>
        <a:bodyPr/>
        <a:lstStyle/>
        <a:p>
          <a:endParaRPr lang="hu-HU"/>
        </a:p>
      </dgm:t>
    </dgm:pt>
    <dgm:pt modelId="{72B86EEB-4DBF-46CF-A0DE-A2798B6C2260}" type="pres">
      <dgm:prSet presAssocID="{73BFD0D2-759C-420B-9CAC-99ECC3A94277}" presName="connTx" presStyleLbl="parChTrans1D2" presStyleIdx="1" presStyleCnt="2"/>
      <dgm:spPr/>
      <dgm:t>
        <a:bodyPr/>
        <a:lstStyle/>
        <a:p>
          <a:endParaRPr lang="hu-HU"/>
        </a:p>
      </dgm:t>
    </dgm:pt>
    <dgm:pt modelId="{23B57615-F857-4E3B-80AE-EB2164940571}" type="pres">
      <dgm:prSet presAssocID="{2CA54F20-BFF7-465D-BD30-AF2029201899}" presName="Name30" presStyleCnt="0"/>
      <dgm:spPr/>
    </dgm:pt>
    <dgm:pt modelId="{5487CF45-EC17-4940-876A-1DE6DE13142E}" type="pres">
      <dgm:prSet presAssocID="{2CA54F20-BFF7-465D-BD30-AF2029201899}" presName="level2Shape" presStyleLbl="node2" presStyleIdx="1" presStyleCnt="2"/>
      <dgm:spPr/>
      <dgm:t>
        <a:bodyPr/>
        <a:lstStyle/>
        <a:p>
          <a:endParaRPr lang="hu-HU"/>
        </a:p>
      </dgm:t>
    </dgm:pt>
    <dgm:pt modelId="{37AD48B1-6F6A-4FB8-AEA3-3172A3A3B567}" type="pres">
      <dgm:prSet presAssocID="{2CA54F20-BFF7-465D-BD30-AF2029201899}" presName="hierChild3" presStyleCnt="0"/>
      <dgm:spPr/>
    </dgm:pt>
    <dgm:pt modelId="{1B01D213-EAE0-4E9D-BBB0-3355B7E1BC11}" type="pres">
      <dgm:prSet presAssocID="{5677E709-2879-4A56-BFAA-0FBD878AF2FE}" presName="Name25" presStyleLbl="parChTrans1D3" presStyleIdx="2" presStyleCnt="6"/>
      <dgm:spPr/>
      <dgm:t>
        <a:bodyPr/>
        <a:lstStyle/>
        <a:p>
          <a:endParaRPr lang="hu-HU"/>
        </a:p>
      </dgm:t>
    </dgm:pt>
    <dgm:pt modelId="{B8D34822-E88D-4F05-A133-BA1F37AB9E04}" type="pres">
      <dgm:prSet presAssocID="{5677E709-2879-4A56-BFAA-0FBD878AF2FE}" presName="connTx" presStyleLbl="parChTrans1D3" presStyleIdx="2" presStyleCnt="6"/>
      <dgm:spPr/>
      <dgm:t>
        <a:bodyPr/>
        <a:lstStyle/>
        <a:p>
          <a:endParaRPr lang="hu-HU"/>
        </a:p>
      </dgm:t>
    </dgm:pt>
    <dgm:pt modelId="{546DB1A6-3129-4C88-A620-91DCD7E1E055}" type="pres">
      <dgm:prSet presAssocID="{8DDAC233-EB79-417F-8502-36CB6A45CBE4}" presName="Name30" presStyleCnt="0"/>
      <dgm:spPr/>
    </dgm:pt>
    <dgm:pt modelId="{F210C9D4-2F36-4DAC-A499-07DAE3F5A719}" type="pres">
      <dgm:prSet presAssocID="{8DDAC233-EB79-417F-8502-36CB6A45CBE4}" presName="level2Shape" presStyleLbl="node3" presStyleIdx="2" presStyleCnt="6"/>
      <dgm:spPr/>
      <dgm:t>
        <a:bodyPr/>
        <a:lstStyle/>
        <a:p>
          <a:endParaRPr lang="hu-HU"/>
        </a:p>
      </dgm:t>
    </dgm:pt>
    <dgm:pt modelId="{43F1BEB5-C79D-4DE2-BD12-C1937D2A37DD}" type="pres">
      <dgm:prSet presAssocID="{8DDAC233-EB79-417F-8502-36CB6A45CBE4}" presName="hierChild3" presStyleCnt="0"/>
      <dgm:spPr/>
    </dgm:pt>
    <dgm:pt modelId="{F20EF0D7-3E88-4295-8B04-58A9ED481D7C}" type="pres">
      <dgm:prSet presAssocID="{BE090226-F94E-452F-ADE9-C421D139B18D}" presName="Name25" presStyleLbl="parChTrans1D3" presStyleIdx="3" presStyleCnt="6"/>
      <dgm:spPr/>
      <dgm:t>
        <a:bodyPr/>
        <a:lstStyle/>
        <a:p>
          <a:endParaRPr lang="hu-HU"/>
        </a:p>
      </dgm:t>
    </dgm:pt>
    <dgm:pt modelId="{ABC084B8-F3A2-4E39-9D14-2C28274DD8B5}" type="pres">
      <dgm:prSet presAssocID="{BE090226-F94E-452F-ADE9-C421D139B18D}" presName="connTx" presStyleLbl="parChTrans1D3" presStyleIdx="3" presStyleCnt="6"/>
      <dgm:spPr/>
      <dgm:t>
        <a:bodyPr/>
        <a:lstStyle/>
        <a:p>
          <a:endParaRPr lang="hu-HU"/>
        </a:p>
      </dgm:t>
    </dgm:pt>
    <dgm:pt modelId="{B1BEEAF4-46B3-46FE-9BD6-5A88D8DA0E0D}" type="pres">
      <dgm:prSet presAssocID="{08FFA109-58BD-402F-9B46-29B1B673ECF7}" presName="Name30" presStyleCnt="0"/>
      <dgm:spPr/>
    </dgm:pt>
    <dgm:pt modelId="{8854C588-6AC4-4940-8EB0-FDC82F9C8160}" type="pres">
      <dgm:prSet presAssocID="{08FFA109-58BD-402F-9B46-29B1B673ECF7}" presName="level2Shape" presStyleLbl="node3" presStyleIdx="3" presStyleCnt="6"/>
      <dgm:spPr/>
      <dgm:t>
        <a:bodyPr/>
        <a:lstStyle/>
        <a:p>
          <a:endParaRPr lang="hu-HU"/>
        </a:p>
      </dgm:t>
    </dgm:pt>
    <dgm:pt modelId="{F0371D28-140C-4698-931F-5016878CF8FD}" type="pres">
      <dgm:prSet presAssocID="{08FFA109-58BD-402F-9B46-29B1B673ECF7}" presName="hierChild3" presStyleCnt="0"/>
      <dgm:spPr/>
    </dgm:pt>
    <dgm:pt modelId="{13DEAF47-EE14-4D7F-AFCA-78C7F9D58D15}" type="pres">
      <dgm:prSet presAssocID="{F48DAC1A-0155-4385-A936-78AF873884D2}" presName="Name25" presStyleLbl="parChTrans1D3" presStyleIdx="4" presStyleCnt="6"/>
      <dgm:spPr/>
      <dgm:t>
        <a:bodyPr/>
        <a:lstStyle/>
        <a:p>
          <a:endParaRPr lang="hu-HU"/>
        </a:p>
      </dgm:t>
    </dgm:pt>
    <dgm:pt modelId="{9812AAF7-3564-4A84-8C09-BAF4A0388FF4}" type="pres">
      <dgm:prSet presAssocID="{F48DAC1A-0155-4385-A936-78AF873884D2}" presName="connTx" presStyleLbl="parChTrans1D3" presStyleIdx="4" presStyleCnt="6"/>
      <dgm:spPr/>
      <dgm:t>
        <a:bodyPr/>
        <a:lstStyle/>
        <a:p>
          <a:endParaRPr lang="hu-HU"/>
        </a:p>
      </dgm:t>
    </dgm:pt>
    <dgm:pt modelId="{AD9CD043-44C2-4913-AB4B-03A048B67F0B}" type="pres">
      <dgm:prSet presAssocID="{13DABACB-36F2-41D9-86DF-8A93BE0D425D}" presName="Name30" presStyleCnt="0"/>
      <dgm:spPr/>
    </dgm:pt>
    <dgm:pt modelId="{B350AB94-CE7F-420F-AE40-BF5573DDF445}" type="pres">
      <dgm:prSet presAssocID="{13DABACB-36F2-41D9-86DF-8A93BE0D425D}" presName="level2Shape" presStyleLbl="node3" presStyleIdx="4" presStyleCnt="6"/>
      <dgm:spPr/>
      <dgm:t>
        <a:bodyPr/>
        <a:lstStyle/>
        <a:p>
          <a:endParaRPr lang="hu-HU"/>
        </a:p>
      </dgm:t>
    </dgm:pt>
    <dgm:pt modelId="{1E05F319-AF0D-4FAA-8994-7453D39DA8D5}" type="pres">
      <dgm:prSet presAssocID="{13DABACB-36F2-41D9-86DF-8A93BE0D425D}" presName="hierChild3" presStyleCnt="0"/>
      <dgm:spPr/>
    </dgm:pt>
    <dgm:pt modelId="{8EC758B3-C78F-4623-BDCB-3BC397CA4C3E}" type="pres">
      <dgm:prSet presAssocID="{6E74E204-A200-4A46-8AF0-1C693CF9C1C8}" presName="Name25" presStyleLbl="parChTrans1D3" presStyleIdx="5" presStyleCnt="6"/>
      <dgm:spPr/>
      <dgm:t>
        <a:bodyPr/>
        <a:lstStyle/>
        <a:p>
          <a:endParaRPr lang="hu-HU"/>
        </a:p>
      </dgm:t>
    </dgm:pt>
    <dgm:pt modelId="{45EC10E2-795E-4A2B-AD27-FDFEA7314549}" type="pres">
      <dgm:prSet presAssocID="{6E74E204-A200-4A46-8AF0-1C693CF9C1C8}" presName="connTx" presStyleLbl="parChTrans1D3" presStyleIdx="5" presStyleCnt="6"/>
      <dgm:spPr/>
      <dgm:t>
        <a:bodyPr/>
        <a:lstStyle/>
        <a:p>
          <a:endParaRPr lang="hu-HU"/>
        </a:p>
      </dgm:t>
    </dgm:pt>
    <dgm:pt modelId="{62672A1A-A17B-4146-93F0-0785FEF639D8}" type="pres">
      <dgm:prSet presAssocID="{56B9A34C-60FA-4537-B646-451DFAA682B0}" presName="Name30" presStyleCnt="0"/>
      <dgm:spPr/>
    </dgm:pt>
    <dgm:pt modelId="{C20AE3AA-1425-4840-A09A-43EFE67C1CFF}" type="pres">
      <dgm:prSet presAssocID="{56B9A34C-60FA-4537-B646-451DFAA682B0}" presName="level2Shape" presStyleLbl="node3" presStyleIdx="5" presStyleCnt="6"/>
      <dgm:spPr/>
      <dgm:t>
        <a:bodyPr/>
        <a:lstStyle/>
        <a:p>
          <a:endParaRPr lang="hu-HU"/>
        </a:p>
      </dgm:t>
    </dgm:pt>
    <dgm:pt modelId="{0FE4B580-0BA6-4C54-A47E-1F090499B521}" type="pres">
      <dgm:prSet presAssocID="{56B9A34C-60FA-4537-B646-451DFAA682B0}" presName="hierChild3" presStyleCnt="0"/>
      <dgm:spPr/>
    </dgm:pt>
    <dgm:pt modelId="{052BF706-01B8-4B4B-9651-FFFFC0BC0B3C}" type="pres">
      <dgm:prSet presAssocID="{1BB934CC-92F0-44CE-BA9A-01DDD7D5EA97}" presName="bgShapesFlow" presStyleCnt="0"/>
      <dgm:spPr/>
    </dgm:pt>
  </dgm:ptLst>
  <dgm:cxnLst>
    <dgm:cxn modelId="{CFBA3BF1-100F-4B64-BD2C-8E4A5F13328F}" type="presOf" srcId="{6E74E204-A200-4A46-8AF0-1C693CF9C1C8}" destId="{8EC758B3-C78F-4623-BDCB-3BC397CA4C3E}" srcOrd="0" destOrd="0" presId="urn:microsoft.com/office/officeart/2005/8/layout/hierarchy5"/>
    <dgm:cxn modelId="{440B004F-514F-4BC2-B7C2-34E8218D18E8}" type="presOf" srcId="{2CA54F20-BFF7-465D-BD30-AF2029201899}" destId="{5487CF45-EC17-4940-876A-1DE6DE13142E}" srcOrd="0" destOrd="0" presId="urn:microsoft.com/office/officeart/2005/8/layout/hierarchy5"/>
    <dgm:cxn modelId="{24451842-8635-49BF-8158-29CBA89A0739}" type="presOf" srcId="{FAF500D5-18DA-4544-BB79-08BCCC652937}" destId="{2ADD4E7C-62E0-457E-9C92-087703325C66}" srcOrd="1" destOrd="0" presId="urn:microsoft.com/office/officeart/2005/8/layout/hierarchy5"/>
    <dgm:cxn modelId="{ACDFE271-C7BA-4466-982F-19E4A683BA57}" type="presOf" srcId="{BE090226-F94E-452F-ADE9-C421D139B18D}" destId="{F20EF0D7-3E88-4295-8B04-58A9ED481D7C}" srcOrd="0" destOrd="0" presId="urn:microsoft.com/office/officeart/2005/8/layout/hierarchy5"/>
    <dgm:cxn modelId="{45C0DE17-7407-4CA4-9528-1EECC41C363E}" type="presOf" srcId="{73BFD0D2-759C-420B-9CAC-99ECC3A94277}" destId="{1423115A-C6F2-4A7B-8696-821AF155ECB8}" srcOrd="0" destOrd="0" presId="urn:microsoft.com/office/officeart/2005/8/layout/hierarchy5"/>
    <dgm:cxn modelId="{97AC7429-F976-4AFD-BE39-8DD87CE90786}" srcId="{06C475F4-2B7F-4533-90B5-FAFD3F4A55D3}" destId="{4E6E3729-4F8E-4795-BD16-D2888BB7D25D}" srcOrd="1" destOrd="0" parTransId="{38464996-062A-4717-AF41-B5E842E4DF48}" sibTransId="{121D40DB-4E14-4468-BD46-8F4CD14707DD}"/>
    <dgm:cxn modelId="{DF335AB8-ACBF-439B-A16F-35992FA620A9}" type="presOf" srcId="{F48DAC1A-0155-4385-A936-78AF873884D2}" destId="{9812AAF7-3564-4A84-8C09-BAF4A0388FF4}" srcOrd="1" destOrd="0" presId="urn:microsoft.com/office/officeart/2005/8/layout/hierarchy5"/>
    <dgm:cxn modelId="{0FD1BB27-9DB4-4E53-AB80-DC0885FECD98}" type="presOf" srcId="{BE090226-F94E-452F-ADE9-C421D139B18D}" destId="{ABC084B8-F3A2-4E39-9D14-2C28274DD8B5}" srcOrd="1" destOrd="0" presId="urn:microsoft.com/office/officeart/2005/8/layout/hierarchy5"/>
    <dgm:cxn modelId="{D1CE7382-74E2-4458-8BA5-015E07360255}" srcId="{1BB934CC-92F0-44CE-BA9A-01DDD7D5EA97}" destId="{9BF7C768-F0CA-437D-B0F0-B9C56AD45C87}" srcOrd="0" destOrd="0" parTransId="{F16FC88D-1E49-4972-9AAE-C9C3A987EE74}" sibTransId="{3772345C-5471-4069-8EFF-B42E610A343E}"/>
    <dgm:cxn modelId="{9CFDC064-607B-4D46-B779-10C36126ED87}" type="presOf" srcId="{4E6E3729-4F8E-4795-BD16-D2888BB7D25D}" destId="{7834E4C1-33E7-4188-9FB0-A721CEEE3A80}" srcOrd="0" destOrd="0" presId="urn:microsoft.com/office/officeart/2005/8/layout/hierarchy5"/>
    <dgm:cxn modelId="{5F8388C0-C238-465E-A339-929F55457C45}" type="presOf" srcId="{5677E709-2879-4A56-BFAA-0FBD878AF2FE}" destId="{1B01D213-EAE0-4E9D-BBB0-3355B7E1BC11}" srcOrd="0" destOrd="0" presId="urn:microsoft.com/office/officeart/2005/8/layout/hierarchy5"/>
    <dgm:cxn modelId="{E27D61C7-3DED-4C26-B6DA-35AB65309489}" type="presOf" srcId="{13DABACB-36F2-41D9-86DF-8A93BE0D425D}" destId="{B350AB94-CE7F-420F-AE40-BF5573DDF445}" srcOrd="0" destOrd="0" presId="urn:microsoft.com/office/officeart/2005/8/layout/hierarchy5"/>
    <dgm:cxn modelId="{48C81F91-ED41-448C-A148-8FC07EE98255}" type="presOf" srcId="{8DDAC233-EB79-417F-8502-36CB6A45CBE4}" destId="{F210C9D4-2F36-4DAC-A499-07DAE3F5A719}" srcOrd="0" destOrd="0" presId="urn:microsoft.com/office/officeart/2005/8/layout/hierarchy5"/>
    <dgm:cxn modelId="{3D423F16-C1E9-49BF-9BAB-59C91F142180}" type="presOf" srcId="{06C475F4-2B7F-4533-90B5-FAFD3F4A55D3}" destId="{10D4E008-73B2-4E6B-8163-21F4081A57F5}" srcOrd="0" destOrd="0" presId="urn:microsoft.com/office/officeart/2005/8/layout/hierarchy5"/>
    <dgm:cxn modelId="{4B5098A3-80F5-4E07-8A97-A8AE995D6730}" type="presOf" srcId="{F48DAC1A-0155-4385-A936-78AF873884D2}" destId="{13DEAF47-EE14-4D7F-AFCA-78C7F9D58D15}" srcOrd="0" destOrd="0" presId="urn:microsoft.com/office/officeart/2005/8/layout/hierarchy5"/>
    <dgm:cxn modelId="{A8FBF6C4-EEE4-4B66-9AD5-04A16200E0AE}" type="presOf" srcId="{F62FBB22-1E60-451D-B3E4-67F1297F70B2}" destId="{D7ED4D57-9A62-4B61-B2F9-FA73634D1072}" srcOrd="0" destOrd="0" presId="urn:microsoft.com/office/officeart/2005/8/layout/hierarchy5"/>
    <dgm:cxn modelId="{E8AB2299-80BC-4BA8-B047-212BFD626484}" type="presOf" srcId="{5677E709-2879-4A56-BFAA-0FBD878AF2FE}" destId="{B8D34822-E88D-4F05-A133-BA1F37AB9E04}" srcOrd="1" destOrd="0" presId="urn:microsoft.com/office/officeart/2005/8/layout/hierarchy5"/>
    <dgm:cxn modelId="{BC9C9C9A-AAB1-4FD5-BB26-9C0FA189A18C}" type="presOf" srcId="{1BB934CC-92F0-44CE-BA9A-01DDD7D5EA97}" destId="{E40083A1-F120-4AB2-A988-6CD59A79BD0D}" srcOrd="0" destOrd="0" presId="urn:microsoft.com/office/officeart/2005/8/layout/hierarchy5"/>
    <dgm:cxn modelId="{CDD062D1-8FDA-436D-93AD-647D50101D53}" type="presOf" srcId="{38464996-062A-4717-AF41-B5E842E4DF48}" destId="{D05B22AC-3A36-4AAC-9B1D-CCD2A49A32B0}" srcOrd="1" destOrd="0" presId="urn:microsoft.com/office/officeart/2005/8/layout/hierarchy5"/>
    <dgm:cxn modelId="{58D34EB4-D51D-40BB-A01B-B6AF2F294EFD}" srcId="{06C475F4-2B7F-4533-90B5-FAFD3F4A55D3}" destId="{F62FBB22-1E60-451D-B3E4-67F1297F70B2}" srcOrd="0" destOrd="0" parTransId="{5A585C75-8095-4860-9341-92607D23758D}" sibTransId="{07F008DC-8A5C-4131-B45A-A8DA17577668}"/>
    <dgm:cxn modelId="{849FB450-BAE5-4B14-A5AF-D40DE8D6CF79}" srcId="{2CA54F20-BFF7-465D-BD30-AF2029201899}" destId="{13DABACB-36F2-41D9-86DF-8A93BE0D425D}" srcOrd="2" destOrd="0" parTransId="{F48DAC1A-0155-4385-A936-78AF873884D2}" sibTransId="{99CF8E52-F683-4EA7-8D39-B9C90C5415B6}"/>
    <dgm:cxn modelId="{A8741D4B-703D-465C-8955-E0706F2858C7}" type="presOf" srcId="{9BF7C768-F0CA-437D-B0F0-B9C56AD45C87}" destId="{BCE93995-629F-48B1-91E1-05FC4211D524}" srcOrd="0" destOrd="0" presId="urn:microsoft.com/office/officeart/2005/8/layout/hierarchy5"/>
    <dgm:cxn modelId="{1FEDD3BC-F41A-40D4-8F66-911ED34B5D7C}" srcId="{9BF7C768-F0CA-437D-B0F0-B9C56AD45C87}" destId="{06C475F4-2B7F-4533-90B5-FAFD3F4A55D3}" srcOrd="0" destOrd="0" parTransId="{FAF500D5-18DA-4544-BB79-08BCCC652937}" sibTransId="{CD6E40EC-B92A-4147-B745-9240B0556F0F}"/>
    <dgm:cxn modelId="{C0109D0D-6DAB-4818-AE4C-19CDFD29CF58}" type="presOf" srcId="{56B9A34C-60FA-4537-B646-451DFAA682B0}" destId="{C20AE3AA-1425-4840-A09A-43EFE67C1CFF}" srcOrd="0" destOrd="0" presId="urn:microsoft.com/office/officeart/2005/8/layout/hierarchy5"/>
    <dgm:cxn modelId="{37CF2031-5EDB-4E1F-8E86-5E64A5645C80}" type="presOf" srcId="{5A585C75-8095-4860-9341-92607D23758D}" destId="{7255753E-480E-4CF2-9A04-70AF197BFB44}" srcOrd="1" destOrd="0" presId="urn:microsoft.com/office/officeart/2005/8/layout/hierarchy5"/>
    <dgm:cxn modelId="{5F0C5F1D-00C8-46FD-9FD1-E37BA18E50F4}" srcId="{2CA54F20-BFF7-465D-BD30-AF2029201899}" destId="{08FFA109-58BD-402F-9B46-29B1B673ECF7}" srcOrd="1" destOrd="0" parTransId="{BE090226-F94E-452F-ADE9-C421D139B18D}" sibTransId="{991DFF3D-243B-45E9-AB43-0FC7B54C187F}"/>
    <dgm:cxn modelId="{59118BC7-30DA-45E9-9470-9FE4A656B6DA}" type="presOf" srcId="{FAF500D5-18DA-4544-BB79-08BCCC652937}" destId="{F925B002-6420-4ED5-A523-4053CF40C2BE}" srcOrd="0" destOrd="0" presId="urn:microsoft.com/office/officeart/2005/8/layout/hierarchy5"/>
    <dgm:cxn modelId="{1F28C864-1C7C-4796-912B-01F8179FFD17}" srcId="{2CA54F20-BFF7-465D-BD30-AF2029201899}" destId="{8DDAC233-EB79-417F-8502-36CB6A45CBE4}" srcOrd="0" destOrd="0" parTransId="{5677E709-2879-4A56-BFAA-0FBD878AF2FE}" sibTransId="{C1DF3352-069C-46BA-A7FC-4C4B51AFFF34}"/>
    <dgm:cxn modelId="{839CE7E3-F4F9-41A4-B4A5-828EABC34B24}" type="presOf" srcId="{38464996-062A-4717-AF41-B5E842E4DF48}" destId="{9442EE2A-6D55-48EA-BDE0-28BF659C7582}" srcOrd="0" destOrd="0" presId="urn:microsoft.com/office/officeart/2005/8/layout/hierarchy5"/>
    <dgm:cxn modelId="{98B78AC7-268F-4AE4-A617-DB4DA1119AD6}" type="presOf" srcId="{6E74E204-A200-4A46-8AF0-1C693CF9C1C8}" destId="{45EC10E2-795E-4A2B-AD27-FDFEA7314549}" srcOrd="1" destOrd="0" presId="urn:microsoft.com/office/officeart/2005/8/layout/hierarchy5"/>
    <dgm:cxn modelId="{3DF436F0-41F9-459B-B378-EF816EC188DE}" srcId="{2CA54F20-BFF7-465D-BD30-AF2029201899}" destId="{56B9A34C-60FA-4537-B646-451DFAA682B0}" srcOrd="3" destOrd="0" parTransId="{6E74E204-A200-4A46-8AF0-1C693CF9C1C8}" sibTransId="{76A43398-9154-4B92-8E00-D55342E66300}"/>
    <dgm:cxn modelId="{4424A892-FAFC-4B46-A5DC-E4A1F61803BA}" srcId="{9BF7C768-F0CA-437D-B0F0-B9C56AD45C87}" destId="{2CA54F20-BFF7-465D-BD30-AF2029201899}" srcOrd="1" destOrd="0" parTransId="{73BFD0D2-759C-420B-9CAC-99ECC3A94277}" sibTransId="{84C70496-C489-4130-A0E7-E315C79312A0}"/>
    <dgm:cxn modelId="{C34DB91D-F7A0-44BC-8446-54C21CF0406C}" type="presOf" srcId="{5A585C75-8095-4860-9341-92607D23758D}" destId="{20CB639D-CA4B-4A31-8491-7D1388ED40DB}" srcOrd="0" destOrd="0" presId="urn:microsoft.com/office/officeart/2005/8/layout/hierarchy5"/>
    <dgm:cxn modelId="{1D423A45-3611-44AF-845B-2B0103916669}" type="presOf" srcId="{08FFA109-58BD-402F-9B46-29B1B673ECF7}" destId="{8854C588-6AC4-4940-8EB0-FDC82F9C8160}" srcOrd="0" destOrd="0" presId="urn:microsoft.com/office/officeart/2005/8/layout/hierarchy5"/>
    <dgm:cxn modelId="{A6D7B1E5-A0EE-4C30-8B82-FD6DEE1510F0}" type="presOf" srcId="{73BFD0D2-759C-420B-9CAC-99ECC3A94277}" destId="{72B86EEB-4DBF-46CF-A0DE-A2798B6C2260}" srcOrd="1" destOrd="0" presId="urn:microsoft.com/office/officeart/2005/8/layout/hierarchy5"/>
    <dgm:cxn modelId="{13145EDF-27AB-46A2-98AA-9B3C359FB592}" type="presParOf" srcId="{E40083A1-F120-4AB2-A988-6CD59A79BD0D}" destId="{061C8B34-6FA4-422B-97B6-91F8EF681C2C}" srcOrd="0" destOrd="0" presId="urn:microsoft.com/office/officeart/2005/8/layout/hierarchy5"/>
    <dgm:cxn modelId="{BCC511D6-AD5C-4E71-B95E-5004FBAC9463}" type="presParOf" srcId="{061C8B34-6FA4-422B-97B6-91F8EF681C2C}" destId="{69C6E699-28FE-488F-9841-860BEF6017B9}" srcOrd="0" destOrd="0" presId="urn:microsoft.com/office/officeart/2005/8/layout/hierarchy5"/>
    <dgm:cxn modelId="{8211BB73-CFCB-4CDE-AEA0-9AE2834A074B}" type="presParOf" srcId="{69C6E699-28FE-488F-9841-860BEF6017B9}" destId="{6A438D10-2A73-4CB9-AE44-80D5B1B7B6E5}" srcOrd="0" destOrd="0" presId="urn:microsoft.com/office/officeart/2005/8/layout/hierarchy5"/>
    <dgm:cxn modelId="{F2CD651B-41DE-4187-870F-D36F1C4C10CF}" type="presParOf" srcId="{6A438D10-2A73-4CB9-AE44-80D5B1B7B6E5}" destId="{BCE93995-629F-48B1-91E1-05FC4211D524}" srcOrd="0" destOrd="0" presId="urn:microsoft.com/office/officeart/2005/8/layout/hierarchy5"/>
    <dgm:cxn modelId="{A72A13A4-9BAB-482C-9D05-54B2ACE60D45}" type="presParOf" srcId="{6A438D10-2A73-4CB9-AE44-80D5B1B7B6E5}" destId="{80067EE4-24F5-459E-A7BF-776D1216BD54}" srcOrd="1" destOrd="0" presId="urn:microsoft.com/office/officeart/2005/8/layout/hierarchy5"/>
    <dgm:cxn modelId="{E01FD44C-040E-4DE8-A86B-209B14D17073}" type="presParOf" srcId="{80067EE4-24F5-459E-A7BF-776D1216BD54}" destId="{F925B002-6420-4ED5-A523-4053CF40C2BE}" srcOrd="0" destOrd="0" presId="urn:microsoft.com/office/officeart/2005/8/layout/hierarchy5"/>
    <dgm:cxn modelId="{1610871F-54CC-4FDF-AF7B-D66D07995A23}" type="presParOf" srcId="{F925B002-6420-4ED5-A523-4053CF40C2BE}" destId="{2ADD4E7C-62E0-457E-9C92-087703325C66}" srcOrd="0" destOrd="0" presId="urn:microsoft.com/office/officeart/2005/8/layout/hierarchy5"/>
    <dgm:cxn modelId="{588F3180-F7B4-4538-80F0-611545165422}" type="presParOf" srcId="{80067EE4-24F5-459E-A7BF-776D1216BD54}" destId="{DEF60DB6-9C06-476C-A908-2B51DDDCCB51}" srcOrd="1" destOrd="0" presId="urn:microsoft.com/office/officeart/2005/8/layout/hierarchy5"/>
    <dgm:cxn modelId="{AA0F0BAC-4A35-4963-9251-FFDC69228BDF}" type="presParOf" srcId="{DEF60DB6-9C06-476C-A908-2B51DDDCCB51}" destId="{10D4E008-73B2-4E6B-8163-21F4081A57F5}" srcOrd="0" destOrd="0" presId="urn:microsoft.com/office/officeart/2005/8/layout/hierarchy5"/>
    <dgm:cxn modelId="{37A322E7-A983-4B6A-A97F-2B8EF78D6FC5}" type="presParOf" srcId="{DEF60DB6-9C06-476C-A908-2B51DDDCCB51}" destId="{FF6CB666-9724-439D-B2FF-01C7BB307504}" srcOrd="1" destOrd="0" presId="urn:microsoft.com/office/officeart/2005/8/layout/hierarchy5"/>
    <dgm:cxn modelId="{90B6A5D7-7749-4BBC-855B-355F5D88D78B}" type="presParOf" srcId="{FF6CB666-9724-439D-B2FF-01C7BB307504}" destId="{20CB639D-CA4B-4A31-8491-7D1388ED40DB}" srcOrd="0" destOrd="0" presId="urn:microsoft.com/office/officeart/2005/8/layout/hierarchy5"/>
    <dgm:cxn modelId="{381B9DF1-ED0E-4F2C-A7DE-2021DEBB519A}" type="presParOf" srcId="{20CB639D-CA4B-4A31-8491-7D1388ED40DB}" destId="{7255753E-480E-4CF2-9A04-70AF197BFB44}" srcOrd="0" destOrd="0" presId="urn:microsoft.com/office/officeart/2005/8/layout/hierarchy5"/>
    <dgm:cxn modelId="{2D1562CA-BC09-40CF-89E3-D846B9473998}" type="presParOf" srcId="{FF6CB666-9724-439D-B2FF-01C7BB307504}" destId="{097CEEDB-C70C-4EE1-A4CA-322F95E46B00}" srcOrd="1" destOrd="0" presId="urn:microsoft.com/office/officeart/2005/8/layout/hierarchy5"/>
    <dgm:cxn modelId="{D283D57A-95CB-4217-9579-C353C32A15F5}" type="presParOf" srcId="{097CEEDB-C70C-4EE1-A4CA-322F95E46B00}" destId="{D7ED4D57-9A62-4B61-B2F9-FA73634D1072}" srcOrd="0" destOrd="0" presId="urn:microsoft.com/office/officeart/2005/8/layout/hierarchy5"/>
    <dgm:cxn modelId="{F7912926-0497-4388-9D7B-758C0261FCE8}" type="presParOf" srcId="{097CEEDB-C70C-4EE1-A4CA-322F95E46B00}" destId="{E9468CB9-7626-4B50-AA21-0AA9A1BBFD83}" srcOrd="1" destOrd="0" presId="urn:microsoft.com/office/officeart/2005/8/layout/hierarchy5"/>
    <dgm:cxn modelId="{4B070FB7-2602-4CCE-9FB4-030B9E8C0A2F}" type="presParOf" srcId="{FF6CB666-9724-439D-B2FF-01C7BB307504}" destId="{9442EE2A-6D55-48EA-BDE0-28BF659C7582}" srcOrd="2" destOrd="0" presId="urn:microsoft.com/office/officeart/2005/8/layout/hierarchy5"/>
    <dgm:cxn modelId="{DD7A975E-209F-4E9D-8423-D15FB005C580}" type="presParOf" srcId="{9442EE2A-6D55-48EA-BDE0-28BF659C7582}" destId="{D05B22AC-3A36-4AAC-9B1D-CCD2A49A32B0}" srcOrd="0" destOrd="0" presId="urn:microsoft.com/office/officeart/2005/8/layout/hierarchy5"/>
    <dgm:cxn modelId="{898ADDE8-1279-4218-A170-1A3C0B1EE71A}" type="presParOf" srcId="{FF6CB666-9724-439D-B2FF-01C7BB307504}" destId="{8BA52677-665D-42C3-9F36-4A4D0B795D78}" srcOrd="3" destOrd="0" presId="urn:microsoft.com/office/officeart/2005/8/layout/hierarchy5"/>
    <dgm:cxn modelId="{1F9E28AC-DE55-4759-9887-EC7931538DB3}" type="presParOf" srcId="{8BA52677-665D-42C3-9F36-4A4D0B795D78}" destId="{7834E4C1-33E7-4188-9FB0-A721CEEE3A80}" srcOrd="0" destOrd="0" presId="urn:microsoft.com/office/officeart/2005/8/layout/hierarchy5"/>
    <dgm:cxn modelId="{FEB7428A-DE5C-409F-A33D-8F0A3CE2A99C}" type="presParOf" srcId="{8BA52677-665D-42C3-9F36-4A4D0B795D78}" destId="{E34B9E37-90F3-4680-8B4B-A377D071EECF}" srcOrd="1" destOrd="0" presId="urn:microsoft.com/office/officeart/2005/8/layout/hierarchy5"/>
    <dgm:cxn modelId="{BEDB65DE-E08B-4122-9EB2-3A4C9D4E046D}" type="presParOf" srcId="{80067EE4-24F5-459E-A7BF-776D1216BD54}" destId="{1423115A-C6F2-4A7B-8696-821AF155ECB8}" srcOrd="2" destOrd="0" presId="urn:microsoft.com/office/officeart/2005/8/layout/hierarchy5"/>
    <dgm:cxn modelId="{C2F70A1E-3725-46C8-842E-48F4A3A7617E}" type="presParOf" srcId="{1423115A-C6F2-4A7B-8696-821AF155ECB8}" destId="{72B86EEB-4DBF-46CF-A0DE-A2798B6C2260}" srcOrd="0" destOrd="0" presId="urn:microsoft.com/office/officeart/2005/8/layout/hierarchy5"/>
    <dgm:cxn modelId="{D8F5B46A-5304-49E2-AC88-6EF2FD445C87}" type="presParOf" srcId="{80067EE4-24F5-459E-A7BF-776D1216BD54}" destId="{23B57615-F857-4E3B-80AE-EB2164940571}" srcOrd="3" destOrd="0" presId="urn:microsoft.com/office/officeart/2005/8/layout/hierarchy5"/>
    <dgm:cxn modelId="{9730817B-2F9B-4B53-85BE-243C42CA1BC6}" type="presParOf" srcId="{23B57615-F857-4E3B-80AE-EB2164940571}" destId="{5487CF45-EC17-4940-876A-1DE6DE13142E}" srcOrd="0" destOrd="0" presId="urn:microsoft.com/office/officeart/2005/8/layout/hierarchy5"/>
    <dgm:cxn modelId="{36BCC17D-06D7-49C6-B3EC-EF5EEEB066AA}" type="presParOf" srcId="{23B57615-F857-4E3B-80AE-EB2164940571}" destId="{37AD48B1-6F6A-4FB8-AEA3-3172A3A3B567}" srcOrd="1" destOrd="0" presId="urn:microsoft.com/office/officeart/2005/8/layout/hierarchy5"/>
    <dgm:cxn modelId="{B232743F-A545-47ED-A0B8-D815EEED2E7B}" type="presParOf" srcId="{37AD48B1-6F6A-4FB8-AEA3-3172A3A3B567}" destId="{1B01D213-EAE0-4E9D-BBB0-3355B7E1BC11}" srcOrd="0" destOrd="0" presId="urn:microsoft.com/office/officeart/2005/8/layout/hierarchy5"/>
    <dgm:cxn modelId="{4F9D4174-B92E-475A-9B74-36AC99540727}" type="presParOf" srcId="{1B01D213-EAE0-4E9D-BBB0-3355B7E1BC11}" destId="{B8D34822-E88D-4F05-A133-BA1F37AB9E04}" srcOrd="0" destOrd="0" presId="urn:microsoft.com/office/officeart/2005/8/layout/hierarchy5"/>
    <dgm:cxn modelId="{9F166EAA-95AE-4BB2-955C-708D696A941C}" type="presParOf" srcId="{37AD48B1-6F6A-4FB8-AEA3-3172A3A3B567}" destId="{546DB1A6-3129-4C88-A620-91DCD7E1E055}" srcOrd="1" destOrd="0" presId="urn:microsoft.com/office/officeart/2005/8/layout/hierarchy5"/>
    <dgm:cxn modelId="{350347D8-393C-4830-8F84-180332313BA4}" type="presParOf" srcId="{546DB1A6-3129-4C88-A620-91DCD7E1E055}" destId="{F210C9D4-2F36-4DAC-A499-07DAE3F5A719}" srcOrd="0" destOrd="0" presId="urn:microsoft.com/office/officeart/2005/8/layout/hierarchy5"/>
    <dgm:cxn modelId="{2F0FB38C-B6F9-4E4A-B378-FB008EFA4F71}" type="presParOf" srcId="{546DB1A6-3129-4C88-A620-91DCD7E1E055}" destId="{43F1BEB5-C79D-4DE2-BD12-C1937D2A37DD}" srcOrd="1" destOrd="0" presId="urn:microsoft.com/office/officeart/2005/8/layout/hierarchy5"/>
    <dgm:cxn modelId="{0BB2CF0E-23FD-43BD-AB27-BF839871CDF9}" type="presParOf" srcId="{37AD48B1-6F6A-4FB8-AEA3-3172A3A3B567}" destId="{F20EF0D7-3E88-4295-8B04-58A9ED481D7C}" srcOrd="2" destOrd="0" presId="urn:microsoft.com/office/officeart/2005/8/layout/hierarchy5"/>
    <dgm:cxn modelId="{1A4184BC-4410-4CB8-9FF0-04E12C97031C}" type="presParOf" srcId="{F20EF0D7-3E88-4295-8B04-58A9ED481D7C}" destId="{ABC084B8-F3A2-4E39-9D14-2C28274DD8B5}" srcOrd="0" destOrd="0" presId="urn:microsoft.com/office/officeart/2005/8/layout/hierarchy5"/>
    <dgm:cxn modelId="{FC9DDB61-AD2F-4BCB-9B33-4AEB19B1D0A2}" type="presParOf" srcId="{37AD48B1-6F6A-4FB8-AEA3-3172A3A3B567}" destId="{B1BEEAF4-46B3-46FE-9BD6-5A88D8DA0E0D}" srcOrd="3" destOrd="0" presId="urn:microsoft.com/office/officeart/2005/8/layout/hierarchy5"/>
    <dgm:cxn modelId="{FD58AD1A-4650-49B8-AE6B-E145FC716525}" type="presParOf" srcId="{B1BEEAF4-46B3-46FE-9BD6-5A88D8DA0E0D}" destId="{8854C588-6AC4-4940-8EB0-FDC82F9C8160}" srcOrd="0" destOrd="0" presId="urn:microsoft.com/office/officeart/2005/8/layout/hierarchy5"/>
    <dgm:cxn modelId="{5D3634FB-E9E7-4525-AE84-461312F1E10E}" type="presParOf" srcId="{B1BEEAF4-46B3-46FE-9BD6-5A88D8DA0E0D}" destId="{F0371D28-140C-4698-931F-5016878CF8FD}" srcOrd="1" destOrd="0" presId="urn:microsoft.com/office/officeart/2005/8/layout/hierarchy5"/>
    <dgm:cxn modelId="{67335C7F-013C-4593-9184-3BB898CE3412}" type="presParOf" srcId="{37AD48B1-6F6A-4FB8-AEA3-3172A3A3B567}" destId="{13DEAF47-EE14-4D7F-AFCA-78C7F9D58D15}" srcOrd="4" destOrd="0" presId="urn:microsoft.com/office/officeart/2005/8/layout/hierarchy5"/>
    <dgm:cxn modelId="{1474172E-52BC-4A80-A9AD-D0B7131715FF}" type="presParOf" srcId="{13DEAF47-EE14-4D7F-AFCA-78C7F9D58D15}" destId="{9812AAF7-3564-4A84-8C09-BAF4A0388FF4}" srcOrd="0" destOrd="0" presId="urn:microsoft.com/office/officeart/2005/8/layout/hierarchy5"/>
    <dgm:cxn modelId="{ED470566-AA2E-4EFF-AC08-2F3539C26601}" type="presParOf" srcId="{37AD48B1-6F6A-4FB8-AEA3-3172A3A3B567}" destId="{AD9CD043-44C2-4913-AB4B-03A048B67F0B}" srcOrd="5" destOrd="0" presId="urn:microsoft.com/office/officeart/2005/8/layout/hierarchy5"/>
    <dgm:cxn modelId="{D10D33EE-A6AE-4976-9061-04E6449C457E}" type="presParOf" srcId="{AD9CD043-44C2-4913-AB4B-03A048B67F0B}" destId="{B350AB94-CE7F-420F-AE40-BF5573DDF445}" srcOrd="0" destOrd="0" presId="urn:microsoft.com/office/officeart/2005/8/layout/hierarchy5"/>
    <dgm:cxn modelId="{9A2C2076-F5F8-4CF0-B355-1F161A77264F}" type="presParOf" srcId="{AD9CD043-44C2-4913-AB4B-03A048B67F0B}" destId="{1E05F319-AF0D-4FAA-8994-7453D39DA8D5}" srcOrd="1" destOrd="0" presId="urn:microsoft.com/office/officeart/2005/8/layout/hierarchy5"/>
    <dgm:cxn modelId="{D00291D4-58F2-4BF0-9CA9-C1CD63DB52E8}" type="presParOf" srcId="{37AD48B1-6F6A-4FB8-AEA3-3172A3A3B567}" destId="{8EC758B3-C78F-4623-BDCB-3BC397CA4C3E}" srcOrd="6" destOrd="0" presId="urn:microsoft.com/office/officeart/2005/8/layout/hierarchy5"/>
    <dgm:cxn modelId="{411FF969-9A6B-491E-A7EF-A6055C1C6B7C}" type="presParOf" srcId="{8EC758B3-C78F-4623-BDCB-3BC397CA4C3E}" destId="{45EC10E2-795E-4A2B-AD27-FDFEA7314549}" srcOrd="0" destOrd="0" presId="urn:microsoft.com/office/officeart/2005/8/layout/hierarchy5"/>
    <dgm:cxn modelId="{D64DE2C7-F785-4B5B-8ABB-10B9526DDA77}" type="presParOf" srcId="{37AD48B1-6F6A-4FB8-AEA3-3172A3A3B567}" destId="{62672A1A-A17B-4146-93F0-0785FEF639D8}" srcOrd="7" destOrd="0" presId="urn:microsoft.com/office/officeart/2005/8/layout/hierarchy5"/>
    <dgm:cxn modelId="{E5AE7D61-B108-41F0-AE4F-4FBC0CE22264}" type="presParOf" srcId="{62672A1A-A17B-4146-93F0-0785FEF639D8}" destId="{C20AE3AA-1425-4840-A09A-43EFE67C1CFF}" srcOrd="0" destOrd="0" presId="urn:microsoft.com/office/officeart/2005/8/layout/hierarchy5"/>
    <dgm:cxn modelId="{0B891573-5155-42CE-9472-4AC04430426B}" type="presParOf" srcId="{62672A1A-A17B-4146-93F0-0785FEF639D8}" destId="{0FE4B580-0BA6-4C54-A47E-1F090499B521}" srcOrd="1" destOrd="0" presId="urn:microsoft.com/office/officeart/2005/8/layout/hierarchy5"/>
    <dgm:cxn modelId="{695F1C62-ADEE-4C34-97A7-0534635FC8A2}" type="presParOf" srcId="{E40083A1-F120-4AB2-A988-6CD59A79BD0D}" destId="{052BF706-01B8-4B4B-9651-FFFFC0BC0B3C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B934CC-92F0-44CE-BA9A-01DDD7D5EA97}" type="doc">
      <dgm:prSet loTypeId="urn:microsoft.com/office/officeart/2005/8/layout/hierarchy5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9BF7C768-F0CA-437D-B0F0-B9C56AD45C87}">
      <dgm:prSet phldrT="[Szöveg]"/>
      <dgm:spPr/>
      <dgm:t>
        <a:bodyPr/>
        <a:lstStyle/>
        <a:p>
          <a:r>
            <a:rPr lang="hu-HU" dirty="0" smtClean="0"/>
            <a:t>Társadalmi keretrendszer</a:t>
          </a:r>
          <a:endParaRPr lang="hu-HU" dirty="0"/>
        </a:p>
      </dgm:t>
    </dgm:pt>
    <dgm:pt modelId="{F16FC88D-1E49-4972-9AAE-C9C3A987EE74}" type="parTrans" cxnId="{D1CE7382-74E2-4458-8BA5-015E07360255}">
      <dgm:prSet/>
      <dgm:spPr/>
      <dgm:t>
        <a:bodyPr/>
        <a:lstStyle/>
        <a:p>
          <a:endParaRPr lang="hu-HU"/>
        </a:p>
      </dgm:t>
    </dgm:pt>
    <dgm:pt modelId="{3772345C-5471-4069-8EFF-B42E610A343E}" type="sibTrans" cxnId="{D1CE7382-74E2-4458-8BA5-015E07360255}">
      <dgm:prSet/>
      <dgm:spPr/>
      <dgm:t>
        <a:bodyPr/>
        <a:lstStyle/>
        <a:p>
          <a:endParaRPr lang="hu-HU"/>
        </a:p>
      </dgm:t>
    </dgm:pt>
    <dgm:pt modelId="{06C475F4-2B7F-4533-90B5-FAFD3F4A55D3}">
      <dgm:prSet phldrT="[Szöveg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hu-HU" dirty="0" smtClean="0"/>
            <a:t>Társadalmi hatás</a:t>
          </a:r>
          <a:endParaRPr lang="hu-HU" dirty="0"/>
        </a:p>
      </dgm:t>
    </dgm:pt>
    <dgm:pt modelId="{FAF500D5-18DA-4544-BB79-08BCCC652937}" type="parTrans" cxnId="{1FEDD3BC-F41A-40D4-8F66-911ED34B5D7C}">
      <dgm:prSet/>
      <dgm:spPr/>
      <dgm:t>
        <a:bodyPr/>
        <a:lstStyle/>
        <a:p>
          <a:endParaRPr lang="hu-HU"/>
        </a:p>
      </dgm:t>
    </dgm:pt>
    <dgm:pt modelId="{CD6E40EC-B92A-4147-B745-9240B0556F0F}" type="sibTrans" cxnId="{1FEDD3BC-F41A-40D4-8F66-911ED34B5D7C}">
      <dgm:prSet/>
      <dgm:spPr/>
      <dgm:t>
        <a:bodyPr/>
        <a:lstStyle/>
        <a:p>
          <a:endParaRPr lang="hu-HU"/>
        </a:p>
      </dgm:t>
    </dgm:pt>
    <dgm:pt modelId="{2CA54F20-BFF7-465D-BD30-AF2029201899}">
      <dgm:prSet phldrT="[Szöveg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hu-HU" dirty="0" smtClean="0"/>
            <a:t>A társadalmi hatás és az üzleti terv koherenciája</a:t>
          </a:r>
          <a:endParaRPr lang="hu-HU" dirty="0"/>
        </a:p>
      </dgm:t>
    </dgm:pt>
    <dgm:pt modelId="{73BFD0D2-759C-420B-9CAC-99ECC3A94277}" type="parTrans" cxnId="{4424A892-FAFC-4B46-A5DC-E4A1F61803BA}">
      <dgm:prSet/>
      <dgm:spPr/>
      <dgm:t>
        <a:bodyPr/>
        <a:lstStyle/>
        <a:p>
          <a:endParaRPr lang="hu-HU"/>
        </a:p>
      </dgm:t>
    </dgm:pt>
    <dgm:pt modelId="{84C70496-C489-4130-A0E7-E315C79312A0}" type="sibTrans" cxnId="{4424A892-FAFC-4B46-A5DC-E4A1F61803BA}">
      <dgm:prSet/>
      <dgm:spPr/>
      <dgm:t>
        <a:bodyPr/>
        <a:lstStyle/>
        <a:p>
          <a:endParaRPr lang="hu-HU"/>
        </a:p>
      </dgm:t>
    </dgm:pt>
    <dgm:pt modelId="{E40083A1-F120-4AB2-A988-6CD59A79BD0D}" type="pres">
      <dgm:prSet presAssocID="{1BB934CC-92F0-44CE-BA9A-01DDD7D5EA9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61C8B34-6FA4-422B-97B6-91F8EF681C2C}" type="pres">
      <dgm:prSet presAssocID="{1BB934CC-92F0-44CE-BA9A-01DDD7D5EA97}" presName="hierFlow" presStyleCnt="0"/>
      <dgm:spPr/>
    </dgm:pt>
    <dgm:pt modelId="{69C6E699-28FE-488F-9841-860BEF6017B9}" type="pres">
      <dgm:prSet presAssocID="{1BB934CC-92F0-44CE-BA9A-01DDD7D5EA9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A438D10-2A73-4CB9-AE44-80D5B1B7B6E5}" type="pres">
      <dgm:prSet presAssocID="{9BF7C768-F0CA-437D-B0F0-B9C56AD45C87}" presName="Name17" presStyleCnt="0"/>
      <dgm:spPr/>
    </dgm:pt>
    <dgm:pt modelId="{BCE93995-629F-48B1-91E1-05FC4211D524}" type="pres">
      <dgm:prSet presAssocID="{9BF7C768-F0CA-437D-B0F0-B9C56AD45C87}" presName="level1Shape" presStyleLbl="node0" presStyleIdx="0" presStyleCnt="1" custLinFactNeighborX="2702" custLinFactNeighborY="-34547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0067EE4-24F5-459E-A7BF-776D1216BD54}" type="pres">
      <dgm:prSet presAssocID="{9BF7C768-F0CA-437D-B0F0-B9C56AD45C87}" presName="hierChild2" presStyleCnt="0"/>
      <dgm:spPr/>
    </dgm:pt>
    <dgm:pt modelId="{F925B002-6420-4ED5-A523-4053CF40C2BE}" type="pres">
      <dgm:prSet presAssocID="{FAF500D5-18DA-4544-BB79-08BCCC652937}" presName="Name25" presStyleLbl="parChTrans1D2" presStyleIdx="0" presStyleCnt="2"/>
      <dgm:spPr/>
      <dgm:t>
        <a:bodyPr/>
        <a:lstStyle/>
        <a:p>
          <a:endParaRPr lang="hu-HU"/>
        </a:p>
      </dgm:t>
    </dgm:pt>
    <dgm:pt modelId="{2ADD4E7C-62E0-457E-9C92-087703325C66}" type="pres">
      <dgm:prSet presAssocID="{FAF500D5-18DA-4544-BB79-08BCCC652937}" presName="connTx" presStyleLbl="parChTrans1D2" presStyleIdx="0" presStyleCnt="2"/>
      <dgm:spPr/>
      <dgm:t>
        <a:bodyPr/>
        <a:lstStyle/>
        <a:p>
          <a:endParaRPr lang="hu-HU"/>
        </a:p>
      </dgm:t>
    </dgm:pt>
    <dgm:pt modelId="{DEF60DB6-9C06-476C-A908-2B51DDDCCB51}" type="pres">
      <dgm:prSet presAssocID="{06C475F4-2B7F-4533-90B5-FAFD3F4A55D3}" presName="Name30" presStyleCnt="0"/>
      <dgm:spPr/>
    </dgm:pt>
    <dgm:pt modelId="{10D4E008-73B2-4E6B-8163-21F4081A57F5}" type="pres">
      <dgm:prSet presAssocID="{06C475F4-2B7F-4533-90B5-FAFD3F4A55D3}" presName="level2Shape" presStyleLbl="node2" presStyleIdx="0" presStyleCnt="2" custLinFactNeighborX="-1363" custLinFactNeighborY="-86052"/>
      <dgm:spPr/>
      <dgm:t>
        <a:bodyPr/>
        <a:lstStyle/>
        <a:p>
          <a:endParaRPr lang="hu-HU"/>
        </a:p>
      </dgm:t>
    </dgm:pt>
    <dgm:pt modelId="{FF6CB666-9724-439D-B2FF-01C7BB307504}" type="pres">
      <dgm:prSet presAssocID="{06C475F4-2B7F-4533-90B5-FAFD3F4A55D3}" presName="hierChild3" presStyleCnt="0"/>
      <dgm:spPr/>
    </dgm:pt>
    <dgm:pt modelId="{1423115A-C6F2-4A7B-8696-821AF155ECB8}" type="pres">
      <dgm:prSet presAssocID="{73BFD0D2-759C-420B-9CAC-99ECC3A94277}" presName="Name25" presStyleLbl="parChTrans1D2" presStyleIdx="1" presStyleCnt="2"/>
      <dgm:spPr/>
      <dgm:t>
        <a:bodyPr/>
        <a:lstStyle/>
        <a:p>
          <a:endParaRPr lang="hu-HU"/>
        </a:p>
      </dgm:t>
    </dgm:pt>
    <dgm:pt modelId="{72B86EEB-4DBF-46CF-A0DE-A2798B6C2260}" type="pres">
      <dgm:prSet presAssocID="{73BFD0D2-759C-420B-9CAC-99ECC3A94277}" presName="connTx" presStyleLbl="parChTrans1D2" presStyleIdx="1" presStyleCnt="2"/>
      <dgm:spPr/>
      <dgm:t>
        <a:bodyPr/>
        <a:lstStyle/>
        <a:p>
          <a:endParaRPr lang="hu-HU"/>
        </a:p>
      </dgm:t>
    </dgm:pt>
    <dgm:pt modelId="{23B57615-F857-4E3B-80AE-EB2164940571}" type="pres">
      <dgm:prSet presAssocID="{2CA54F20-BFF7-465D-BD30-AF2029201899}" presName="Name30" presStyleCnt="0"/>
      <dgm:spPr/>
    </dgm:pt>
    <dgm:pt modelId="{5487CF45-EC17-4940-876A-1DE6DE13142E}" type="pres">
      <dgm:prSet presAssocID="{2CA54F20-BFF7-465D-BD30-AF2029201899}" presName="level2Shape" presStyleLbl="node2" presStyleIdx="1" presStyleCnt="2"/>
      <dgm:spPr/>
      <dgm:t>
        <a:bodyPr/>
        <a:lstStyle/>
        <a:p>
          <a:endParaRPr lang="hu-HU"/>
        </a:p>
      </dgm:t>
    </dgm:pt>
    <dgm:pt modelId="{37AD48B1-6F6A-4FB8-AEA3-3172A3A3B567}" type="pres">
      <dgm:prSet presAssocID="{2CA54F20-BFF7-465D-BD30-AF2029201899}" presName="hierChild3" presStyleCnt="0"/>
      <dgm:spPr/>
    </dgm:pt>
    <dgm:pt modelId="{052BF706-01B8-4B4B-9651-FFFFC0BC0B3C}" type="pres">
      <dgm:prSet presAssocID="{1BB934CC-92F0-44CE-BA9A-01DDD7D5EA97}" presName="bgShapesFlow" presStyleCnt="0"/>
      <dgm:spPr/>
    </dgm:pt>
  </dgm:ptLst>
  <dgm:cxnLst>
    <dgm:cxn modelId="{310826D2-9746-AE47-AE3F-1529635FC5E1}" type="presOf" srcId="{2CA54F20-BFF7-465D-BD30-AF2029201899}" destId="{5487CF45-EC17-4940-876A-1DE6DE13142E}" srcOrd="0" destOrd="0" presId="urn:microsoft.com/office/officeart/2005/8/layout/hierarchy5"/>
    <dgm:cxn modelId="{1FEDD3BC-F41A-40D4-8F66-911ED34B5D7C}" srcId="{9BF7C768-F0CA-437D-B0F0-B9C56AD45C87}" destId="{06C475F4-2B7F-4533-90B5-FAFD3F4A55D3}" srcOrd="0" destOrd="0" parTransId="{FAF500D5-18DA-4544-BB79-08BCCC652937}" sibTransId="{CD6E40EC-B92A-4147-B745-9240B0556F0F}"/>
    <dgm:cxn modelId="{E1B462E1-D194-E84F-A5A7-1D3BA0220D76}" type="presOf" srcId="{73BFD0D2-759C-420B-9CAC-99ECC3A94277}" destId="{72B86EEB-4DBF-46CF-A0DE-A2798B6C2260}" srcOrd="1" destOrd="0" presId="urn:microsoft.com/office/officeart/2005/8/layout/hierarchy5"/>
    <dgm:cxn modelId="{D1CE7382-74E2-4458-8BA5-015E07360255}" srcId="{1BB934CC-92F0-44CE-BA9A-01DDD7D5EA97}" destId="{9BF7C768-F0CA-437D-B0F0-B9C56AD45C87}" srcOrd="0" destOrd="0" parTransId="{F16FC88D-1E49-4972-9AAE-C9C3A987EE74}" sibTransId="{3772345C-5471-4069-8EFF-B42E610A343E}"/>
    <dgm:cxn modelId="{C5370F42-65A8-034C-89EB-8E6F37CE9E12}" type="presOf" srcId="{73BFD0D2-759C-420B-9CAC-99ECC3A94277}" destId="{1423115A-C6F2-4A7B-8696-821AF155ECB8}" srcOrd="0" destOrd="0" presId="urn:microsoft.com/office/officeart/2005/8/layout/hierarchy5"/>
    <dgm:cxn modelId="{C35410DF-1578-6041-983C-2471D1AE5104}" type="presOf" srcId="{9BF7C768-F0CA-437D-B0F0-B9C56AD45C87}" destId="{BCE93995-629F-48B1-91E1-05FC4211D524}" srcOrd="0" destOrd="0" presId="urn:microsoft.com/office/officeart/2005/8/layout/hierarchy5"/>
    <dgm:cxn modelId="{60BB6AD7-E73E-2F4C-8B41-F92C8DF740B3}" type="presOf" srcId="{1BB934CC-92F0-44CE-BA9A-01DDD7D5EA97}" destId="{E40083A1-F120-4AB2-A988-6CD59A79BD0D}" srcOrd="0" destOrd="0" presId="urn:microsoft.com/office/officeart/2005/8/layout/hierarchy5"/>
    <dgm:cxn modelId="{89057754-0AE7-524B-9FEA-91BEEA94B459}" type="presOf" srcId="{FAF500D5-18DA-4544-BB79-08BCCC652937}" destId="{F925B002-6420-4ED5-A523-4053CF40C2BE}" srcOrd="0" destOrd="0" presId="urn:microsoft.com/office/officeart/2005/8/layout/hierarchy5"/>
    <dgm:cxn modelId="{149CF6E0-9057-D246-9980-C03138A340E5}" type="presOf" srcId="{FAF500D5-18DA-4544-BB79-08BCCC652937}" destId="{2ADD4E7C-62E0-457E-9C92-087703325C66}" srcOrd="1" destOrd="0" presId="urn:microsoft.com/office/officeart/2005/8/layout/hierarchy5"/>
    <dgm:cxn modelId="{4424A892-FAFC-4B46-A5DC-E4A1F61803BA}" srcId="{9BF7C768-F0CA-437D-B0F0-B9C56AD45C87}" destId="{2CA54F20-BFF7-465D-BD30-AF2029201899}" srcOrd="1" destOrd="0" parTransId="{73BFD0D2-759C-420B-9CAC-99ECC3A94277}" sibTransId="{84C70496-C489-4130-A0E7-E315C79312A0}"/>
    <dgm:cxn modelId="{0F9C499C-9E4D-EE47-8520-F9F26BCC948E}" type="presOf" srcId="{06C475F4-2B7F-4533-90B5-FAFD3F4A55D3}" destId="{10D4E008-73B2-4E6B-8163-21F4081A57F5}" srcOrd="0" destOrd="0" presId="urn:microsoft.com/office/officeart/2005/8/layout/hierarchy5"/>
    <dgm:cxn modelId="{AC73FE69-5CE1-BE45-9F3F-5E8A3DE167E9}" type="presParOf" srcId="{E40083A1-F120-4AB2-A988-6CD59A79BD0D}" destId="{061C8B34-6FA4-422B-97B6-91F8EF681C2C}" srcOrd="0" destOrd="0" presId="urn:microsoft.com/office/officeart/2005/8/layout/hierarchy5"/>
    <dgm:cxn modelId="{E25D03FC-86A1-184E-B14D-21826313E659}" type="presParOf" srcId="{061C8B34-6FA4-422B-97B6-91F8EF681C2C}" destId="{69C6E699-28FE-488F-9841-860BEF6017B9}" srcOrd="0" destOrd="0" presId="urn:microsoft.com/office/officeart/2005/8/layout/hierarchy5"/>
    <dgm:cxn modelId="{1DF5D6D5-8078-1643-9293-40DFBF1AC644}" type="presParOf" srcId="{69C6E699-28FE-488F-9841-860BEF6017B9}" destId="{6A438D10-2A73-4CB9-AE44-80D5B1B7B6E5}" srcOrd="0" destOrd="0" presId="urn:microsoft.com/office/officeart/2005/8/layout/hierarchy5"/>
    <dgm:cxn modelId="{369E76E8-758B-7F47-8DDB-B32CF870E2EC}" type="presParOf" srcId="{6A438D10-2A73-4CB9-AE44-80D5B1B7B6E5}" destId="{BCE93995-629F-48B1-91E1-05FC4211D524}" srcOrd="0" destOrd="0" presId="urn:microsoft.com/office/officeart/2005/8/layout/hierarchy5"/>
    <dgm:cxn modelId="{FF6A99E0-B591-AB41-9406-B756995EC584}" type="presParOf" srcId="{6A438D10-2A73-4CB9-AE44-80D5B1B7B6E5}" destId="{80067EE4-24F5-459E-A7BF-776D1216BD54}" srcOrd="1" destOrd="0" presId="urn:microsoft.com/office/officeart/2005/8/layout/hierarchy5"/>
    <dgm:cxn modelId="{F927C3E9-DBC2-B74B-A51F-80ECE0AECF62}" type="presParOf" srcId="{80067EE4-24F5-459E-A7BF-776D1216BD54}" destId="{F925B002-6420-4ED5-A523-4053CF40C2BE}" srcOrd="0" destOrd="0" presId="urn:microsoft.com/office/officeart/2005/8/layout/hierarchy5"/>
    <dgm:cxn modelId="{FBD3A1B4-7F26-3743-8992-CE9669D9BC50}" type="presParOf" srcId="{F925B002-6420-4ED5-A523-4053CF40C2BE}" destId="{2ADD4E7C-62E0-457E-9C92-087703325C66}" srcOrd="0" destOrd="0" presId="urn:microsoft.com/office/officeart/2005/8/layout/hierarchy5"/>
    <dgm:cxn modelId="{09157B1B-C1E5-F74B-A999-E890FCC9AC88}" type="presParOf" srcId="{80067EE4-24F5-459E-A7BF-776D1216BD54}" destId="{DEF60DB6-9C06-476C-A908-2B51DDDCCB51}" srcOrd="1" destOrd="0" presId="urn:microsoft.com/office/officeart/2005/8/layout/hierarchy5"/>
    <dgm:cxn modelId="{51ED373E-6561-2F42-BA43-EA4FE8BBC96F}" type="presParOf" srcId="{DEF60DB6-9C06-476C-A908-2B51DDDCCB51}" destId="{10D4E008-73B2-4E6B-8163-21F4081A57F5}" srcOrd="0" destOrd="0" presId="urn:microsoft.com/office/officeart/2005/8/layout/hierarchy5"/>
    <dgm:cxn modelId="{9757D238-C03D-CA4F-972D-E66531AB25D0}" type="presParOf" srcId="{DEF60DB6-9C06-476C-A908-2B51DDDCCB51}" destId="{FF6CB666-9724-439D-B2FF-01C7BB307504}" srcOrd="1" destOrd="0" presId="urn:microsoft.com/office/officeart/2005/8/layout/hierarchy5"/>
    <dgm:cxn modelId="{2B7807F4-35A9-5E46-A0C7-9E973576612B}" type="presParOf" srcId="{80067EE4-24F5-459E-A7BF-776D1216BD54}" destId="{1423115A-C6F2-4A7B-8696-821AF155ECB8}" srcOrd="2" destOrd="0" presId="urn:microsoft.com/office/officeart/2005/8/layout/hierarchy5"/>
    <dgm:cxn modelId="{4E40FF9B-C68F-984C-A1DB-AFAB21C4D95E}" type="presParOf" srcId="{1423115A-C6F2-4A7B-8696-821AF155ECB8}" destId="{72B86EEB-4DBF-46CF-A0DE-A2798B6C2260}" srcOrd="0" destOrd="0" presId="urn:microsoft.com/office/officeart/2005/8/layout/hierarchy5"/>
    <dgm:cxn modelId="{F32B47EA-B4DC-B74A-9226-2AD4FCDE35ED}" type="presParOf" srcId="{80067EE4-24F5-459E-A7BF-776D1216BD54}" destId="{23B57615-F857-4E3B-80AE-EB2164940571}" srcOrd="3" destOrd="0" presId="urn:microsoft.com/office/officeart/2005/8/layout/hierarchy5"/>
    <dgm:cxn modelId="{D8C9F5F9-70F5-F247-821D-B2105D8741A4}" type="presParOf" srcId="{23B57615-F857-4E3B-80AE-EB2164940571}" destId="{5487CF45-EC17-4940-876A-1DE6DE13142E}" srcOrd="0" destOrd="0" presId="urn:microsoft.com/office/officeart/2005/8/layout/hierarchy5"/>
    <dgm:cxn modelId="{D6190419-D8F4-BB43-84F2-04A6E4D5C623}" type="presParOf" srcId="{23B57615-F857-4E3B-80AE-EB2164940571}" destId="{37AD48B1-6F6A-4FB8-AEA3-3172A3A3B567}" srcOrd="1" destOrd="0" presId="urn:microsoft.com/office/officeart/2005/8/layout/hierarchy5"/>
    <dgm:cxn modelId="{C87A186F-BE66-DE41-9C76-944F08268673}" type="presParOf" srcId="{E40083A1-F120-4AB2-A988-6CD59A79BD0D}" destId="{052BF706-01B8-4B4B-9651-FFFFC0BC0B3C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E93995-629F-48B1-91E1-05FC4211D524}">
      <dsp:nvSpPr>
        <dsp:cNvPr id="0" name=""/>
        <dsp:cNvSpPr/>
      </dsp:nvSpPr>
      <dsp:spPr>
        <a:xfrm>
          <a:off x="2773" y="1759604"/>
          <a:ext cx="1362902" cy="6814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Üzleti keretrendszer</a:t>
          </a:r>
          <a:endParaRPr lang="hu-HU" sz="1300" kern="1200" dirty="0"/>
        </a:p>
      </dsp:txBody>
      <dsp:txXfrm>
        <a:off x="2773" y="1759604"/>
        <a:ext cx="1362902" cy="681451"/>
      </dsp:txXfrm>
    </dsp:sp>
    <dsp:sp modelId="{F925B002-6420-4ED5-A523-4053CF40C2BE}">
      <dsp:nvSpPr>
        <dsp:cNvPr id="0" name=""/>
        <dsp:cNvSpPr/>
      </dsp:nvSpPr>
      <dsp:spPr>
        <a:xfrm rot="17692822">
          <a:off x="990373" y="1500273"/>
          <a:ext cx="1295765" cy="2460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1295765" y="12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 rot="17692822">
        <a:off x="1605862" y="1480183"/>
        <a:ext cx="64788" cy="64788"/>
      </dsp:txXfrm>
    </dsp:sp>
    <dsp:sp modelId="{10D4E008-73B2-4E6B-8163-21F4081A57F5}">
      <dsp:nvSpPr>
        <dsp:cNvPr id="0" name=""/>
        <dsp:cNvSpPr/>
      </dsp:nvSpPr>
      <dsp:spPr>
        <a:xfrm>
          <a:off x="1910836" y="584100"/>
          <a:ext cx="1362902" cy="681451"/>
        </a:xfrm>
        <a:prstGeom prst="roundRect">
          <a:avLst>
            <a:gd name="adj" fmla="val 10000"/>
          </a:avLst>
        </a:prstGeom>
        <a:solidFill>
          <a:srgbClr val="FFFFCC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Szervezet bemutatása</a:t>
          </a:r>
          <a:endParaRPr lang="hu-HU" sz="1300" kern="1200" dirty="0"/>
        </a:p>
      </dsp:txBody>
      <dsp:txXfrm>
        <a:off x="1910836" y="584100"/>
        <a:ext cx="1362902" cy="681451"/>
      </dsp:txXfrm>
    </dsp:sp>
    <dsp:sp modelId="{20CB639D-CA4B-4A31-8491-7D1388ED40DB}">
      <dsp:nvSpPr>
        <dsp:cNvPr id="0" name=""/>
        <dsp:cNvSpPr/>
      </dsp:nvSpPr>
      <dsp:spPr>
        <a:xfrm rot="19457599">
          <a:off x="3210635" y="716604"/>
          <a:ext cx="671367" cy="2460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671367" y="123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 rot="19457599">
        <a:off x="3529535" y="712125"/>
        <a:ext cx="33568" cy="33568"/>
      </dsp:txXfrm>
    </dsp:sp>
    <dsp:sp modelId="{D7ED4D57-9A62-4B61-B2F9-FA73634D1072}">
      <dsp:nvSpPr>
        <dsp:cNvPr id="0" name=""/>
        <dsp:cNvSpPr/>
      </dsp:nvSpPr>
      <dsp:spPr>
        <a:xfrm>
          <a:off x="3818899" y="192266"/>
          <a:ext cx="1362902" cy="681451"/>
        </a:xfrm>
        <a:prstGeom prst="roundRect">
          <a:avLst>
            <a:gd name="adj" fmla="val 10000"/>
          </a:avLst>
        </a:prstGeom>
        <a:solidFill>
          <a:srgbClr val="FFFFCC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I. Működési jellemzők</a:t>
          </a:r>
          <a:endParaRPr lang="hu-HU" sz="1300" kern="1200" dirty="0"/>
        </a:p>
      </dsp:txBody>
      <dsp:txXfrm>
        <a:off x="3818899" y="192266"/>
        <a:ext cx="1362902" cy="681451"/>
      </dsp:txXfrm>
    </dsp:sp>
    <dsp:sp modelId="{9442EE2A-6D55-48EA-BDE0-28BF659C7582}">
      <dsp:nvSpPr>
        <dsp:cNvPr id="0" name=""/>
        <dsp:cNvSpPr/>
      </dsp:nvSpPr>
      <dsp:spPr>
        <a:xfrm rot="2142401">
          <a:off x="3210635" y="1108438"/>
          <a:ext cx="671367" cy="2460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671367" y="123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 rot="2142401">
        <a:off x="3529535" y="1103959"/>
        <a:ext cx="33568" cy="33568"/>
      </dsp:txXfrm>
    </dsp:sp>
    <dsp:sp modelId="{7834E4C1-33E7-4188-9FB0-A721CEEE3A80}">
      <dsp:nvSpPr>
        <dsp:cNvPr id="0" name=""/>
        <dsp:cNvSpPr/>
      </dsp:nvSpPr>
      <dsp:spPr>
        <a:xfrm>
          <a:off x="3818899" y="975935"/>
          <a:ext cx="1362902" cy="681451"/>
        </a:xfrm>
        <a:prstGeom prst="roundRect">
          <a:avLst>
            <a:gd name="adj" fmla="val 10000"/>
          </a:avLst>
        </a:prstGeom>
        <a:solidFill>
          <a:srgbClr val="FFFFCC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II.  Szervezeti jellemzők</a:t>
          </a:r>
          <a:endParaRPr lang="hu-HU" sz="1300" kern="1200" dirty="0"/>
        </a:p>
      </dsp:txBody>
      <dsp:txXfrm>
        <a:off x="3818899" y="975935"/>
        <a:ext cx="1362902" cy="681451"/>
      </dsp:txXfrm>
    </dsp:sp>
    <dsp:sp modelId="{1423115A-C6F2-4A7B-8696-821AF155ECB8}">
      <dsp:nvSpPr>
        <dsp:cNvPr id="0" name=""/>
        <dsp:cNvSpPr/>
      </dsp:nvSpPr>
      <dsp:spPr>
        <a:xfrm rot="3907178">
          <a:off x="990373" y="2675776"/>
          <a:ext cx="1295765" cy="2460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1295765" y="12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 rot="3907178">
        <a:off x="1605862" y="2655687"/>
        <a:ext cx="64788" cy="64788"/>
      </dsp:txXfrm>
    </dsp:sp>
    <dsp:sp modelId="{5487CF45-EC17-4940-876A-1DE6DE13142E}">
      <dsp:nvSpPr>
        <dsp:cNvPr id="0" name=""/>
        <dsp:cNvSpPr/>
      </dsp:nvSpPr>
      <dsp:spPr>
        <a:xfrm>
          <a:off x="1910836" y="2935107"/>
          <a:ext cx="1362902" cy="68145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Projektterv bemutatása</a:t>
          </a:r>
          <a:endParaRPr lang="hu-HU" sz="1300" kern="1200" dirty="0"/>
        </a:p>
      </dsp:txBody>
      <dsp:txXfrm>
        <a:off x="1910836" y="2935107"/>
        <a:ext cx="1362902" cy="681451"/>
      </dsp:txXfrm>
    </dsp:sp>
    <dsp:sp modelId="{1B01D213-EAE0-4E9D-BBB0-3355B7E1BC11}">
      <dsp:nvSpPr>
        <dsp:cNvPr id="0" name=""/>
        <dsp:cNvSpPr/>
      </dsp:nvSpPr>
      <dsp:spPr>
        <a:xfrm rot="17692822">
          <a:off x="2898436" y="2675776"/>
          <a:ext cx="1295765" cy="2460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1295765" y="123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 rot="17692822">
        <a:off x="3513925" y="2655687"/>
        <a:ext cx="64788" cy="64788"/>
      </dsp:txXfrm>
    </dsp:sp>
    <dsp:sp modelId="{F210C9D4-2F36-4DAC-A499-07DAE3F5A719}">
      <dsp:nvSpPr>
        <dsp:cNvPr id="0" name=""/>
        <dsp:cNvSpPr/>
      </dsp:nvSpPr>
      <dsp:spPr>
        <a:xfrm>
          <a:off x="3818899" y="1759604"/>
          <a:ext cx="1362902" cy="68145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III. Környezetelemzés</a:t>
          </a:r>
          <a:endParaRPr lang="hu-HU" sz="1300" kern="1200" dirty="0"/>
        </a:p>
      </dsp:txBody>
      <dsp:txXfrm>
        <a:off x="3818899" y="1759604"/>
        <a:ext cx="1362902" cy="681451"/>
      </dsp:txXfrm>
    </dsp:sp>
    <dsp:sp modelId="{F20EF0D7-3E88-4295-8B04-58A9ED481D7C}">
      <dsp:nvSpPr>
        <dsp:cNvPr id="0" name=""/>
        <dsp:cNvSpPr/>
      </dsp:nvSpPr>
      <dsp:spPr>
        <a:xfrm rot="19457599">
          <a:off x="3210635" y="3067610"/>
          <a:ext cx="671367" cy="2460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671367" y="123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 rot="19457599">
        <a:off x="3529535" y="3063131"/>
        <a:ext cx="33568" cy="33568"/>
      </dsp:txXfrm>
    </dsp:sp>
    <dsp:sp modelId="{8854C588-6AC4-4940-8EB0-FDC82F9C8160}">
      <dsp:nvSpPr>
        <dsp:cNvPr id="0" name=""/>
        <dsp:cNvSpPr/>
      </dsp:nvSpPr>
      <dsp:spPr>
        <a:xfrm>
          <a:off x="3818899" y="2543272"/>
          <a:ext cx="1362902" cy="68145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IV. Pénzügyi megvalósíthatóság</a:t>
          </a:r>
          <a:endParaRPr lang="hu-HU" sz="1300" kern="1200" dirty="0"/>
        </a:p>
      </dsp:txBody>
      <dsp:txXfrm>
        <a:off x="3818899" y="2543272"/>
        <a:ext cx="1362902" cy="681451"/>
      </dsp:txXfrm>
    </dsp:sp>
    <dsp:sp modelId="{13DEAF47-EE14-4D7F-AFCA-78C7F9D58D15}">
      <dsp:nvSpPr>
        <dsp:cNvPr id="0" name=""/>
        <dsp:cNvSpPr/>
      </dsp:nvSpPr>
      <dsp:spPr>
        <a:xfrm rot="2142401">
          <a:off x="3210635" y="3459445"/>
          <a:ext cx="671367" cy="2460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671367" y="123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 rot="2142401">
        <a:off x="3529535" y="3454965"/>
        <a:ext cx="33568" cy="33568"/>
      </dsp:txXfrm>
    </dsp:sp>
    <dsp:sp modelId="{B350AB94-CE7F-420F-AE40-BF5573DDF445}">
      <dsp:nvSpPr>
        <dsp:cNvPr id="0" name=""/>
        <dsp:cNvSpPr/>
      </dsp:nvSpPr>
      <dsp:spPr>
        <a:xfrm>
          <a:off x="3818899" y="3326941"/>
          <a:ext cx="1362902" cy="68145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V. Szervezeti megvalósíthatóság</a:t>
          </a:r>
          <a:endParaRPr lang="hu-HU" sz="1300" kern="1200" dirty="0"/>
        </a:p>
      </dsp:txBody>
      <dsp:txXfrm>
        <a:off x="3818899" y="3326941"/>
        <a:ext cx="1362902" cy="681451"/>
      </dsp:txXfrm>
    </dsp:sp>
    <dsp:sp modelId="{8EC758B3-C78F-4623-BDCB-3BC397CA4C3E}">
      <dsp:nvSpPr>
        <dsp:cNvPr id="0" name=""/>
        <dsp:cNvSpPr/>
      </dsp:nvSpPr>
      <dsp:spPr>
        <a:xfrm rot="3907178">
          <a:off x="2898436" y="3851279"/>
          <a:ext cx="1295765" cy="24609"/>
        </a:xfrm>
        <a:custGeom>
          <a:avLst/>
          <a:gdLst/>
          <a:ahLst/>
          <a:cxnLst/>
          <a:rect l="0" t="0" r="0" b="0"/>
          <a:pathLst>
            <a:path>
              <a:moveTo>
                <a:pt x="0" y="12304"/>
              </a:moveTo>
              <a:lnTo>
                <a:pt x="1295765" y="123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 rot="3907178">
        <a:off x="3513925" y="3831190"/>
        <a:ext cx="64788" cy="64788"/>
      </dsp:txXfrm>
    </dsp:sp>
    <dsp:sp modelId="{C20AE3AA-1425-4840-A09A-43EFE67C1CFF}">
      <dsp:nvSpPr>
        <dsp:cNvPr id="0" name=""/>
        <dsp:cNvSpPr/>
      </dsp:nvSpPr>
      <dsp:spPr>
        <a:xfrm>
          <a:off x="3818899" y="4110610"/>
          <a:ext cx="1362902" cy="68145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VI. Kockázatelemzés</a:t>
          </a:r>
          <a:endParaRPr lang="hu-HU" sz="1300" kern="1200" dirty="0"/>
        </a:p>
      </dsp:txBody>
      <dsp:txXfrm>
        <a:off x="3818899" y="4110610"/>
        <a:ext cx="1362902" cy="68145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E93995-629F-48B1-91E1-05FC4211D524}">
      <dsp:nvSpPr>
        <dsp:cNvPr id="0" name=""/>
        <dsp:cNvSpPr/>
      </dsp:nvSpPr>
      <dsp:spPr>
        <a:xfrm>
          <a:off x="60129" y="1579589"/>
          <a:ext cx="2158739" cy="10793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Társadalmi keretrendszer</a:t>
          </a:r>
          <a:endParaRPr lang="hu-HU" sz="2300" kern="1200" dirty="0"/>
        </a:p>
      </dsp:txBody>
      <dsp:txXfrm>
        <a:off x="60129" y="1579589"/>
        <a:ext cx="2158739" cy="1079369"/>
      </dsp:txXfrm>
    </dsp:sp>
    <dsp:sp modelId="{F925B002-6420-4ED5-A523-4053CF40C2BE}">
      <dsp:nvSpPr>
        <dsp:cNvPr id="0" name=""/>
        <dsp:cNvSpPr/>
      </dsp:nvSpPr>
      <dsp:spPr>
        <a:xfrm rot="18203878">
          <a:off x="1902097" y="1511500"/>
          <a:ext cx="1409286" cy="38979"/>
        </a:xfrm>
        <a:custGeom>
          <a:avLst/>
          <a:gdLst/>
          <a:ahLst/>
          <a:cxnLst/>
          <a:rect l="0" t="0" r="0" b="0"/>
          <a:pathLst>
            <a:path>
              <a:moveTo>
                <a:pt x="0" y="19489"/>
              </a:moveTo>
              <a:lnTo>
                <a:pt x="1409286" y="194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 rot="18203878">
        <a:off x="2571508" y="1495758"/>
        <a:ext cx="70464" cy="70464"/>
      </dsp:txXfrm>
    </dsp:sp>
    <dsp:sp modelId="{10D4E008-73B2-4E6B-8163-21F4081A57F5}">
      <dsp:nvSpPr>
        <dsp:cNvPr id="0" name=""/>
        <dsp:cNvSpPr/>
      </dsp:nvSpPr>
      <dsp:spPr>
        <a:xfrm>
          <a:off x="2994612" y="403022"/>
          <a:ext cx="2158739" cy="1079369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Társadalmi hatás</a:t>
          </a:r>
          <a:endParaRPr lang="hu-HU" sz="2300" kern="1200" dirty="0"/>
        </a:p>
      </dsp:txBody>
      <dsp:txXfrm>
        <a:off x="2994612" y="403022"/>
        <a:ext cx="2158739" cy="1079369"/>
      </dsp:txXfrm>
    </dsp:sp>
    <dsp:sp modelId="{1423115A-C6F2-4A7B-8696-821AF155ECB8}">
      <dsp:nvSpPr>
        <dsp:cNvPr id="0" name=""/>
        <dsp:cNvSpPr/>
      </dsp:nvSpPr>
      <dsp:spPr>
        <a:xfrm rot="3058696">
          <a:off x="1982040" y="2596548"/>
          <a:ext cx="1278823" cy="38979"/>
        </a:xfrm>
        <a:custGeom>
          <a:avLst/>
          <a:gdLst/>
          <a:ahLst/>
          <a:cxnLst/>
          <a:rect l="0" t="0" r="0" b="0"/>
          <a:pathLst>
            <a:path>
              <a:moveTo>
                <a:pt x="0" y="19489"/>
              </a:moveTo>
              <a:lnTo>
                <a:pt x="1278823" y="194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 rot="3058696">
        <a:off x="2589481" y="2584067"/>
        <a:ext cx="63941" cy="63941"/>
      </dsp:txXfrm>
    </dsp:sp>
    <dsp:sp modelId="{5487CF45-EC17-4940-876A-1DE6DE13142E}">
      <dsp:nvSpPr>
        <dsp:cNvPr id="0" name=""/>
        <dsp:cNvSpPr/>
      </dsp:nvSpPr>
      <dsp:spPr>
        <a:xfrm>
          <a:off x="3024035" y="2573116"/>
          <a:ext cx="2158739" cy="107936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A társadalmi hatás és az üzleti terv koherenciája</a:t>
          </a:r>
          <a:endParaRPr lang="hu-HU" sz="2300" kern="1200" dirty="0"/>
        </a:p>
      </dsp:txBody>
      <dsp:txXfrm>
        <a:off x="3024035" y="2573116"/>
        <a:ext cx="2158739" cy="1079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C1CA9A-72A9-47DA-9D2C-B5BB70D3143E}" type="datetimeFigureOut">
              <a:rPr lang="hu-HU"/>
              <a:pPr>
                <a:defRPr/>
              </a:pPr>
              <a:t>2016.09.06.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6BF914-42A5-411A-B850-8C07915C52F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3900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BF914-42A5-411A-B850-8C07915C52F9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0725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3B256-FA33-4E9D-91C2-763F8E6EDF1A}" type="datetime1">
              <a:rPr lang="hu-HU"/>
              <a:pPr>
                <a:defRPr/>
              </a:pPr>
              <a:t>2016.09.06.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EB02A-36D6-4E11-A860-FF4E76505A9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73316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0A271-8C34-4109-A6F7-1CF4E339D366}" type="datetime1">
              <a:rPr lang="hu-HU"/>
              <a:pPr>
                <a:defRPr/>
              </a:pPr>
              <a:t>2016.09.06.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459D9-2733-4A5C-88D3-2AF9DF787B2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25203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A8075-762D-4ED4-A7C0-7F1A59083CB3}" type="datetime1">
              <a:rPr lang="hu-HU"/>
              <a:pPr>
                <a:defRPr/>
              </a:pPr>
              <a:t>2016.09.06.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3C217-7914-4B29-BCD4-3E12813D74B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05680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70DB4-72CA-40D7-AE9C-B75764F85118}" type="datetime1">
              <a:rPr lang="hu-HU"/>
              <a:pPr>
                <a:defRPr/>
              </a:pPr>
              <a:t>2016.09.06.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A5F52-CB76-4B8B-8F44-6E23B3DDE71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54631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73202-A01C-4870-BDF2-B3DF5A5EBD65}" type="datetime1">
              <a:rPr lang="hu-HU"/>
              <a:pPr>
                <a:defRPr/>
              </a:pPr>
              <a:t>2016.09.06.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57AA9-1053-4826-B99C-D9A9C797B2C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7394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CC7DD-C054-4B88-88E4-67822D64D02D}" type="datetime1">
              <a:rPr lang="hu-HU"/>
              <a:pPr>
                <a:defRPr/>
              </a:pPr>
              <a:t>2016.09.06.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ED3F9-1BC5-4B22-BB6C-0FEF986498A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2805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E086C-59F5-4341-801D-2347B1893622}" type="datetime1">
              <a:rPr lang="hu-HU"/>
              <a:pPr>
                <a:defRPr/>
              </a:pPr>
              <a:t>2016.09.06.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E190B-5684-4C64-90BB-F7CA8F0D72F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850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18C6C-F391-49DE-8347-61C891AD9554}" type="datetime1">
              <a:rPr lang="hu-HU"/>
              <a:pPr>
                <a:defRPr/>
              </a:pPr>
              <a:t>2016.09.06.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B7E69-66C8-4554-BB54-D672B44766F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9942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9E9DD-BC3E-4C6B-8014-3EEEFE833143}" type="datetime1">
              <a:rPr lang="hu-HU"/>
              <a:pPr>
                <a:defRPr/>
              </a:pPr>
              <a:t>2016.09.06.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EAB06-044C-46EF-A91C-76524E3594D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34679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67C1D-5CAF-42CB-9D5F-CCD4A7F57906}" type="datetime1">
              <a:rPr lang="hu-HU"/>
              <a:pPr>
                <a:defRPr/>
              </a:pPr>
              <a:t>2016.09.06.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68ABB-EB45-4383-8F00-3C88BD9ECD7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93053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CBA20-649D-4F11-A572-DEE600FDAD84}" type="datetime1">
              <a:rPr lang="hu-HU"/>
              <a:pPr>
                <a:defRPr/>
              </a:pPr>
              <a:t>2016.09.06.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62F3B-FA63-402B-ACB6-F602E295731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5686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DBA470-4796-4351-8C35-99CD366BBB85}" type="datetime1">
              <a:rPr lang="hu-HU"/>
              <a:pPr>
                <a:defRPr/>
              </a:pPr>
              <a:t>2016.09.06.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FDF864-1472-4E42-8F87-D55F3C0E8AD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hu/url?sa=i&amp;rct=j&amp;q=&amp;esrc=s&amp;source=images&amp;cd=&amp;cad=rja&amp;uact=8&amp;ved=0ahUKEwiz4Yne3vXOAhWDhiwKHWwhCgUQjRwIBw&amp;url=https://pixabay.com/hu/hajl%C3%A9ktalan-f%C3%A9rfi-sz%C3%ADnes-szeg%C3%A9nys%C3%A9g-845709/&amp;bvm=bv.131783435,d.bGg&amp;psig=AFQjCNFkczt4k3IenYc0STQM_Fe6xycsig&amp;ust=1473079422808830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12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jpeg"/><Relationship Id="rId5" Type="http://schemas.openxmlformats.org/officeDocument/2006/relationships/image" Target="../media/image12.png"/><Relationship Id="rId10" Type="http://schemas.openxmlformats.org/officeDocument/2006/relationships/hyperlink" Target="https://www.google.hu/url?sa=i&amp;rct=j&amp;q=&amp;esrc=s&amp;source=images&amp;cd=&amp;cad=rja&amp;uact=8&amp;ved=0ahUKEwjNk4v94PXOAhXJ1SwKHa1XBK8QjRwIBw&amp;url=https://pixabay.com/es/madre-hijo-madre-y-el-ni%C3%B1o-1245764/&amp;bvm=bv.131783435,d.bGg&amp;psig=AFQjCNG46R8n2jje_X3scgFcmYD1FUb22A&amp;ust=1473080020026919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nop512.ifka.h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piactars@ifka.h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.jpeg"/><Relationship Id="rId4" Type="http://schemas.openxmlformats.org/officeDocument/2006/relationships/hyperlink" Target="http://www.piactars.h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hu/url?sa=i&amp;rct=j&amp;q=&amp;esrc=s&amp;source=images&amp;cd=&amp;cad=rja&amp;uact=8&amp;ved=0ahUKEwixvZn85fXOAhUDiSwKHUmXChAQjRwIBw&amp;url=https://pixabay.com/en/photos/arrow%20pointing%20right/?image_type=vector&amp;bvm=bv.131783435,d.bGg&amp;psig=AFQjCNF59xpZjQWsQzXmfjIUboAcPeZFiQ&amp;ust=1473081271216411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www.google.hu/url?sa=i&amp;rct=j&amp;q=&amp;esrc=s&amp;source=images&amp;cd=&amp;cad=rja&amp;uact=8&amp;ved=0ahUKEwjMw_je5fXOAhUCWywKHV9bAD0QjRwIBw&amp;url=http://trihoinach.org/co-cach-nao-chua-hoi-nach-vinh-vien-khong&amp;bvm=bv.131783435,d.bGg&amp;psig=AFQjCNF59xpZjQWsQzXmfjIUboAcPeZFiQ&amp;ust=147308127121641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C:\Users\KaszaB\AppData\Local\Microsoft\Windows\Temporary Internet Files\Content.Word\infoblokk_kedv_final_CMYK_ ESZ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4071942"/>
            <a:ext cx="3857620" cy="2786058"/>
          </a:xfrm>
          <a:prstGeom prst="rect">
            <a:avLst/>
          </a:prstGeom>
          <a:noFill/>
          <a:ln>
            <a:noFill/>
          </a:ln>
        </p:spPr>
      </p:pic>
      <p:sp>
        <p:nvSpPr>
          <p:cNvPr id="2050" name="Cím 1"/>
          <p:cNvSpPr>
            <a:spLocks noGrp="1"/>
          </p:cNvSpPr>
          <p:nvPr>
            <p:ph type="ctrTitle"/>
          </p:nvPr>
        </p:nvSpPr>
        <p:spPr>
          <a:xfrm>
            <a:off x="250825" y="2895600"/>
            <a:ext cx="8613775" cy="1470025"/>
          </a:xfrm>
        </p:spPr>
        <p:txBody>
          <a:bodyPr/>
          <a:lstStyle/>
          <a:p>
            <a:pPr>
              <a:defRPr/>
            </a:pPr>
            <a:r>
              <a:rPr lang="hu-HU" sz="4000" b="1" cap="all" dirty="0" smtClean="0"/>
              <a:t/>
            </a:r>
            <a:br>
              <a:rPr lang="hu-HU" sz="4000" b="1" cap="all" dirty="0" smtClean="0"/>
            </a:br>
            <a:r>
              <a:rPr lang="hu-HU" sz="4000" b="1" cap="all" dirty="0" err="1" smtClean="0"/>
              <a:t>PiacTárs</a:t>
            </a:r>
            <a:r>
              <a:rPr lang="hu-HU" sz="4000" b="1" cap="all" dirty="0" smtClean="0"/>
              <a:t> </a:t>
            </a:r>
            <a:r>
              <a:rPr lang="hu-HU" sz="4000" b="1" cap="all" dirty="0" smtClean="0"/>
              <a:t/>
            </a:r>
            <a:br>
              <a:rPr lang="hu-HU" sz="4000" b="1" cap="all" dirty="0" smtClean="0"/>
            </a:br>
            <a:r>
              <a:rPr lang="hu-HU" sz="4000" b="1" cap="all" dirty="0" smtClean="0"/>
              <a:t>Projektterv </a:t>
            </a:r>
            <a:r>
              <a:rPr lang="hu-HU" sz="4000" b="1" cap="all" dirty="0" smtClean="0"/>
              <a:t>Előminősítő rendszer </a:t>
            </a:r>
            <a:br>
              <a:rPr lang="hu-HU" sz="4000" b="1" cap="all" dirty="0" smtClean="0"/>
            </a:br>
            <a:r>
              <a:rPr lang="hu-HU" sz="4000" b="1" cap="all" dirty="0" smtClean="0"/>
              <a:t/>
            </a:r>
            <a:br>
              <a:rPr lang="hu-HU" sz="4000" b="1" cap="all" dirty="0" smtClean="0"/>
            </a:br>
            <a:r>
              <a:rPr lang="hu-HU" sz="2400" b="1" cap="all" dirty="0" smtClean="0"/>
              <a:t/>
            </a:r>
            <a:br>
              <a:rPr lang="hu-HU" sz="2400" b="1" cap="all" dirty="0" smtClean="0"/>
            </a:br>
            <a:r>
              <a:rPr lang="hu-HU" sz="4000" cap="all" dirty="0" smtClean="0"/>
              <a:t/>
            </a:r>
            <a:br>
              <a:rPr lang="hu-HU" sz="4000" cap="all" dirty="0" smtClean="0"/>
            </a:br>
            <a:endParaRPr lang="hu-HU" sz="4000" b="1" dirty="0" smtClean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9DFD0-8916-4EB3-9EE7-87588DBC8F4B}" type="slidenum">
              <a:rPr lang="hu-HU"/>
              <a:pPr>
                <a:defRPr/>
              </a:pPr>
              <a:t>1</a:t>
            </a:fld>
            <a:endParaRPr lang="hu-HU"/>
          </a:p>
        </p:txBody>
      </p:sp>
      <p:sp>
        <p:nvSpPr>
          <p:cNvPr id="2053" name="Téglalap 4"/>
          <p:cNvSpPr>
            <a:spLocks noChangeArrowheads="1"/>
          </p:cNvSpPr>
          <p:nvPr/>
        </p:nvSpPr>
        <p:spPr bwMode="auto">
          <a:xfrm>
            <a:off x="2555776" y="4149080"/>
            <a:ext cx="40879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0050" indent="-4000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 smtClean="0"/>
              <a:t>Szeged,  </a:t>
            </a:r>
            <a:r>
              <a:rPr lang="hu-HU" altLang="hu-HU" sz="1800" dirty="0" smtClean="0"/>
              <a:t>2016. szeptember </a:t>
            </a:r>
            <a:r>
              <a:rPr lang="hu-HU" altLang="hu-HU" sz="1800" dirty="0" smtClean="0"/>
              <a:t> </a:t>
            </a:r>
            <a:r>
              <a:rPr lang="hu-HU" altLang="hu-HU" sz="1800" dirty="0" smtClean="0"/>
              <a:t>7.</a:t>
            </a:r>
            <a:r>
              <a:rPr lang="hu-HU" altLang="hu-HU" sz="1800" dirty="0" smtClean="0"/>
              <a:t> </a:t>
            </a:r>
            <a:endParaRPr lang="hu-HU" altLang="hu-HU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dirty="0"/>
          </a:p>
        </p:txBody>
      </p:sp>
      <p:sp>
        <p:nvSpPr>
          <p:cNvPr id="7" name="Téglalap 6"/>
          <p:cNvSpPr/>
          <p:nvPr/>
        </p:nvSpPr>
        <p:spPr>
          <a:xfrm>
            <a:off x="0" y="5934670"/>
            <a:ext cx="3429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Faragó-Kovách Eszter</a:t>
            </a:r>
            <a:br>
              <a:rPr lang="hu-HU" dirty="0" smtClean="0"/>
            </a:br>
            <a:r>
              <a:rPr lang="hu-HU" dirty="0" smtClean="0"/>
              <a:t>IFKA Iparfejlesztési Közhasznú Nonprofit Kft. </a:t>
            </a:r>
            <a:endParaRPr lang="hu-HU" dirty="0"/>
          </a:p>
        </p:txBody>
      </p:sp>
      <p:pic>
        <p:nvPicPr>
          <p:cNvPr id="9" name="Kép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480" y="0"/>
            <a:ext cx="2857520" cy="114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76901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ím 1"/>
          <p:cNvSpPr>
            <a:spLocks noGrp="1"/>
          </p:cNvSpPr>
          <p:nvPr>
            <p:ph type="title"/>
          </p:nvPr>
        </p:nvSpPr>
        <p:spPr>
          <a:xfrm>
            <a:off x="518691" y="476672"/>
            <a:ext cx="7005637" cy="1143001"/>
          </a:xfrm>
        </p:spPr>
        <p:txBody>
          <a:bodyPr/>
          <a:lstStyle/>
          <a:p>
            <a:pPr algn="l" eaLnBrk="1" hangingPunct="1"/>
            <a:r>
              <a:rPr lang="hu-HU" altLang="hu-HU" sz="2000" dirty="0" smtClean="0"/>
              <a:t>Üzleti keretrendszer használata</a:t>
            </a:r>
          </a:p>
        </p:txBody>
      </p:sp>
      <p:cxnSp>
        <p:nvCxnSpPr>
          <p:cNvPr id="6" name="Egyenes összekötő 5"/>
          <p:cNvCxnSpPr/>
          <p:nvPr/>
        </p:nvCxnSpPr>
        <p:spPr>
          <a:xfrm>
            <a:off x="250825" y="765175"/>
            <a:ext cx="87137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ia számának helye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B8EB7-DD25-4562-8016-55D5379B19B5}" type="slidenum">
              <a:rPr lang="hu-HU"/>
              <a:pPr>
                <a:defRPr/>
              </a:pPr>
              <a:t>10</a:t>
            </a:fld>
            <a:endParaRPr lang="hu-HU" dirty="0"/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8770950"/>
              </p:ext>
            </p:extLst>
          </p:nvPr>
        </p:nvGraphicFramePr>
        <p:xfrm>
          <a:off x="567926" y="1403732"/>
          <a:ext cx="7964514" cy="4431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802"/>
                <a:gridCol w="1099036"/>
                <a:gridCol w="1327419"/>
                <a:gridCol w="1327419"/>
                <a:gridCol w="1327419"/>
                <a:gridCol w="1327419"/>
              </a:tblGrid>
              <a:tr h="320326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Fejlesztési folyamatba</a:t>
                      </a:r>
                      <a:r>
                        <a:rPr lang="hu-HU" baseline="0" dirty="0" smtClean="0"/>
                        <a:t> lép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Minősítést</a:t>
                      </a:r>
                      <a:r>
                        <a:rPr lang="hu-HU" baseline="0" dirty="0" smtClean="0"/>
                        <a:t> kap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1436589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Melyik</a:t>
                      </a:r>
                      <a:r>
                        <a:rPr lang="hu-HU" sz="1400" baseline="0" dirty="0" smtClean="0"/>
                        <a:t> modulokat értékeljük?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Az összes pont</a:t>
                      </a:r>
                      <a:r>
                        <a:rPr lang="hu-HU" sz="1400" baseline="0" dirty="0" smtClean="0"/>
                        <a:t> hány százalékát kell elérni az egyes modulokon belül? 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Fejleszthető területekre adható pont hány százalékát</a:t>
                      </a:r>
                      <a:r>
                        <a:rPr lang="hu-HU" sz="1400" baseline="0" dirty="0" smtClean="0"/>
                        <a:t> kell elérni?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 smtClean="0"/>
                        <a:t>Az összes pont</a:t>
                      </a:r>
                      <a:r>
                        <a:rPr lang="hu-HU" sz="1400" baseline="0" dirty="0" smtClean="0"/>
                        <a:t> hány százalékát kell elérni az egyes modulokon belül? </a:t>
                      </a:r>
                      <a:endParaRPr lang="hu-H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 smtClean="0"/>
                        <a:t>Fejleszthető területekre adható pont hány százalékát</a:t>
                      </a:r>
                      <a:r>
                        <a:rPr lang="hu-HU" sz="1400" baseline="0" dirty="0" smtClean="0"/>
                        <a:t> kell elérni?</a:t>
                      </a:r>
                      <a:endParaRPr lang="hu-HU" sz="1400" dirty="0" smtClean="0"/>
                    </a:p>
                    <a:p>
                      <a:endParaRPr lang="hu-HU" sz="1400" dirty="0"/>
                    </a:p>
                  </a:txBody>
                  <a:tcPr/>
                </a:tc>
              </a:tr>
              <a:tr h="800816">
                <a:tc>
                  <a:txBody>
                    <a:bodyPr/>
                    <a:lstStyle/>
                    <a:p>
                      <a:r>
                        <a:rPr lang="hu-HU" dirty="0" smtClean="0"/>
                        <a:t>Induló és kisprojektek (6,5-15m Ft)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II-VI.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50</a:t>
                      </a:r>
                      <a:r>
                        <a:rPr lang="hu-HU" sz="2800" baseline="0" dirty="0" smtClean="0"/>
                        <a:t> %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50 %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75 %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75 %</a:t>
                      </a:r>
                      <a:endParaRPr lang="hu-HU" sz="2800" dirty="0"/>
                    </a:p>
                  </a:txBody>
                  <a:tcPr anchor="ctr"/>
                </a:tc>
              </a:tr>
              <a:tr h="800816">
                <a:tc>
                  <a:txBody>
                    <a:bodyPr/>
                    <a:lstStyle/>
                    <a:p>
                      <a:r>
                        <a:rPr lang="hu-HU" dirty="0" smtClean="0"/>
                        <a:t>Közepes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dirty="0" smtClean="0"/>
                        <a:t>projektek (15-50 m Ft)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I-VI.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50 %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50 %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75 %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75 %</a:t>
                      </a:r>
                      <a:endParaRPr lang="hu-HU" sz="2800" dirty="0"/>
                    </a:p>
                  </a:txBody>
                  <a:tcPr anchor="ctr"/>
                </a:tc>
              </a:tr>
              <a:tr h="800816">
                <a:tc>
                  <a:txBody>
                    <a:bodyPr/>
                    <a:lstStyle/>
                    <a:p>
                      <a:r>
                        <a:rPr lang="hu-HU" dirty="0" smtClean="0"/>
                        <a:t>Nagyprojekt (50-</a:t>
                      </a:r>
                      <a:r>
                        <a:rPr lang="hu-HU" dirty="0" smtClean="0">
                          <a:solidFill>
                            <a:srgbClr val="000000"/>
                          </a:solidFill>
                        </a:rPr>
                        <a:t>250 </a:t>
                      </a:r>
                      <a:r>
                        <a:rPr lang="hu-HU" dirty="0" smtClean="0"/>
                        <a:t>m Ft)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I-VI.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50 %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50 %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75 % 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90 %</a:t>
                      </a:r>
                      <a:endParaRPr lang="hu-HU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ím 1"/>
          <p:cNvSpPr txBox="1">
            <a:spLocks/>
          </p:cNvSpPr>
          <p:nvPr/>
        </p:nvSpPr>
        <p:spPr bwMode="auto">
          <a:xfrm>
            <a:off x="827088" y="-46038"/>
            <a:ext cx="7005637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hu-HU" altLang="hu-HU" sz="3200" dirty="0" smtClean="0"/>
              <a:t>III. Üzleti keretrendszer (3)</a:t>
            </a:r>
          </a:p>
        </p:txBody>
      </p:sp>
      <p:pic>
        <p:nvPicPr>
          <p:cNvPr id="9" name="Kép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18" y="0"/>
            <a:ext cx="2786082" cy="1071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952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ím 1"/>
          <p:cNvSpPr>
            <a:spLocks noGrp="1"/>
          </p:cNvSpPr>
          <p:nvPr>
            <p:ph type="title"/>
          </p:nvPr>
        </p:nvSpPr>
        <p:spPr>
          <a:xfrm>
            <a:off x="827088" y="-46038"/>
            <a:ext cx="7005637" cy="1143001"/>
          </a:xfrm>
        </p:spPr>
        <p:txBody>
          <a:bodyPr/>
          <a:lstStyle/>
          <a:p>
            <a:pPr algn="l" eaLnBrk="1" hangingPunct="1"/>
            <a:r>
              <a:rPr lang="hu-HU" altLang="hu-HU" sz="3200" dirty="0" smtClean="0"/>
              <a:t>III. Üzleti keretrendszer (2)</a:t>
            </a:r>
          </a:p>
        </p:txBody>
      </p:sp>
      <p:cxnSp>
        <p:nvCxnSpPr>
          <p:cNvPr id="6" name="Egyenes összekötő 5"/>
          <p:cNvCxnSpPr/>
          <p:nvPr/>
        </p:nvCxnSpPr>
        <p:spPr>
          <a:xfrm>
            <a:off x="250825" y="765175"/>
            <a:ext cx="87137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ia számának helye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B8EB7-DD25-4562-8016-55D5379B19B5}" type="slidenum">
              <a:rPr lang="hu-HU"/>
              <a:pPr>
                <a:defRPr/>
              </a:pPr>
              <a:t>11</a:t>
            </a:fld>
            <a:endParaRPr lang="hu-HU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1117202"/>
              </p:ext>
            </p:extLst>
          </p:nvPr>
        </p:nvGraphicFramePr>
        <p:xfrm>
          <a:off x="647564" y="1412776"/>
          <a:ext cx="7848872" cy="4248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/>
                <a:gridCol w="3924436"/>
              </a:tblGrid>
              <a:tr h="491504">
                <a:tc>
                  <a:txBody>
                    <a:bodyPr/>
                    <a:lstStyle/>
                    <a:p>
                      <a:r>
                        <a:rPr lang="hu-HU" noProof="0" dirty="0" smtClean="0"/>
                        <a:t>Nem “fejleszthető” terület</a:t>
                      </a:r>
                      <a:endParaRPr lang="hu-HU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noProof="0" dirty="0" smtClean="0"/>
                        <a:t>„Fejleszthető” terület</a:t>
                      </a:r>
                      <a:endParaRPr lang="hu-HU" noProof="0" dirty="0"/>
                    </a:p>
                  </a:txBody>
                  <a:tcPr/>
                </a:tc>
              </a:tr>
              <a:tr h="2666236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hu-HU" noProof="0" dirty="0" smtClean="0"/>
                        <a:t>A szervezet</a:t>
                      </a:r>
                      <a:r>
                        <a:rPr lang="hu-HU" baseline="0" noProof="0" dirty="0" smtClean="0"/>
                        <a:t> eddigi tevékenységére vonatkozó válaszok (pl. historikus pénzügyi és foglalkoztatási adatok). 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noProof="0" dirty="0" smtClean="0"/>
                        <a:t>A</a:t>
                      </a:r>
                      <a:r>
                        <a:rPr lang="hu-HU" baseline="0" noProof="0" dirty="0" smtClean="0"/>
                        <a:t>z eddigi tevékenységek által meghatározott válaszok (pl. a fejlesztés nagyságrendrendjére vonatkozó elképzelések). </a:t>
                      </a:r>
                      <a:endParaRPr lang="hu-HU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hu-HU" noProof="0" dirty="0" smtClean="0"/>
                        <a:t>A projekttervre</a:t>
                      </a:r>
                      <a:r>
                        <a:rPr lang="hu-HU" baseline="0" noProof="0" dirty="0" smtClean="0"/>
                        <a:t> vonatkozó elképzelések.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hu-HU" baseline="0" noProof="0" dirty="0" smtClean="0"/>
                        <a:t>A szervezet stratégiai és működési bemutatása. </a:t>
                      </a:r>
                      <a:endParaRPr lang="hu-HU" noProof="0" dirty="0"/>
                    </a:p>
                  </a:txBody>
                  <a:tcPr/>
                </a:tc>
              </a:tr>
              <a:tr h="1090733">
                <a:tc>
                  <a:txBody>
                    <a:bodyPr/>
                    <a:lstStyle/>
                    <a:p>
                      <a:r>
                        <a:rPr lang="hu-HU" sz="1600" i="1" noProof="0" dirty="0" smtClean="0"/>
                        <a:t>Pl. histroikus adatok (korábbi évek működési adatai), menedzsment tapasztalatai, foglalkoztatási</a:t>
                      </a:r>
                      <a:r>
                        <a:rPr lang="hu-HU" sz="1600" i="1" baseline="0" noProof="0" dirty="0" smtClean="0"/>
                        <a:t> hatás. </a:t>
                      </a:r>
                      <a:endParaRPr lang="hu-HU" sz="1600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i="1" noProof="0" dirty="0" smtClean="0"/>
                        <a:t>Pl. környezetlemzés,</a:t>
                      </a:r>
                      <a:r>
                        <a:rPr lang="hu-HU" sz="1600" i="1" baseline="0" noProof="0" dirty="0" smtClean="0"/>
                        <a:t> pénzügyi megvalósíthatóság, kockázatelemzés, stratégiai célok bemutatása. </a:t>
                      </a:r>
                      <a:endParaRPr lang="hu-HU" sz="1600" i="1" noProof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Kép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18" y="0"/>
            <a:ext cx="2786082" cy="1071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0338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IV. Társadalmi hatás keretrendszer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A5F52-CB76-4B8B-8F44-6E23B3DDE71B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  <p:pic>
        <p:nvPicPr>
          <p:cNvPr id="5" name="Kép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86430"/>
            <a:ext cx="2786082" cy="1071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Tartalom helye 7" descr="C:\Users\KaszaB\AppData\Local\Microsoft\Windows\Temporary Internet Files\Content.Word\infoblokk_kedv_final_CMYK_ ESZA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9236" y="5243620"/>
            <a:ext cx="2784764" cy="1641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ép 8" descr="C:\Users\KaszaB\AppData\Local\Microsoft\Windows\Temporary Internet Files\Content.Word\infoblokk_kedv_final_CMYK_ ESZ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4071942"/>
            <a:ext cx="3857620" cy="2786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0848"/>
            <a:ext cx="2808312" cy="157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509120"/>
            <a:ext cx="1800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068960"/>
            <a:ext cx="184775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1556792"/>
            <a:ext cx="1872208" cy="12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Képtalálat a következőre: „munkanélküli”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1340768"/>
            <a:ext cx="1612980" cy="2016224"/>
          </a:xfrm>
          <a:prstGeom prst="rect">
            <a:avLst/>
          </a:prstGeom>
          <a:noFill/>
        </p:spPr>
      </p:pic>
      <p:sp>
        <p:nvSpPr>
          <p:cNvPr id="2058" name="AutoShape 10" descr="Képtalálat a következőre: „working after having a baby”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60" name="Picture 12" descr="Képtalálat a következőre: „working after having a baby”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3717032"/>
            <a:ext cx="1946310" cy="1296144"/>
          </a:xfrm>
          <a:prstGeom prst="rect">
            <a:avLst/>
          </a:prstGeom>
          <a:noFill/>
        </p:spPr>
      </p:pic>
      <p:pic>
        <p:nvPicPr>
          <p:cNvPr id="2064" name="Picture 16" descr="Kerekesszék, Fogyatékkal Élő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1979712" y="5085184"/>
            <a:ext cx="1512168" cy="850595"/>
          </a:xfrm>
          <a:prstGeom prst="rect">
            <a:avLst/>
          </a:prstGeom>
          <a:noFill/>
        </p:spPr>
      </p:pic>
      <p:sp>
        <p:nvSpPr>
          <p:cNvPr id="20" name="Szövegdoboz 19"/>
          <p:cNvSpPr txBox="1"/>
          <p:nvPr/>
        </p:nvSpPr>
        <p:spPr>
          <a:xfrm>
            <a:off x="2411760" y="3717032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Foglalkoztatás</a:t>
            </a:r>
            <a:endParaRPr lang="hu-H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C:\Users\KaszaB\AppData\Local\Microsoft\Windows\Temporary Internet Files\Content.Word\infoblokk_kedv_final_CMYK_ ESZ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4071942"/>
            <a:ext cx="3857620" cy="27860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Egyenes összekötő 5"/>
          <p:cNvCxnSpPr/>
          <p:nvPr/>
        </p:nvCxnSpPr>
        <p:spPr>
          <a:xfrm>
            <a:off x="250825" y="765175"/>
            <a:ext cx="87137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ia számának helye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B8EB7-DD25-4562-8016-55D5379B19B5}" type="slidenum">
              <a:rPr lang="hu-HU"/>
              <a:pPr>
                <a:defRPr/>
              </a:pPr>
              <a:t>13</a:t>
            </a:fld>
            <a:endParaRPr lang="hu-HU" dirty="0"/>
          </a:p>
        </p:txBody>
      </p:sp>
      <p:sp>
        <p:nvSpPr>
          <p:cNvPr id="7" name="Cím 1"/>
          <p:cNvSpPr txBox="1">
            <a:spLocks/>
          </p:cNvSpPr>
          <p:nvPr/>
        </p:nvSpPr>
        <p:spPr bwMode="auto">
          <a:xfrm>
            <a:off x="500034" y="-46038"/>
            <a:ext cx="824843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hu-HU" altLang="hu-HU" sz="3200" dirty="0" smtClean="0"/>
              <a:t>IV. Társadalmi hatás keretrendszer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3068611159"/>
              </p:ext>
            </p:extLst>
          </p:nvPr>
        </p:nvGraphicFramePr>
        <p:xfrm>
          <a:off x="335415" y="1849409"/>
          <a:ext cx="5184576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Szövegdoboz 12"/>
          <p:cNvSpPr txBox="1"/>
          <p:nvPr/>
        </p:nvSpPr>
        <p:spPr>
          <a:xfrm>
            <a:off x="3703509" y="95937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Fő modulok</a:t>
            </a:r>
            <a:endParaRPr lang="hu-HU" dirty="0"/>
          </a:p>
        </p:txBody>
      </p:sp>
      <p:pic>
        <p:nvPicPr>
          <p:cNvPr id="14" name="Kép 1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18" y="0"/>
            <a:ext cx="2786082" cy="1071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8400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 descr="C:\Users\KaszaB\AppData\Local\Microsoft\Windows\Temporary Internet Files\Content.Word\infoblokk_kedv_final_CMYK_ ESZ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4071942"/>
            <a:ext cx="3857620" cy="27860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Egyenes összekötő 5"/>
          <p:cNvCxnSpPr/>
          <p:nvPr/>
        </p:nvCxnSpPr>
        <p:spPr>
          <a:xfrm>
            <a:off x="250825" y="765175"/>
            <a:ext cx="87137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ia számának helye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B8EB7-DD25-4562-8016-55D5379B19B5}" type="slidenum">
              <a:rPr lang="hu-HU"/>
              <a:pPr>
                <a:defRPr/>
              </a:pPr>
              <a:t>14</a:t>
            </a:fld>
            <a:endParaRPr lang="hu-HU" dirty="0"/>
          </a:p>
        </p:txBody>
      </p:sp>
      <p:sp>
        <p:nvSpPr>
          <p:cNvPr id="7" name="Cím 1"/>
          <p:cNvSpPr txBox="1">
            <a:spLocks/>
          </p:cNvSpPr>
          <p:nvPr/>
        </p:nvSpPr>
        <p:spPr bwMode="auto">
          <a:xfrm>
            <a:off x="827088" y="-46037"/>
            <a:ext cx="8316912" cy="109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hu-HU" altLang="hu-HU" sz="3200" dirty="0" smtClean="0"/>
              <a:t>IV</a:t>
            </a:r>
            <a:r>
              <a:rPr lang="hu-HU" altLang="hu-HU" sz="3200" dirty="0"/>
              <a:t>. Társadalmi hatás </a:t>
            </a:r>
            <a:r>
              <a:rPr lang="hu-HU" altLang="hu-HU" sz="3200" dirty="0" smtClean="0"/>
              <a:t>bemutatása</a:t>
            </a:r>
            <a:endParaRPr lang="hu-HU" altLang="hu-HU" sz="3200" dirty="0"/>
          </a:p>
        </p:txBody>
      </p:sp>
      <p:sp>
        <p:nvSpPr>
          <p:cNvPr id="3" name="Rectangle 2"/>
          <p:cNvSpPr/>
          <p:nvPr/>
        </p:nvSpPr>
        <p:spPr>
          <a:xfrm>
            <a:off x="4788024" y="1268760"/>
            <a:ext cx="4104456" cy="350644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lnSpc>
                <a:spcPct val="114000"/>
              </a:lnSpc>
            </a:pPr>
            <a:r>
              <a:rPr lang="hu-HU" sz="2400" b="1" dirty="0" smtClean="0">
                <a:solidFill>
                  <a:srgbClr val="000000"/>
                </a:solidFill>
              </a:rPr>
              <a:t>Alapvető kérdések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1900" b="1" dirty="0" smtClean="0">
                <a:solidFill>
                  <a:schemeClr val="tx2"/>
                </a:solidFill>
              </a:rPr>
              <a:t>Jól </a:t>
            </a:r>
            <a:r>
              <a:rPr lang="hu-HU" sz="1900" b="1" dirty="0">
                <a:solidFill>
                  <a:schemeClr val="tx2"/>
                </a:solidFill>
              </a:rPr>
              <a:t>definiált társadalmi </a:t>
            </a:r>
            <a:r>
              <a:rPr lang="hu-HU" sz="1900" b="1" dirty="0" smtClean="0">
                <a:solidFill>
                  <a:schemeClr val="tx2"/>
                </a:solidFill>
              </a:rPr>
              <a:t>probléma/célok</a:t>
            </a:r>
            <a:endParaRPr lang="hu-HU" sz="1900" b="1" dirty="0">
              <a:solidFill>
                <a:schemeClr val="tx2"/>
              </a:solidFill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1900" dirty="0"/>
              <a:t>Tevékenység </a:t>
            </a:r>
            <a:r>
              <a:rPr lang="hu-HU" sz="1900" b="1" dirty="0">
                <a:solidFill>
                  <a:schemeClr val="tx2"/>
                </a:solidFill>
              </a:rPr>
              <a:t>illeszkedés</a:t>
            </a:r>
            <a:r>
              <a:rPr lang="hu-HU" sz="1900" dirty="0"/>
              <a:t>e a </a:t>
            </a:r>
            <a:r>
              <a:rPr lang="hu-HU" sz="1900" dirty="0" smtClean="0"/>
              <a:t>célcsoporthoz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1900" dirty="0"/>
              <a:t>A </a:t>
            </a:r>
            <a:r>
              <a:rPr lang="hu-HU" sz="1900" dirty="0" smtClean="0"/>
              <a:t>megvalósulásának </a:t>
            </a:r>
            <a:r>
              <a:rPr lang="hu-HU" sz="1900" b="1" dirty="0" smtClean="0">
                <a:solidFill>
                  <a:schemeClr val="tx2"/>
                </a:solidFill>
              </a:rPr>
              <a:t>helyszíne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1900" b="1" dirty="0" smtClean="0">
                <a:solidFill>
                  <a:schemeClr val="tx2"/>
                </a:solidFill>
              </a:rPr>
              <a:t>Társadalmi </a:t>
            </a:r>
            <a:r>
              <a:rPr lang="hu-HU" sz="1900" b="1" dirty="0">
                <a:solidFill>
                  <a:schemeClr val="tx2"/>
                </a:solidFill>
              </a:rPr>
              <a:t>hatásmérés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1900" dirty="0"/>
              <a:t>Társadalmi </a:t>
            </a:r>
            <a:r>
              <a:rPr lang="hu-HU" sz="1900" b="1" dirty="0">
                <a:solidFill>
                  <a:schemeClr val="tx2"/>
                </a:solidFill>
              </a:rPr>
              <a:t>kockázatok</a:t>
            </a:r>
            <a:r>
              <a:rPr lang="hu-HU" sz="1900" dirty="0"/>
              <a:t> </a:t>
            </a:r>
            <a:r>
              <a:rPr lang="hu-HU" sz="1900" dirty="0" smtClean="0"/>
              <a:t>kezelése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1900" dirty="0"/>
              <a:t>Célcsoporttal kapcsolatos </a:t>
            </a:r>
            <a:r>
              <a:rPr lang="hu-HU" sz="1900" b="1" dirty="0">
                <a:solidFill>
                  <a:schemeClr val="tx2"/>
                </a:solidFill>
              </a:rPr>
              <a:t>szakmai </a:t>
            </a:r>
            <a:r>
              <a:rPr lang="hu-HU" sz="1900" b="1" dirty="0" smtClean="0">
                <a:solidFill>
                  <a:schemeClr val="tx2"/>
                </a:solidFill>
              </a:rPr>
              <a:t>tapasztalat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836712"/>
            <a:ext cx="3888432" cy="3600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hu-HU" sz="2400" b="1" dirty="0" smtClean="0"/>
              <a:t>Foglalkoztatásra vonatkozó kérdések</a:t>
            </a:r>
          </a:p>
          <a:p>
            <a:pPr marL="342900" indent="-342900">
              <a:lnSpc>
                <a:spcPct val="114000"/>
              </a:lnSpc>
              <a:buFont typeface="Arial"/>
              <a:buChar char="•"/>
            </a:pPr>
            <a:r>
              <a:rPr lang="hu-HU" sz="1900" b="1" dirty="0" smtClean="0">
                <a:solidFill>
                  <a:schemeClr val="tx2"/>
                </a:solidFill>
              </a:rPr>
              <a:t>Új </a:t>
            </a:r>
            <a:r>
              <a:rPr lang="hu-HU" sz="1900" b="1" dirty="0">
                <a:solidFill>
                  <a:schemeClr val="tx2"/>
                </a:solidFill>
              </a:rPr>
              <a:t>munkavállalók</a:t>
            </a:r>
            <a:r>
              <a:rPr lang="hu-HU" sz="1900" dirty="0">
                <a:solidFill>
                  <a:schemeClr val="tx2"/>
                </a:solidFill>
              </a:rPr>
              <a:t> </a:t>
            </a:r>
            <a:r>
              <a:rPr lang="hu-HU" sz="1900" dirty="0" smtClean="0"/>
              <a:t>száma, </a:t>
            </a:r>
          </a:p>
          <a:p>
            <a:pPr marL="342900" indent="-342900">
              <a:lnSpc>
                <a:spcPct val="114000"/>
              </a:lnSpc>
              <a:buFont typeface="Arial"/>
              <a:buChar char="•"/>
            </a:pPr>
            <a:r>
              <a:rPr lang="hu-HU" sz="1900" b="1" dirty="0" smtClean="0">
                <a:solidFill>
                  <a:schemeClr val="tx2"/>
                </a:solidFill>
              </a:rPr>
              <a:t>Fenntartható </a:t>
            </a:r>
            <a:r>
              <a:rPr lang="hu-HU" sz="1900" b="1" dirty="0">
                <a:solidFill>
                  <a:schemeClr val="tx2"/>
                </a:solidFill>
              </a:rPr>
              <a:t>jövedelem</a:t>
            </a:r>
            <a:r>
              <a:rPr lang="hu-HU" sz="1900" dirty="0"/>
              <a:t>hez </a:t>
            </a:r>
            <a:r>
              <a:rPr lang="hu-HU" sz="1900" dirty="0" smtClean="0"/>
              <a:t>jutók száma</a:t>
            </a:r>
            <a:r>
              <a:rPr lang="hu-HU" sz="1900" dirty="0"/>
              <a:t>, </a:t>
            </a:r>
            <a:endParaRPr lang="hu-HU" sz="1900" dirty="0" smtClean="0"/>
          </a:p>
          <a:p>
            <a:pPr marL="342900" indent="-342900">
              <a:lnSpc>
                <a:spcPct val="114000"/>
              </a:lnSpc>
              <a:buFont typeface="Arial"/>
              <a:buChar char="•"/>
            </a:pPr>
            <a:r>
              <a:rPr lang="hu-HU" sz="1900" b="1" dirty="0" smtClean="0">
                <a:solidFill>
                  <a:schemeClr val="tx2"/>
                </a:solidFill>
              </a:rPr>
              <a:t>Munkatapasztalat</a:t>
            </a:r>
            <a:r>
              <a:rPr lang="hu-HU" sz="1900" dirty="0" smtClean="0"/>
              <a:t>hoz jutók száma,</a:t>
            </a:r>
          </a:p>
          <a:p>
            <a:pPr marL="342900" indent="-342900">
              <a:lnSpc>
                <a:spcPct val="114000"/>
              </a:lnSpc>
              <a:buFont typeface="Arial"/>
              <a:buChar char="•"/>
            </a:pPr>
            <a:r>
              <a:rPr lang="hu-HU" sz="1900" b="1" dirty="0" smtClean="0">
                <a:solidFill>
                  <a:schemeClr val="tx2"/>
                </a:solidFill>
              </a:rPr>
              <a:t>Képzés</a:t>
            </a:r>
            <a:r>
              <a:rPr lang="hu-HU" sz="1900" dirty="0" smtClean="0"/>
              <a:t>ben </a:t>
            </a:r>
            <a:r>
              <a:rPr lang="hu-HU" sz="1900" dirty="0"/>
              <a:t>részt </a:t>
            </a:r>
            <a:r>
              <a:rPr lang="hu-HU" sz="1900" dirty="0" smtClean="0"/>
              <a:t>vevők </a:t>
            </a:r>
            <a:r>
              <a:rPr lang="hu-HU" sz="1900" dirty="0"/>
              <a:t>száma</a:t>
            </a:r>
            <a:r>
              <a:rPr lang="hu-HU" sz="1900" dirty="0" smtClean="0"/>
              <a:t>,</a:t>
            </a:r>
          </a:p>
          <a:p>
            <a:pPr marL="342900" indent="-342900">
              <a:lnSpc>
                <a:spcPct val="114000"/>
              </a:lnSpc>
              <a:buFont typeface="Arial"/>
              <a:buChar char="•"/>
            </a:pPr>
            <a:r>
              <a:rPr lang="hu-HU" sz="1900" b="1" dirty="0" smtClean="0">
                <a:solidFill>
                  <a:schemeClr val="tx2"/>
                </a:solidFill>
              </a:rPr>
              <a:t>Életminőség</a:t>
            </a:r>
            <a:r>
              <a:rPr lang="hu-HU" sz="1900" dirty="0" smtClean="0"/>
              <a:t>ük </a:t>
            </a:r>
            <a:r>
              <a:rPr lang="hu-HU" sz="1900" dirty="0"/>
              <a:t>javulása</a:t>
            </a:r>
            <a:r>
              <a:rPr lang="hu-HU" sz="1900" dirty="0" smtClean="0"/>
              <a:t>,</a:t>
            </a:r>
          </a:p>
          <a:p>
            <a:pPr marL="342900" indent="-342900">
              <a:lnSpc>
                <a:spcPct val="114000"/>
              </a:lnSpc>
              <a:buFont typeface="Arial"/>
              <a:buChar char="•"/>
            </a:pPr>
            <a:r>
              <a:rPr lang="hu-HU" sz="1900" dirty="0" smtClean="0"/>
              <a:t>Munkavállalók </a:t>
            </a:r>
            <a:r>
              <a:rPr lang="hu-HU" sz="1900" b="1" dirty="0">
                <a:solidFill>
                  <a:schemeClr val="tx2"/>
                </a:solidFill>
              </a:rPr>
              <a:t>jövedelmi szint</a:t>
            </a:r>
            <a:r>
              <a:rPr lang="hu-HU" sz="1900" dirty="0"/>
              <a:t>je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4725144"/>
            <a:ext cx="7056784" cy="2015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hu-HU" sz="2000" b="1" dirty="0"/>
              <a:t>Egyéb </a:t>
            </a:r>
            <a:r>
              <a:rPr lang="hu-HU" sz="2000" b="1" dirty="0" smtClean="0"/>
              <a:t>kérdések</a:t>
            </a:r>
            <a:endParaRPr lang="hu-HU" sz="2000" dirty="0"/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dirty="0"/>
              <a:t>Előítéletesség </a:t>
            </a:r>
            <a:r>
              <a:rPr lang="hu-HU" dirty="0" smtClean="0"/>
              <a:t>csökkenése/pozitív </a:t>
            </a:r>
            <a:r>
              <a:rPr lang="hu-HU" b="1" dirty="0">
                <a:solidFill>
                  <a:schemeClr val="tx2"/>
                </a:solidFill>
              </a:rPr>
              <a:t>szemléletformálás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chemeClr val="tx2"/>
                </a:solidFill>
              </a:rPr>
              <a:t>Demokratikus döntéshozatal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chemeClr val="tx2"/>
                </a:solidFill>
              </a:rPr>
              <a:t>Helyi beágyazottság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chemeClr val="tx2"/>
                </a:solidFill>
              </a:rPr>
              <a:t>Környezetvédelmi</a:t>
            </a:r>
            <a:r>
              <a:rPr lang="hu-HU" dirty="0"/>
              <a:t> </a:t>
            </a:r>
            <a:r>
              <a:rPr lang="hu-HU" dirty="0" smtClean="0"/>
              <a:t>hatások</a:t>
            </a:r>
            <a:endParaRPr lang="hu-HU" dirty="0"/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dirty="0"/>
              <a:t>Társadalmilag/környezetileg </a:t>
            </a:r>
            <a:r>
              <a:rPr lang="hu-HU" b="1" dirty="0">
                <a:solidFill>
                  <a:schemeClr val="tx2"/>
                </a:solidFill>
              </a:rPr>
              <a:t>felelős beszállítók</a:t>
            </a:r>
          </a:p>
        </p:txBody>
      </p:sp>
      <p:pic>
        <p:nvPicPr>
          <p:cNvPr id="9" name="Kép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18" y="0"/>
            <a:ext cx="2786082" cy="1071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2553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 descr="C:\Users\KaszaB\AppData\Local\Microsoft\Windows\Temporary Internet Files\Content.Word\infoblokk_kedv_final_CMYK_ ESZ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4071942"/>
            <a:ext cx="3857620" cy="27860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Egyenes összekötő 5"/>
          <p:cNvCxnSpPr/>
          <p:nvPr/>
        </p:nvCxnSpPr>
        <p:spPr>
          <a:xfrm>
            <a:off x="250825" y="765175"/>
            <a:ext cx="87137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ia számának helye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B8EB7-DD25-4562-8016-55D5379B19B5}" type="slidenum">
              <a:rPr lang="hu-HU"/>
              <a:pPr>
                <a:defRPr/>
              </a:pPr>
              <a:t>15</a:t>
            </a:fld>
            <a:endParaRPr lang="hu-HU" dirty="0"/>
          </a:p>
        </p:txBody>
      </p:sp>
      <p:sp>
        <p:nvSpPr>
          <p:cNvPr id="7" name="Cím 1"/>
          <p:cNvSpPr txBox="1">
            <a:spLocks/>
          </p:cNvSpPr>
          <p:nvPr/>
        </p:nvSpPr>
        <p:spPr bwMode="auto">
          <a:xfrm>
            <a:off x="827088" y="-46037"/>
            <a:ext cx="8316912" cy="109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hu-HU" altLang="hu-HU" sz="3200" dirty="0" smtClean="0">
                <a:latin typeface="+mn-lt"/>
              </a:rPr>
              <a:t>IV</a:t>
            </a:r>
            <a:r>
              <a:rPr lang="hu-HU" altLang="hu-HU" sz="3200" dirty="0">
                <a:latin typeface="+mn-lt"/>
              </a:rPr>
              <a:t>. T</a:t>
            </a:r>
            <a:r>
              <a:rPr lang="hu-HU" altLang="hu-HU" sz="3200" dirty="0" smtClean="0">
                <a:latin typeface="+mn-lt"/>
              </a:rPr>
              <a:t>ársadalmi </a:t>
            </a:r>
            <a:r>
              <a:rPr lang="hu-HU" altLang="hu-HU" sz="3200" dirty="0">
                <a:latin typeface="+mn-lt"/>
              </a:rPr>
              <a:t>hatás keretrendszer: </a:t>
            </a:r>
            <a:r>
              <a:rPr lang="hu-HU" altLang="hu-HU" sz="3200" dirty="0" smtClean="0">
                <a:latin typeface="+mn-lt"/>
              </a:rPr>
              <a:t>koherencia</a:t>
            </a:r>
            <a:endParaRPr lang="hu-HU" altLang="hu-HU" sz="32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6323" y="1772816"/>
            <a:ext cx="7986641" cy="254839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latin typeface="+mn-lt"/>
              </a:rPr>
              <a:t>Az üzleti modell meggyőző megoldást ad a felvázolt társadalmi problémára</a:t>
            </a:r>
            <a:r>
              <a:rPr lang="hu-HU" sz="2000" dirty="0" smtClean="0">
                <a:latin typeface="+mn-lt"/>
              </a:rPr>
              <a:t>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hu-HU" sz="2000" dirty="0">
              <a:latin typeface="+mn-lt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latin typeface="+mn-lt"/>
              </a:rPr>
              <a:t>Az üzleti életképesség és a hátrányos helyzetű munkavállalók számának egyensúlya</a:t>
            </a:r>
            <a:r>
              <a:rPr lang="hu-HU" sz="2000" dirty="0" smtClean="0">
                <a:latin typeface="+mn-lt"/>
              </a:rPr>
              <a:t>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hu-HU" sz="2000" dirty="0">
              <a:latin typeface="+mn-lt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latin typeface="+mn-lt"/>
              </a:rPr>
              <a:t>Korreláció az üzlet növekedése és a társadalmi hatás erősödése között</a:t>
            </a:r>
            <a:r>
              <a:rPr lang="hu-HU" sz="2000" dirty="0" smtClean="0">
                <a:latin typeface="+mn-lt"/>
              </a:rPr>
              <a:t>.</a:t>
            </a:r>
            <a:endParaRPr lang="hu-HU" sz="2000" dirty="0">
              <a:latin typeface="+mn-lt"/>
            </a:endParaRPr>
          </a:p>
        </p:txBody>
      </p:sp>
      <p:pic>
        <p:nvPicPr>
          <p:cNvPr id="9" name="Kép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86430"/>
            <a:ext cx="2786082" cy="1071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312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C:\Users\KaszaB\AppData\Local\Microsoft\Windows\Temporary Internet Files\Content.Word\infoblokk_kedv_final_CMYK_ ESZ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4071942"/>
            <a:ext cx="3857620" cy="27860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Egyenes összekötő 5"/>
          <p:cNvCxnSpPr/>
          <p:nvPr/>
        </p:nvCxnSpPr>
        <p:spPr>
          <a:xfrm>
            <a:off x="250825" y="765175"/>
            <a:ext cx="87137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ia számának helye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B8EB7-DD25-4562-8016-55D5379B19B5}" type="slidenum">
              <a:rPr lang="hu-HU"/>
              <a:pPr>
                <a:defRPr/>
              </a:pPr>
              <a:t>16</a:t>
            </a:fld>
            <a:endParaRPr lang="hu-HU" dirty="0"/>
          </a:p>
        </p:txBody>
      </p:sp>
      <p:sp>
        <p:nvSpPr>
          <p:cNvPr id="7" name="Cím 1"/>
          <p:cNvSpPr txBox="1">
            <a:spLocks/>
          </p:cNvSpPr>
          <p:nvPr/>
        </p:nvSpPr>
        <p:spPr bwMode="auto">
          <a:xfrm>
            <a:off x="827088" y="-46038"/>
            <a:ext cx="7921376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hu-HU" altLang="hu-HU" sz="3200" dirty="0" smtClean="0"/>
              <a:t>IV. Társadalmi keretrendszer fő jellemzői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0319876"/>
              </p:ext>
            </p:extLst>
          </p:nvPr>
        </p:nvGraphicFramePr>
        <p:xfrm>
          <a:off x="611560" y="1196753"/>
          <a:ext cx="7848872" cy="3024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/>
                <a:gridCol w="3924436"/>
              </a:tblGrid>
              <a:tr h="634248">
                <a:tc>
                  <a:txBody>
                    <a:bodyPr/>
                    <a:lstStyle/>
                    <a:p>
                      <a:r>
                        <a:rPr lang="hu-HU" noProof="0" dirty="0" smtClean="0"/>
                        <a:t>Nem “fejleszthető” terület</a:t>
                      </a:r>
                      <a:endParaRPr lang="hu-HU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noProof="0" dirty="0" smtClean="0"/>
                        <a:t>„Fejleszthető” terület</a:t>
                      </a:r>
                      <a:endParaRPr lang="hu-HU" noProof="0" dirty="0"/>
                    </a:p>
                  </a:txBody>
                  <a:tcPr/>
                </a:tc>
              </a:tr>
              <a:tr h="2390087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hu-HU" noProof="0" dirty="0" smtClean="0"/>
                        <a:t>A szervezet</a:t>
                      </a:r>
                      <a:r>
                        <a:rPr lang="hu-HU" baseline="0" noProof="0" dirty="0" smtClean="0"/>
                        <a:t> eddigi tevékenységére vonatkozó válaszok (célcsoporttal kapcsolatos tapasztalat). 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hu-HU" baseline="0" noProof="0" dirty="0" smtClean="0"/>
                        <a:t>Megvalósítás helyszíne. </a:t>
                      </a:r>
                      <a:endParaRPr lang="hu-HU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hu-HU" noProof="0" dirty="0" smtClean="0"/>
                        <a:t>A projekttervre</a:t>
                      </a:r>
                      <a:r>
                        <a:rPr lang="hu-HU" baseline="0" noProof="0" dirty="0" smtClean="0"/>
                        <a:t> vonatkozó elképzelések, fejlesztési ötletek.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Kép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86430"/>
            <a:ext cx="2786082" cy="1071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240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5"/>
          <p:cNvCxnSpPr/>
          <p:nvPr/>
        </p:nvCxnSpPr>
        <p:spPr>
          <a:xfrm>
            <a:off x="250825" y="765175"/>
            <a:ext cx="87137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ia számának helye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B8EB7-DD25-4562-8016-55D5379B19B5}" type="slidenum">
              <a:rPr lang="hu-HU"/>
              <a:pPr>
                <a:defRPr/>
              </a:pPr>
              <a:t>17</a:t>
            </a:fld>
            <a:endParaRPr lang="hu-HU" dirty="0"/>
          </a:p>
        </p:txBody>
      </p:sp>
      <p:sp>
        <p:nvSpPr>
          <p:cNvPr id="7" name="Cím 1"/>
          <p:cNvSpPr txBox="1">
            <a:spLocks/>
          </p:cNvSpPr>
          <p:nvPr/>
        </p:nvSpPr>
        <p:spPr bwMode="auto">
          <a:xfrm>
            <a:off x="538956" y="-94829"/>
            <a:ext cx="8137525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hu-HU" altLang="hu-HU" sz="3200" dirty="0" smtClean="0"/>
              <a:t>III. Társadalmi keretrendszer fő jellemzői</a:t>
            </a:r>
          </a:p>
        </p:txBody>
      </p:sp>
      <p:graphicFrame>
        <p:nvGraphicFramePr>
          <p:cNvPr id="8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9813115"/>
              </p:ext>
            </p:extLst>
          </p:nvPr>
        </p:nvGraphicFramePr>
        <p:xfrm>
          <a:off x="285720" y="1142984"/>
          <a:ext cx="8425655" cy="4701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131"/>
                <a:gridCol w="1685131"/>
                <a:gridCol w="1685131"/>
                <a:gridCol w="1685131"/>
                <a:gridCol w="1685131"/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Fejlesztési folyamatba</a:t>
                      </a:r>
                      <a:r>
                        <a:rPr lang="hu-HU" baseline="0" dirty="0" smtClean="0"/>
                        <a:t> lép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Minősítést</a:t>
                      </a:r>
                      <a:r>
                        <a:rPr lang="hu-HU" baseline="0" dirty="0" smtClean="0"/>
                        <a:t> kap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1861408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Az összes pont</a:t>
                      </a:r>
                      <a:r>
                        <a:rPr lang="hu-HU" baseline="0" dirty="0" smtClean="0"/>
                        <a:t> hány százalékát kell elérni az egyes modulokon belül?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Fejleszthető területekre adható pont hány százalékát</a:t>
                      </a:r>
                      <a:r>
                        <a:rPr lang="hu-HU" baseline="0" dirty="0" smtClean="0"/>
                        <a:t> kell elérni?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Az összes pont</a:t>
                      </a:r>
                      <a:r>
                        <a:rPr lang="hu-HU" baseline="0" dirty="0" smtClean="0"/>
                        <a:t> hány százalékát kell elérni az egyes modulokon belül? </a:t>
                      </a:r>
                      <a:endParaRPr lang="hu-H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Fejleszthető területekre adható pont hány százalékát</a:t>
                      </a:r>
                      <a:r>
                        <a:rPr lang="hu-HU" baseline="0" dirty="0" smtClean="0"/>
                        <a:t> kell elérni?</a:t>
                      </a:r>
                      <a:endParaRPr lang="hu-HU" dirty="0" smtClean="0"/>
                    </a:p>
                    <a:p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Induló és kisprojektek (6,5-15m Ft)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50</a:t>
                      </a:r>
                      <a:r>
                        <a:rPr lang="hu-HU" sz="2800" baseline="0" dirty="0" smtClean="0"/>
                        <a:t> %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50 %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75 %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75 %</a:t>
                      </a:r>
                      <a:endParaRPr lang="hu-HU" sz="2800" dirty="0"/>
                    </a:p>
                  </a:txBody>
                  <a:tcPr anchor="ctr"/>
                </a:tc>
              </a:tr>
              <a:tr h="639566">
                <a:tc>
                  <a:txBody>
                    <a:bodyPr/>
                    <a:lstStyle/>
                    <a:p>
                      <a:r>
                        <a:rPr lang="hu-HU" dirty="0" smtClean="0"/>
                        <a:t>Közepes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dirty="0" smtClean="0"/>
                        <a:t>projektek </a:t>
                      </a:r>
                    </a:p>
                    <a:p>
                      <a:r>
                        <a:rPr lang="hu-HU" dirty="0" smtClean="0"/>
                        <a:t>(15-50 m Ft)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50 %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50 %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75 %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75 %</a:t>
                      </a:r>
                      <a:endParaRPr lang="hu-HU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Nagyprojekt (50-250 m Ft)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50 %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50 %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75 % 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90 %</a:t>
                      </a:r>
                      <a:endParaRPr lang="hu-HU" sz="2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8256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 descr="C:\Users\KaszaB\AppData\Local\Microsoft\Windows\Temporary Internet Files\Content.Word\infoblokk_kedv_final_CMYK_ ESZ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4071942"/>
            <a:ext cx="3857620" cy="27860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Egyenes összekötő 5"/>
          <p:cNvCxnSpPr/>
          <p:nvPr/>
        </p:nvCxnSpPr>
        <p:spPr>
          <a:xfrm>
            <a:off x="250825" y="765175"/>
            <a:ext cx="87137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ia számának helye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B8EB7-DD25-4562-8016-55D5379B19B5}" type="slidenum">
              <a:rPr lang="hu-HU"/>
              <a:pPr>
                <a:defRPr/>
              </a:pPr>
              <a:t>18</a:t>
            </a:fld>
            <a:endParaRPr lang="hu-HU" dirty="0"/>
          </a:p>
        </p:txBody>
      </p:sp>
      <p:sp>
        <p:nvSpPr>
          <p:cNvPr id="7" name="Cím 1"/>
          <p:cNvSpPr txBox="1">
            <a:spLocks/>
          </p:cNvSpPr>
          <p:nvPr/>
        </p:nvSpPr>
        <p:spPr bwMode="auto">
          <a:xfrm>
            <a:off x="827088" y="-46038"/>
            <a:ext cx="7921376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hu-HU" altLang="hu-HU" sz="3200" dirty="0" smtClean="0"/>
              <a:t>V. Kontaktórás képzések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11560" y="1500174"/>
            <a:ext cx="806489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Kiknek? </a:t>
            </a:r>
          </a:p>
          <a:p>
            <a:r>
              <a:rPr lang="hu-HU" sz="1600" dirty="0" smtClean="0"/>
              <a:t>Akik nem érték el a minősítéshez szükséges pontszámot, de elérték a minimum pontszámot. </a:t>
            </a:r>
          </a:p>
          <a:p>
            <a:r>
              <a:rPr lang="hu-HU" sz="1600" dirty="0"/>
              <a:t>Üzleti fejlesztés +/Társadalmi hasznosság </a:t>
            </a:r>
            <a:r>
              <a:rPr lang="hu-HU" sz="1600" dirty="0" smtClean="0"/>
              <a:t>fejlesztés területen. </a:t>
            </a:r>
          </a:p>
          <a:p>
            <a:endParaRPr lang="hu-HU" sz="1600" dirty="0" smtClean="0"/>
          </a:p>
          <a:p>
            <a:r>
              <a:rPr lang="hu-HU" b="1" dirty="0" smtClean="0"/>
              <a:t>A </a:t>
            </a:r>
            <a:r>
              <a:rPr lang="hu-HU" b="1" dirty="0"/>
              <a:t>fejlesztés jellege</a:t>
            </a:r>
            <a:r>
              <a:rPr lang="hu-HU" sz="1600" dirty="0"/>
              <a:t>: csoportos konzultáció. </a:t>
            </a:r>
          </a:p>
          <a:p>
            <a:endParaRPr lang="hu-HU" sz="1600" dirty="0" smtClean="0"/>
          </a:p>
          <a:p>
            <a:pPr lvl="0"/>
            <a:r>
              <a:rPr lang="hu-HU" sz="2400" b="1" dirty="0" smtClean="0">
                <a:solidFill>
                  <a:prstClr val="black"/>
                </a:solidFill>
              </a:rPr>
              <a:t>Miért?</a:t>
            </a:r>
            <a:endParaRPr lang="hu-HU" sz="1600" dirty="0" smtClean="0"/>
          </a:p>
          <a:p>
            <a:r>
              <a:rPr lang="hu-HU" dirty="0" smtClean="0"/>
              <a:t>A kontaktórás fejlesztés eredményeként a pályázók képessé válnak előminősített projektterveik magasabb minőségi szinten, tudatosabban történő fejlesztésére. </a:t>
            </a:r>
          </a:p>
          <a:p>
            <a:endParaRPr lang="hu-HU" b="1" dirty="0" smtClean="0"/>
          </a:p>
          <a:p>
            <a:r>
              <a:rPr lang="hu-HU" b="1" dirty="0" smtClean="0"/>
              <a:t>A </a:t>
            </a:r>
            <a:r>
              <a:rPr lang="hu-HU" b="1" dirty="0" smtClean="0"/>
              <a:t>kontaktórás fejlesztésen a részvétel nem kötelező, de ajánlott. </a:t>
            </a:r>
          </a:p>
          <a:p>
            <a:endParaRPr lang="hu-HU" sz="1600" b="1" dirty="0" smtClean="0">
              <a:solidFill>
                <a:srgbClr val="FF0000"/>
              </a:solidFill>
            </a:endParaRPr>
          </a:p>
          <a:p>
            <a:pPr lvl="0"/>
            <a:r>
              <a:rPr lang="hu-HU" sz="2400" b="1" dirty="0" smtClean="0">
                <a:solidFill>
                  <a:prstClr val="black"/>
                </a:solidFill>
              </a:rPr>
              <a:t>Mikor?</a:t>
            </a:r>
            <a:endParaRPr lang="hu-HU" sz="1600" dirty="0" smtClean="0"/>
          </a:p>
          <a:p>
            <a:r>
              <a:rPr lang="hu-HU" sz="1600" dirty="0" smtClean="0"/>
              <a:t>Az érintettek a kontaktórás </a:t>
            </a:r>
            <a:r>
              <a:rPr lang="hu-HU" sz="1600" dirty="0"/>
              <a:t>fejlesztés </a:t>
            </a:r>
            <a:r>
              <a:rPr lang="hu-HU" sz="1600" dirty="0" smtClean="0"/>
              <a:t>időpontjáról emailben kapnak értesítést. </a:t>
            </a:r>
            <a:endParaRPr lang="hu-HU" sz="1600" dirty="0"/>
          </a:p>
          <a:p>
            <a:r>
              <a:rPr lang="hu-HU" sz="1600" dirty="0" smtClean="0"/>
              <a:t>A képzésekre igény szerinti – várhatóan havi – rendszerességgel kerül sor, budapesti helyszínen. </a:t>
            </a:r>
          </a:p>
          <a:p>
            <a:r>
              <a:rPr lang="hu-HU" sz="1600" dirty="0" smtClean="0"/>
              <a:t>A </a:t>
            </a:r>
            <a:r>
              <a:rPr lang="hu-HU" sz="1600" dirty="0"/>
              <a:t>kontaktórás fejlesztés anyaga</a:t>
            </a:r>
            <a:r>
              <a:rPr lang="hu-HU" sz="1600" dirty="0" smtClean="0"/>
              <a:t> elektronikus formában is rendelkezésre fog állni. </a:t>
            </a:r>
          </a:p>
          <a:p>
            <a:endParaRPr lang="hu-HU" sz="1600" dirty="0" smtClean="0">
              <a:solidFill>
                <a:srgbClr val="FF0000"/>
              </a:solidFill>
            </a:endParaRPr>
          </a:p>
          <a:p>
            <a:pPr lvl="0"/>
            <a:r>
              <a:rPr lang="hu-HU" sz="2400" b="1" dirty="0" smtClean="0"/>
              <a:t>Fontos!</a:t>
            </a:r>
            <a:endParaRPr lang="hu-HU" sz="2400" dirty="0" smtClean="0"/>
          </a:p>
          <a:p>
            <a:r>
              <a:rPr lang="hu-HU" sz="1600" dirty="0" smtClean="0"/>
              <a:t>De minimisnek számít!</a:t>
            </a:r>
            <a:endParaRPr lang="hu-HU" sz="1600" dirty="0"/>
          </a:p>
        </p:txBody>
      </p:sp>
      <p:pic>
        <p:nvPicPr>
          <p:cNvPr id="8" name="Kép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18" y="0"/>
            <a:ext cx="2786082" cy="1071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0652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ím 1"/>
          <p:cNvSpPr>
            <a:spLocks noGrp="1"/>
          </p:cNvSpPr>
          <p:nvPr>
            <p:ph type="title"/>
          </p:nvPr>
        </p:nvSpPr>
        <p:spPr>
          <a:xfrm>
            <a:off x="428596" y="-46038"/>
            <a:ext cx="7404129" cy="1143001"/>
          </a:xfrm>
        </p:spPr>
        <p:txBody>
          <a:bodyPr/>
          <a:lstStyle/>
          <a:p>
            <a:pPr algn="l" eaLnBrk="1" hangingPunct="1"/>
            <a:r>
              <a:rPr lang="hu-HU" altLang="hu-HU" sz="3200" dirty="0" smtClean="0"/>
              <a:t>VI. A minősítés folyamata </a:t>
            </a:r>
          </a:p>
        </p:txBody>
      </p:sp>
      <p:cxnSp>
        <p:nvCxnSpPr>
          <p:cNvPr id="6" name="Egyenes összekötő 5"/>
          <p:cNvCxnSpPr/>
          <p:nvPr/>
        </p:nvCxnSpPr>
        <p:spPr>
          <a:xfrm>
            <a:off x="250825" y="765175"/>
            <a:ext cx="87137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ia számának helye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B8EB7-DD25-4562-8016-55D5379B19B5}" type="slidenum">
              <a:rPr lang="hu-HU"/>
              <a:pPr>
                <a:defRPr/>
              </a:pPr>
              <a:t>19</a:t>
            </a:fld>
            <a:endParaRPr lang="hu-HU" dirty="0"/>
          </a:p>
        </p:txBody>
      </p:sp>
      <p:sp>
        <p:nvSpPr>
          <p:cNvPr id="11" name="Rectangle 10"/>
          <p:cNvSpPr/>
          <p:nvPr/>
        </p:nvSpPr>
        <p:spPr>
          <a:xfrm>
            <a:off x="4283968" y="1340768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Minimum kritériumnak feltételeknek megfelel?</a:t>
            </a:r>
            <a:endParaRPr lang="hu-HU" sz="1400" dirty="0"/>
          </a:p>
        </p:txBody>
      </p:sp>
      <p:sp>
        <p:nvSpPr>
          <p:cNvPr id="9" name="Down Arrow 8"/>
          <p:cNvSpPr/>
          <p:nvPr/>
        </p:nvSpPr>
        <p:spPr>
          <a:xfrm>
            <a:off x="5125254" y="1988840"/>
            <a:ext cx="333751" cy="1440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96086" y="2132856"/>
            <a:ext cx="792088" cy="288032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/>
              <a:t>Igen</a:t>
            </a:r>
            <a:endParaRPr lang="hu-HU" sz="1200" dirty="0"/>
          </a:p>
        </p:txBody>
      </p:sp>
      <p:sp>
        <p:nvSpPr>
          <p:cNvPr id="14" name="Oval 13"/>
          <p:cNvSpPr/>
          <p:nvPr/>
        </p:nvSpPr>
        <p:spPr>
          <a:xfrm>
            <a:off x="7632520" y="1412776"/>
            <a:ext cx="792088" cy="43204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Nem</a:t>
            </a:r>
            <a:endParaRPr lang="hu-HU" sz="1400" dirty="0"/>
          </a:p>
        </p:txBody>
      </p:sp>
      <p:sp>
        <p:nvSpPr>
          <p:cNvPr id="16" name="Rectangle 15"/>
          <p:cNvSpPr/>
          <p:nvPr/>
        </p:nvSpPr>
        <p:spPr>
          <a:xfrm>
            <a:off x="8568624" y="764704"/>
            <a:ext cx="539880" cy="324036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1600" dirty="0" smtClean="0"/>
              <a:t>30 nap elteltével új projekttervet adhat be. </a:t>
            </a:r>
            <a:endParaRPr lang="hu-HU" sz="1600" dirty="0"/>
          </a:p>
        </p:txBody>
      </p:sp>
      <p:sp>
        <p:nvSpPr>
          <p:cNvPr id="18" name="Rectangle 17"/>
          <p:cNvSpPr/>
          <p:nvPr/>
        </p:nvSpPr>
        <p:spPr>
          <a:xfrm>
            <a:off x="3851970" y="2564904"/>
            <a:ext cx="2880320" cy="360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Üzleti előminősítésnek megfelel?</a:t>
            </a:r>
            <a:endParaRPr lang="hu-HU" sz="1400" dirty="0"/>
          </a:p>
        </p:txBody>
      </p:sp>
      <p:sp>
        <p:nvSpPr>
          <p:cNvPr id="19" name="Rectangle 18"/>
          <p:cNvSpPr/>
          <p:nvPr/>
        </p:nvSpPr>
        <p:spPr>
          <a:xfrm>
            <a:off x="3851920" y="3645025"/>
            <a:ext cx="2880320" cy="360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Társadalmi hasznosság előminősítésnek megfelel? </a:t>
            </a:r>
            <a:endParaRPr lang="hu-HU" sz="1400" dirty="0"/>
          </a:p>
        </p:txBody>
      </p:sp>
      <p:sp>
        <p:nvSpPr>
          <p:cNvPr id="26" name="Oval 25"/>
          <p:cNvSpPr/>
          <p:nvPr/>
        </p:nvSpPr>
        <p:spPr>
          <a:xfrm>
            <a:off x="7632520" y="2492896"/>
            <a:ext cx="792088" cy="43204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Nem</a:t>
            </a:r>
            <a:endParaRPr lang="hu-HU" sz="1400" dirty="0"/>
          </a:p>
        </p:txBody>
      </p:sp>
      <p:sp>
        <p:nvSpPr>
          <p:cNvPr id="30" name="Rectangle 29"/>
          <p:cNvSpPr/>
          <p:nvPr/>
        </p:nvSpPr>
        <p:spPr>
          <a:xfrm>
            <a:off x="5508104" y="4365104"/>
            <a:ext cx="2088232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Mindkét területen elérte a minősítéshez szükséges pontszámot? </a:t>
            </a:r>
            <a:endParaRPr lang="hu-HU" sz="1400" dirty="0"/>
          </a:p>
        </p:txBody>
      </p:sp>
      <p:sp>
        <p:nvSpPr>
          <p:cNvPr id="31" name="Rectangle 30"/>
          <p:cNvSpPr/>
          <p:nvPr/>
        </p:nvSpPr>
        <p:spPr>
          <a:xfrm>
            <a:off x="3095786" y="4365104"/>
            <a:ext cx="2088232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Mindkét területen csak a minimum pontszámot érte el? </a:t>
            </a:r>
            <a:endParaRPr lang="hu-HU" sz="1400" dirty="0"/>
          </a:p>
        </p:txBody>
      </p:sp>
      <p:sp>
        <p:nvSpPr>
          <p:cNvPr id="34" name="Down Arrow 33"/>
          <p:cNvSpPr/>
          <p:nvPr/>
        </p:nvSpPr>
        <p:spPr>
          <a:xfrm>
            <a:off x="3275856" y="4077072"/>
            <a:ext cx="4176464" cy="28803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rot="5400000" flipH="1">
            <a:off x="7947657" y="5283460"/>
            <a:ext cx="1152128" cy="1187624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1400" dirty="0" smtClean="0"/>
              <a:t>GINOP 5.1.3 pályázat</a:t>
            </a:r>
            <a:endParaRPr lang="hu-HU" sz="1400" dirty="0"/>
          </a:p>
        </p:txBody>
      </p:sp>
      <p:sp>
        <p:nvSpPr>
          <p:cNvPr id="39" name="Rectangle 38"/>
          <p:cNvSpPr/>
          <p:nvPr/>
        </p:nvSpPr>
        <p:spPr>
          <a:xfrm>
            <a:off x="5436096" y="5733256"/>
            <a:ext cx="2232248" cy="72008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rgbClr val="000000"/>
                </a:solidFill>
              </a:rPr>
              <a:t>Minősítő tanusítvány kiadása</a:t>
            </a:r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59832" y="5760638"/>
            <a:ext cx="2088232" cy="6926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Kontaktórás fejlesztés és módosított projektterv benyújtása</a:t>
            </a:r>
            <a:endParaRPr lang="hu-HU" sz="1400" dirty="0"/>
          </a:p>
        </p:txBody>
      </p:sp>
      <p:sp>
        <p:nvSpPr>
          <p:cNvPr id="42" name="Rectangle 41"/>
          <p:cNvSpPr/>
          <p:nvPr/>
        </p:nvSpPr>
        <p:spPr>
          <a:xfrm>
            <a:off x="1835696" y="1124744"/>
            <a:ext cx="1944216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Projektterv benyújtása</a:t>
            </a:r>
            <a:endParaRPr lang="hu-HU" sz="1400" dirty="0"/>
          </a:p>
        </p:txBody>
      </p:sp>
      <p:sp>
        <p:nvSpPr>
          <p:cNvPr id="43" name="Down Arrow 42"/>
          <p:cNvSpPr/>
          <p:nvPr/>
        </p:nvSpPr>
        <p:spPr>
          <a:xfrm>
            <a:off x="5125254" y="2420888"/>
            <a:ext cx="333751" cy="1440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wn Arrow 43"/>
          <p:cNvSpPr/>
          <p:nvPr/>
        </p:nvSpPr>
        <p:spPr>
          <a:xfrm>
            <a:off x="5125254" y="2996952"/>
            <a:ext cx="333751" cy="1440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896086" y="3140968"/>
            <a:ext cx="792088" cy="288032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/>
              <a:t>Igen</a:t>
            </a:r>
            <a:endParaRPr lang="hu-HU" sz="1200" dirty="0"/>
          </a:p>
        </p:txBody>
      </p:sp>
      <p:sp>
        <p:nvSpPr>
          <p:cNvPr id="46" name="Down Arrow 45"/>
          <p:cNvSpPr/>
          <p:nvPr/>
        </p:nvSpPr>
        <p:spPr>
          <a:xfrm>
            <a:off x="5125254" y="3501008"/>
            <a:ext cx="333751" cy="1440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3851920" y="1395636"/>
            <a:ext cx="432048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632520" y="3284984"/>
            <a:ext cx="792088" cy="43204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Nem</a:t>
            </a:r>
            <a:endParaRPr lang="hu-HU" sz="1400" dirty="0"/>
          </a:p>
        </p:txBody>
      </p:sp>
      <p:sp>
        <p:nvSpPr>
          <p:cNvPr id="54" name="Down Arrow 53"/>
          <p:cNvSpPr/>
          <p:nvPr/>
        </p:nvSpPr>
        <p:spPr>
          <a:xfrm>
            <a:off x="6385344" y="5085184"/>
            <a:ext cx="333751" cy="1440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156176" y="5229200"/>
            <a:ext cx="792088" cy="288032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/>
              <a:t>Igen</a:t>
            </a:r>
            <a:endParaRPr lang="hu-HU" sz="1200" dirty="0"/>
          </a:p>
        </p:txBody>
      </p:sp>
      <p:sp>
        <p:nvSpPr>
          <p:cNvPr id="56" name="Down Arrow 55"/>
          <p:cNvSpPr/>
          <p:nvPr/>
        </p:nvSpPr>
        <p:spPr>
          <a:xfrm>
            <a:off x="6385344" y="5589240"/>
            <a:ext cx="333751" cy="1440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Down Arrow 56"/>
          <p:cNvSpPr/>
          <p:nvPr/>
        </p:nvSpPr>
        <p:spPr>
          <a:xfrm>
            <a:off x="3937072" y="5085184"/>
            <a:ext cx="333751" cy="1440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07904" y="5229200"/>
            <a:ext cx="792088" cy="288032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/>
              <a:t>Igen</a:t>
            </a:r>
            <a:endParaRPr lang="hu-HU" sz="1200" dirty="0"/>
          </a:p>
        </p:txBody>
      </p:sp>
      <p:sp>
        <p:nvSpPr>
          <p:cNvPr id="59" name="Down Arrow 58"/>
          <p:cNvSpPr/>
          <p:nvPr/>
        </p:nvSpPr>
        <p:spPr>
          <a:xfrm>
            <a:off x="3937072" y="5589240"/>
            <a:ext cx="333751" cy="1440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Bent-Up Arrow 63"/>
          <p:cNvSpPr/>
          <p:nvPr/>
        </p:nvSpPr>
        <p:spPr>
          <a:xfrm flipH="1">
            <a:off x="2123728" y="2996952"/>
            <a:ext cx="648072" cy="324036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835696" y="1844824"/>
            <a:ext cx="1944216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Módosítot projektterv benyújtása</a:t>
            </a:r>
            <a:endParaRPr lang="hu-HU" sz="1400" dirty="0"/>
          </a:p>
        </p:txBody>
      </p:sp>
      <p:sp>
        <p:nvSpPr>
          <p:cNvPr id="51" name="Right Arrow 50"/>
          <p:cNvSpPr/>
          <p:nvPr/>
        </p:nvSpPr>
        <p:spPr>
          <a:xfrm>
            <a:off x="3851920" y="1844824"/>
            <a:ext cx="432048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1031" y="836712"/>
            <a:ext cx="1732657" cy="194934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b="1" dirty="0" err="1" smtClean="0"/>
              <a:t>Regisztráció-Technikai</a:t>
            </a:r>
            <a:r>
              <a:rPr lang="hu-HU" sz="1400" b="1" dirty="0" smtClean="0"/>
              <a:t> kritériumok szűrése az alapadatok megadásánál </a:t>
            </a:r>
            <a:endParaRPr lang="hu-HU" sz="1400" dirty="0" smtClean="0"/>
          </a:p>
          <a:p>
            <a:r>
              <a:rPr lang="hu-HU" sz="1400" dirty="0" smtClean="0"/>
              <a:t>Jogi forma, </a:t>
            </a:r>
          </a:p>
          <a:p>
            <a:r>
              <a:rPr lang="hu-HU" sz="1400" dirty="0" smtClean="0"/>
              <a:t>Lezárt üzleti évek,</a:t>
            </a:r>
          </a:p>
          <a:p>
            <a:r>
              <a:rPr lang="hu-HU" sz="1400" dirty="0" smtClean="0"/>
              <a:t>Pályázati összeg</a:t>
            </a:r>
          </a:p>
          <a:p>
            <a:pPr marL="285750" indent="-285750">
              <a:buFont typeface="Arial"/>
              <a:buChar char="•"/>
            </a:pPr>
            <a:endParaRPr lang="hu-HU" sz="1400" dirty="0" smtClean="0"/>
          </a:p>
        </p:txBody>
      </p:sp>
      <p:sp>
        <p:nvSpPr>
          <p:cNvPr id="53" name="Right Arrow 52"/>
          <p:cNvSpPr/>
          <p:nvPr/>
        </p:nvSpPr>
        <p:spPr>
          <a:xfrm>
            <a:off x="6876256" y="2636912"/>
            <a:ext cx="683896" cy="144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/>
          <p:cNvSpPr/>
          <p:nvPr/>
        </p:nvSpPr>
        <p:spPr>
          <a:xfrm>
            <a:off x="6876256" y="3429000"/>
            <a:ext cx="683896" cy="144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ight Arrow 64"/>
          <p:cNvSpPr/>
          <p:nvPr/>
        </p:nvSpPr>
        <p:spPr>
          <a:xfrm>
            <a:off x="6876256" y="1556792"/>
            <a:ext cx="683896" cy="144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Arrow 65"/>
          <p:cNvSpPr/>
          <p:nvPr/>
        </p:nvSpPr>
        <p:spPr>
          <a:xfrm>
            <a:off x="7668344" y="5589240"/>
            <a:ext cx="351656" cy="4236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Kép 4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18" y="0"/>
            <a:ext cx="2786082" cy="1071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8632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C:\Users\KaszaB\AppData\Local\Microsoft\Windows\Temporary Internet Files\Content.Word\infoblokk_kedv_final_CMYK_ ESZ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4071942"/>
            <a:ext cx="3857620" cy="2786058"/>
          </a:xfrm>
          <a:prstGeom prst="rect">
            <a:avLst/>
          </a:prstGeom>
          <a:noFill/>
          <a:ln>
            <a:noFill/>
          </a:ln>
        </p:spPr>
      </p:pic>
      <p:sp>
        <p:nvSpPr>
          <p:cNvPr id="4099" name="Cím 1"/>
          <p:cNvSpPr>
            <a:spLocks noGrp="1"/>
          </p:cNvSpPr>
          <p:nvPr>
            <p:ph type="title"/>
          </p:nvPr>
        </p:nvSpPr>
        <p:spPr>
          <a:xfrm>
            <a:off x="827088" y="-46038"/>
            <a:ext cx="7005637" cy="1143001"/>
          </a:xfrm>
        </p:spPr>
        <p:txBody>
          <a:bodyPr/>
          <a:lstStyle/>
          <a:p>
            <a:pPr algn="l" eaLnBrk="1" hangingPunct="1"/>
            <a:r>
              <a:rPr lang="hu-HU" altLang="hu-HU" sz="3200" dirty="0" smtClean="0"/>
              <a:t>IFKA Nonprofit Kft. </a:t>
            </a:r>
          </a:p>
        </p:txBody>
      </p:sp>
      <p:cxnSp>
        <p:nvCxnSpPr>
          <p:cNvPr id="6" name="Egyenes összekötő 5"/>
          <p:cNvCxnSpPr/>
          <p:nvPr/>
        </p:nvCxnSpPr>
        <p:spPr>
          <a:xfrm>
            <a:off x="250825" y="765175"/>
            <a:ext cx="87137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ia számának helye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B8EB7-DD25-4562-8016-55D5379B19B5}" type="slidenum">
              <a:rPr lang="hu-HU"/>
              <a:pPr>
                <a:defRPr/>
              </a:pPr>
              <a:t>2</a:t>
            </a:fld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647186" y="1184878"/>
            <a:ext cx="7920880" cy="94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1990 óta </a:t>
            </a:r>
          </a:p>
          <a:p>
            <a:endParaRPr lang="hu-HU" sz="2000" dirty="0" smtClean="0"/>
          </a:p>
          <a:p>
            <a:r>
              <a:rPr lang="hu-HU" sz="2000" dirty="0" smtClean="0"/>
              <a:t>Szakmai tevékenységei: gazdaságfejlesztés,  zöld gazdaság, foglalkoztatás-bővítés, kutatás- fejlesztés</a:t>
            </a:r>
          </a:p>
          <a:p>
            <a:endParaRPr lang="hu-HU" sz="2000" dirty="0" smtClean="0"/>
          </a:p>
          <a:p>
            <a:r>
              <a:rPr lang="hu-HU" sz="2000" dirty="0" smtClean="0"/>
              <a:t>Hazai stratégia fejlesztés</a:t>
            </a:r>
          </a:p>
          <a:p>
            <a:endParaRPr lang="hu-HU" sz="2000" dirty="0" smtClean="0"/>
          </a:p>
          <a:p>
            <a:r>
              <a:rPr lang="hu-HU" sz="2000" dirty="0" smtClean="0"/>
              <a:t>Hazai és európai uniós pályázatok</a:t>
            </a:r>
          </a:p>
          <a:p>
            <a:endParaRPr lang="hu-HU" sz="2000" dirty="0" smtClean="0"/>
          </a:p>
          <a:p>
            <a:r>
              <a:rPr lang="hu-HU" sz="2000" dirty="0" smtClean="0"/>
              <a:t>Kiterjedt szakértői bázis</a:t>
            </a:r>
          </a:p>
          <a:p>
            <a:endParaRPr lang="hu-HU" sz="2000" dirty="0" smtClean="0"/>
          </a:p>
          <a:p>
            <a:r>
              <a:rPr lang="hu-HU" sz="2000" b="1" dirty="0" smtClean="0"/>
              <a:t>Társadalmi vállalkozások- </a:t>
            </a:r>
            <a:r>
              <a:rPr lang="hu-HU" sz="2000" dirty="0" smtClean="0"/>
              <a:t>GINOP-5.1.2-15-2016-00001</a:t>
            </a:r>
          </a:p>
          <a:p>
            <a:r>
              <a:rPr lang="hu-HU" sz="2000" dirty="0" smtClean="0"/>
              <a:t>Kiemelt projekt a társadalmi vállalkozások ösztönzésére a fenntartható és versenyképes szociális gazdaság érdekében</a:t>
            </a:r>
          </a:p>
          <a:p>
            <a:endParaRPr lang="hu-HU" sz="2000" dirty="0" smtClean="0"/>
          </a:p>
          <a:p>
            <a:r>
              <a:rPr lang="hu-HU" sz="2000" dirty="0" smtClean="0"/>
              <a:t>Social </a:t>
            </a:r>
            <a:r>
              <a:rPr lang="hu-HU" sz="2000" dirty="0" err="1" smtClean="0"/>
              <a:t>Seeds</a:t>
            </a:r>
            <a:r>
              <a:rPr lang="hu-HU" sz="2000" dirty="0" smtClean="0"/>
              <a:t> : a társadalmi vállalkozások támogatására irányuló szakpolitikák fejlesztése és megvalósítása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18" y="0"/>
            <a:ext cx="2786082" cy="1071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eszte\Desktop\social_see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14" y="2857496"/>
            <a:ext cx="3357586" cy="9023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64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 descr="C:\Users\KaszaB\AppData\Local\Microsoft\Windows\Temporary Internet Files\Content.Word\infoblokk_kedv_final_CMYK_ ESZ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4071942"/>
            <a:ext cx="3857620" cy="2786058"/>
          </a:xfrm>
          <a:prstGeom prst="rect">
            <a:avLst/>
          </a:prstGeom>
          <a:noFill/>
          <a:ln>
            <a:noFill/>
          </a:ln>
        </p:spPr>
      </p:pic>
      <p:sp>
        <p:nvSpPr>
          <p:cNvPr id="4099" name="Cím 1"/>
          <p:cNvSpPr>
            <a:spLocks noGrp="1"/>
          </p:cNvSpPr>
          <p:nvPr>
            <p:ph type="title"/>
          </p:nvPr>
        </p:nvSpPr>
        <p:spPr>
          <a:xfrm>
            <a:off x="428596" y="-46038"/>
            <a:ext cx="7404129" cy="1143001"/>
          </a:xfrm>
        </p:spPr>
        <p:txBody>
          <a:bodyPr/>
          <a:lstStyle/>
          <a:p>
            <a:pPr algn="l" eaLnBrk="1" hangingPunct="1"/>
            <a:r>
              <a:rPr lang="hu-HU" altLang="hu-HU" sz="3200" dirty="0" smtClean="0"/>
              <a:t>A minősítés időkerete</a:t>
            </a:r>
          </a:p>
        </p:txBody>
      </p:sp>
      <p:cxnSp>
        <p:nvCxnSpPr>
          <p:cNvPr id="6" name="Egyenes összekötő 5"/>
          <p:cNvCxnSpPr/>
          <p:nvPr/>
        </p:nvCxnSpPr>
        <p:spPr>
          <a:xfrm>
            <a:off x="250825" y="765175"/>
            <a:ext cx="87137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ia számának helye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B8EB7-DD25-4562-8016-55D5379B19B5}" type="slidenum">
              <a:rPr lang="hu-HU"/>
              <a:pPr>
                <a:defRPr/>
              </a:pPr>
              <a:t>20</a:t>
            </a:fld>
            <a:endParaRPr lang="hu-HU" dirty="0"/>
          </a:p>
        </p:txBody>
      </p:sp>
      <p:sp>
        <p:nvSpPr>
          <p:cNvPr id="2" name="Rectangle 1"/>
          <p:cNvSpPr/>
          <p:nvPr/>
        </p:nvSpPr>
        <p:spPr>
          <a:xfrm>
            <a:off x="575555" y="1484784"/>
            <a:ext cx="79928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endParaRPr lang="hu-HU" sz="2400" b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lvl="0" eaLnBrk="0" hangingPunct="0">
              <a:spcBef>
                <a:spcPct val="20000"/>
              </a:spcBef>
            </a:pPr>
            <a:endParaRPr lang="hu-HU" sz="2400" b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lvl="0" eaLnBrk="0" hangingPunct="0">
              <a:spcBef>
                <a:spcPct val="20000"/>
              </a:spcBef>
            </a:pPr>
            <a:r>
              <a:rPr lang="hu-HU" sz="2400" b="1" dirty="0" smtClean="0">
                <a:solidFill>
                  <a:prstClr val="black"/>
                </a:solidFill>
                <a:latin typeface="Calibri"/>
                <a:cs typeface="+mn-cs"/>
              </a:rPr>
              <a:t>Előminősítésre rendelkezésre álló idő: 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hu-HU" sz="2400" dirty="0" smtClean="0">
                <a:solidFill>
                  <a:prstClr val="black"/>
                </a:solidFill>
                <a:latin typeface="Calibri"/>
                <a:cs typeface="+mn-cs"/>
              </a:rPr>
              <a:t>A projektervek esetén legfeljebb 30 munkanap</a:t>
            </a:r>
            <a:endParaRPr lang="hu-HU" sz="24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hu-HU" sz="2400" dirty="0">
                <a:solidFill>
                  <a:prstClr val="black"/>
                </a:solidFill>
                <a:latin typeface="Calibri"/>
                <a:cs typeface="+mn-cs"/>
              </a:rPr>
              <a:t>Továbbfejlesztésre javasolt projekttervek </a:t>
            </a:r>
            <a:r>
              <a:rPr lang="hu-HU" sz="2400" dirty="0" smtClean="0">
                <a:solidFill>
                  <a:prstClr val="black"/>
                </a:solidFill>
                <a:latin typeface="Calibri"/>
                <a:cs typeface="+mn-cs"/>
              </a:rPr>
              <a:t>esetén újrabeadástól </a:t>
            </a:r>
            <a:r>
              <a:rPr lang="hu-HU" sz="2400" dirty="0">
                <a:solidFill>
                  <a:prstClr val="black"/>
                </a:solidFill>
                <a:latin typeface="Calibri"/>
                <a:cs typeface="+mn-cs"/>
              </a:rPr>
              <a:t>számított 15 </a:t>
            </a:r>
            <a:r>
              <a:rPr lang="hu-HU" sz="2400" dirty="0" smtClean="0">
                <a:solidFill>
                  <a:prstClr val="black"/>
                </a:solidFill>
                <a:latin typeface="Calibri"/>
                <a:cs typeface="+mn-cs"/>
              </a:rPr>
              <a:t>munkanap</a:t>
            </a:r>
            <a:endParaRPr lang="hu-HU" sz="24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hu-HU" sz="2400" dirty="0">
                <a:solidFill>
                  <a:prstClr val="black"/>
                </a:solidFill>
                <a:latin typeface="Calibri"/>
                <a:cs typeface="+mn-cs"/>
              </a:rPr>
              <a:t>Minősítési tanúsítvány </a:t>
            </a:r>
            <a:r>
              <a:rPr lang="hu-HU" sz="2400" dirty="0" smtClean="0">
                <a:solidFill>
                  <a:prstClr val="black"/>
                </a:solidFill>
                <a:latin typeface="Calibri"/>
                <a:cs typeface="+mn-cs"/>
              </a:rPr>
              <a:t>kiadása 5 munkanap</a:t>
            </a:r>
            <a:endParaRPr lang="hu-HU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67544" y="1052736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 projekttervük feldolgozása a beküldést követő munkanap reggel 8:00-kor kezdődik meg. </a:t>
            </a:r>
            <a:endParaRPr lang="hu-HU" sz="2400" dirty="0"/>
          </a:p>
        </p:txBody>
      </p:sp>
      <p:pic>
        <p:nvPicPr>
          <p:cNvPr id="8" name="Kép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18" y="0"/>
            <a:ext cx="2786082" cy="1071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8587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 descr="C:\Users\KaszaB\AppData\Local\Microsoft\Windows\Temporary Internet Files\Content.Word\infoblokk_kedv_final_CMYK_ ESZ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4071942"/>
            <a:ext cx="3857620" cy="27860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Egyenes összekötő 5"/>
          <p:cNvCxnSpPr/>
          <p:nvPr/>
        </p:nvCxnSpPr>
        <p:spPr>
          <a:xfrm>
            <a:off x="250825" y="765175"/>
            <a:ext cx="87137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ia számának helye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B8EB7-DD25-4562-8016-55D5379B19B5}" type="slidenum">
              <a:rPr lang="hu-HU"/>
              <a:pPr>
                <a:defRPr/>
              </a:pPr>
              <a:t>21</a:t>
            </a:fld>
            <a:endParaRPr lang="hu-HU" dirty="0"/>
          </a:p>
        </p:txBody>
      </p:sp>
      <p:sp>
        <p:nvSpPr>
          <p:cNvPr id="7" name="Cím 1"/>
          <p:cNvSpPr txBox="1">
            <a:spLocks/>
          </p:cNvSpPr>
          <p:nvPr/>
        </p:nvSpPr>
        <p:spPr bwMode="auto">
          <a:xfrm>
            <a:off x="827088" y="-46038"/>
            <a:ext cx="7921376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hu-HU" altLang="hu-HU" sz="3200" dirty="0" smtClean="0"/>
              <a:t>VII. Online felület bemutatása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899592" y="1500174"/>
            <a:ext cx="684076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u-HU" sz="2400" dirty="0" smtClean="0">
                <a:hlinkClick r:id="rId3"/>
              </a:rPr>
              <a:t>ginop512.ifka.hu </a:t>
            </a:r>
            <a:endParaRPr lang="hu-HU" sz="2400" dirty="0"/>
          </a:p>
          <a:p>
            <a:pPr>
              <a:buNone/>
            </a:pPr>
            <a:endParaRPr lang="hu-HU" sz="1600" dirty="0" smtClean="0"/>
          </a:p>
          <a:p>
            <a:endParaRPr lang="hu-HU" dirty="0" smtClean="0"/>
          </a:p>
          <a:p>
            <a:pPr marL="285750" indent="-285750">
              <a:buFont typeface="Arial"/>
              <a:buChar char="•"/>
            </a:pPr>
            <a:r>
              <a:rPr lang="hu-HU" dirty="0" smtClean="0"/>
              <a:t>Kitöltési segédlet</a:t>
            </a:r>
            <a:endParaRPr lang="hu-HU" dirty="0"/>
          </a:p>
          <a:p>
            <a:pPr marL="285750" indent="-285750">
              <a:buFont typeface="Arial"/>
              <a:buChar char="•"/>
            </a:pPr>
            <a:r>
              <a:rPr lang="hu-HU" dirty="0" smtClean="0"/>
              <a:t>Mentés</a:t>
            </a:r>
            <a:endParaRPr lang="hu-HU" dirty="0"/>
          </a:p>
          <a:p>
            <a:pPr marL="285750" indent="-285750">
              <a:buFont typeface="Arial"/>
              <a:buChar char="•"/>
            </a:pPr>
            <a:r>
              <a:rPr lang="hu-HU" dirty="0"/>
              <a:t>Egy felhasználó tud csak </a:t>
            </a:r>
            <a:r>
              <a:rPr lang="hu-HU" dirty="0" smtClean="0"/>
              <a:t>dolgozni</a:t>
            </a:r>
            <a:endParaRPr lang="hu-HU" dirty="0"/>
          </a:p>
          <a:p>
            <a:pPr marL="285750" indent="-285750">
              <a:buFont typeface="Arial"/>
              <a:buChar char="•"/>
            </a:pPr>
            <a:r>
              <a:rPr lang="hu-HU" dirty="0" smtClean="0"/>
              <a:t>? – Útmutató</a:t>
            </a:r>
          </a:p>
          <a:p>
            <a:pPr marL="285750" indent="-285750">
              <a:buFont typeface="Arial"/>
              <a:buChar char="•"/>
            </a:pPr>
            <a:r>
              <a:rPr lang="hu-HU" dirty="0" smtClean="0"/>
              <a:t>Karakterek száma!</a:t>
            </a:r>
            <a:endParaRPr lang="hu-HU" dirty="0"/>
          </a:p>
          <a:p>
            <a:pPr marL="285750" indent="-285750">
              <a:buFont typeface="Arial"/>
              <a:buChar char="•"/>
            </a:pPr>
            <a:r>
              <a:rPr lang="hu-HU" dirty="0" smtClean="0"/>
              <a:t>Szövegmező </a:t>
            </a:r>
          </a:p>
          <a:p>
            <a:pPr marL="285750" indent="-285750">
              <a:buFont typeface="Arial"/>
              <a:buChar char="•"/>
            </a:pPr>
            <a:r>
              <a:rPr lang="hu-HU" dirty="0" smtClean="0"/>
              <a:t>Kereshető pdf-ek bizonyos kérdéseknél  feltölthetőek</a:t>
            </a:r>
            <a:endParaRPr lang="hu-HU" dirty="0"/>
          </a:p>
          <a:p>
            <a:pPr marL="285750" indent="-285750">
              <a:buFont typeface="Arial"/>
              <a:buChar char="•"/>
            </a:pPr>
            <a:r>
              <a:rPr lang="hu-HU" dirty="0"/>
              <a:t>Pdf </a:t>
            </a:r>
            <a:r>
              <a:rPr lang="hu-HU" dirty="0" smtClean="0"/>
              <a:t>nyomtatás</a:t>
            </a:r>
          </a:p>
        </p:txBody>
      </p:sp>
      <p:pic>
        <p:nvPicPr>
          <p:cNvPr id="8" name="Kép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18" y="0"/>
            <a:ext cx="2786082" cy="1071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2226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 descr="C:\Users\KaszaB\AppData\Local\Microsoft\Windows\Temporary Internet Files\Content.Word\infoblokk_kedv_final_CMYK_ ESZ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4071942"/>
            <a:ext cx="3857620" cy="27860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Egyenes összekötő 5"/>
          <p:cNvCxnSpPr/>
          <p:nvPr/>
        </p:nvCxnSpPr>
        <p:spPr>
          <a:xfrm>
            <a:off x="250825" y="765175"/>
            <a:ext cx="87137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ia számának helye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B8EB7-DD25-4562-8016-55D5379B19B5}" type="slidenum">
              <a:rPr lang="hu-HU"/>
              <a:pPr>
                <a:defRPr/>
              </a:pPr>
              <a:t>22</a:t>
            </a:fld>
            <a:endParaRPr lang="hu-HU" dirty="0"/>
          </a:p>
        </p:txBody>
      </p:sp>
      <p:sp>
        <p:nvSpPr>
          <p:cNvPr id="7" name="Cím 1"/>
          <p:cNvSpPr txBox="1">
            <a:spLocks/>
          </p:cNvSpPr>
          <p:nvPr/>
        </p:nvSpPr>
        <p:spPr bwMode="auto">
          <a:xfrm>
            <a:off x="827088" y="-46038"/>
            <a:ext cx="7921376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hu-HU" altLang="hu-HU" sz="3200" dirty="0" smtClean="0"/>
              <a:t>Kapcsolat</a:t>
            </a:r>
            <a:endParaRPr lang="hu-HU" altLang="hu-HU" sz="3200" dirty="0"/>
          </a:p>
        </p:txBody>
      </p:sp>
      <p:sp>
        <p:nvSpPr>
          <p:cNvPr id="2" name="Rectangle 1"/>
          <p:cNvSpPr/>
          <p:nvPr/>
        </p:nvSpPr>
        <p:spPr>
          <a:xfrm>
            <a:off x="2286000" y="282883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hu-HU" sz="2400" dirty="0">
                <a:hlinkClick r:id="rId3"/>
              </a:rPr>
              <a:t>piactars@ifka.hu</a:t>
            </a:r>
            <a:r>
              <a:rPr lang="hu-HU" sz="2400" dirty="0"/>
              <a:t> </a:t>
            </a:r>
          </a:p>
          <a:p>
            <a:pPr algn="ctr">
              <a:buNone/>
            </a:pPr>
            <a:endParaRPr lang="hu-HU" sz="2400" dirty="0"/>
          </a:p>
          <a:p>
            <a:pPr algn="ctr">
              <a:buNone/>
            </a:pPr>
            <a:r>
              <a:rPr lang="hu-HU" sz="2400" dirty="0" err="1" smtClean="0">
                <a:hlinkClick r:id="rId4"/>
              </a:rPr>
              <a:t>www.piactars.hu</a:t>
            </a:r>
            <a:endParaRPr lang="hu-HU" sz="2400" dirty="0" smtClean="0"/>
          </a:p>
          <a:p>
            <a:pPr algn="ctr">
              <a:buNone/>
            </a:pPr>
            <a:endParaRPr lang="hu-HU" sz="2400" dirty="0"/>
          </a:p>
          <a:p>
            <a:pPr>
              <a:buNone/>
            </a:pPr>
            <a:r>
              <a:rPr lang="de-DE" sz="2400" dirty="0" smtClean="0"/>
              <a:t>Tel</a:t>
            </a:r>
            <a:r>
              <a:rPr lang="de-DE" sz="2400" dirty="0"/>
              <a:t>.: +36 1 312 </a:t>
            </a:r>
            <a:r>
              <a:rPr lang="de-DE" sz="2400" dirty="0" smtClean="0"/>
              <a:t>2213</a:t>
            </a:r>
            <a:endParaRPr lang="hu-HU" sz="2400" dirty="0" smtClean="0"/>
          </a:p>
          <a:p>
            <a:pPr algn="ctr">
              <a:buNone/>
            </a:pPr>
            <a:endParaRPr lang="hu-HU" sz="2400" dirty="0"/>
          </a:p>
        </p:txBody>
      </p:sp>
      <p:pic>
        <p:nvPicPr>
          <p:cNvPr id="8" name="Kép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0"/>
            <a:ext cx="3059832" cy="1124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5949280"/>
            <a:ext cx="2843808" cy="67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églalap 10"/>
          <p:cNvSpPr/>
          <p:nvPr/>
        </p:nvSpPr>
        <p:spPr>
          <a:xfrm>
            <a:off x="2483768" y="4581128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    </a:t>
            </a:r>
            <a:r>
              <a:rPr lang="hu-HU" sz="2400" dirty="0" smtClean="0"/>
              <a:t>  </a:t>
            </a:r>
            <a:r>
              <a:rPr lang="hu-HU" sz="2400" dirty="0" smtClean="0"/>
              <a:t>+ 36 70 381  2662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381113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C:\Users\KaszaB\AppData\Local\Microsoft\Windows\Temporary Internet Files\Content.Word\infoblokk_kedv_final_CMYK_ ESZ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4071942"/>
            <a:ext cx="3857620" cy="2786058"/>
          </a:xfrm>
          <a:prstGeom prst="rect">
            <a:avLst/>
          </a:prstGeom>
          <a:noFill/>
          <a:ln>
            <a:noFill/>
          </a:ln>
        </p:spPr>
      </p:pic>
      <p:sp>
        <p:nvSpPr>
          <p:cNvPr id="4099" name="Cím 1"/>
          <p:cNvSpPr>
            <a:spLocks noGrp="1"/>
          </p:cNvSpPr>
          <p:nvPr>
            <p:ph type="title"/>
          </p:nvPr>
        </p:nvSpPr>
        <p:spPr>
          <a:xfrm>
            <a:off x="827088" y="-46038"/>
            <a:ext cx="7005637" cy="1143001"/>
          </a:xfrm>
        </p:spPr>
        <p:txBody>
          <a:bodyPr/>
          <a:lstStyle/>
          <a:p>
            <a:pPr algn="l" eaLnBrk="1" hangingPunct="1"/>
            <a:r>
              <a:rPr lang="hu-HU" altLang="hu-HU" sz="3200" dirty="0" smtClean="0"/>
              <a:t>TARTALOM</a:t>
            </a:r>
          </a:p>
        </p:txBody>
      </p:sp>
      <p:cxnSp>
        <p:nvCxnSpPr>
          <p:cNvPr id="6" name="Egyenes összekötő 5"/>
          <p:cNvCxnSpPr/>
          <p:nvPr/>
        </p:nvCxnSpPr>
        <p:spPr>
          <a:xfrm>
            <a:off x="250825" y="765175"/>
            <a:ext cx="87137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ia számának helye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B8EB7-DD25-4562-8016-55D5379B19B5}" type="slidenum">
              <a:rPr lang="hu-HU"/>
              <a:pPr>
                <a:defRPr/>
              </a:pPr>
              <a:t>3</a:t>
            </a:fld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647564" y="1187360"/>
            <a:ext cx="78488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AutoNum type="romanUcPeriod"/>
            </a:pPr>
            <a:r>
              <a:rPr lang="hu-HU" sz="3200" dirty="0" smtClean="0"/>
              <a:t>Bevezetés- Célok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hu-HU" sz="3200" dirty="0" smtClean="0"/>
              <a:t>Minimum kritériumok</a:t>
            </a:r>
          </a:p>
          <a:p>
            <a:pPr marL="400050" indent="-400050">
              <a:lnSpc>
                <a:spcPct val="150000"/>
              </a:lnSpc>
              <a:buFontTx/>
              <a:buAutoNum type="romanUcPeriod"/>
            </a:pPr>
            <a:r>
              <a:rPr lang="hu-HU" sz="3200" dirty="0" smtClean="0"/>
              <a:t> Üzleti keretrendszer </a:t>
            </a:r>
            <a:r>
              <a:rPr lang="hu-HU" sz="3200" dirty="0"/>
              <a:t>fő </a:t>
            </a:r>
            <a:r>
              <a:rPr lang="hu-HU" sz="3200" dirty="0" smtClean="0"/>
              <a:t>jellemzői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hu-HU" sz="3200" dirty="0" smtClean="0"/>
              <a:t> Társadalmi keretrendszer fő jellemzői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hu-HU" sz="3200" dirty="0" smtClean="0"/>
              <a:t>Kontaktórás képzések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hu-HU" sz="3200" dirty="0" smtClean="0"/>
              <a:t> A minősítés folyamata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hu-HU" sz="3200" dirty="0" smtClean="0"/>
              <a:t> Online felület bemutatása</a:t>
            </a:r>
            <a:endParaRPr lang="hu-HU" sz="3200" dirty="0"/>
          </a:p>
        </p:txBody>
      </p:sp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18" y="0"/>
            <a:ext cx="2786082" cy="1071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4070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C:\Users\KaszaB\AppData\Local\Microsoft\Windows\Temporary Internet Files\Content.Word\infoblokk_kedv_final_CMYK_ ESZ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4071942"/>
            <a:ext cx="3857620" cy="27860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u-HU" dirty="0" smtClean="0"/>
          </a:p>
          <a:p>
            <a:pPr algn="ctr">
              <a:buNone/>
            </a:pPr>
            <a:r>
              <a:rPr lang="hu-HU" b="1" dirty="0" smtClean="0">
                <a:solidFill>
                  <a:schemeClr val="accent3">
                    <a:lumMod val="75000"/>
                  </a:schemeClr>
                </a:solidFill>
              </a:rPr>
              <a:t>PROJEKTTERV</a:t>
            </a:r>
            <a:r>
              <a:rPr lang="hu-HU" dirty="0" smtClean="0">
                <a:solidFill>
                  <a:schemeClr val="accent3">
                    <a:lumMod val="75000"/>
                  </a:schemeClr>
                </a:solidFill>
              </a:rPr>
              <a:t> ELŐMINŐSÍTŐ RENDSZER</a:t>
            </a:r>
          </a:p>
          <a:p>
            <a:pPr algn="ctr">
              <a:buNone/>
            </a:pPr>
            <a:r>
              <a:rPr lang="hu-HU" dirty="0" smtClean="0"/>
              <a:t>GINOP 5.1.2-15-2016</a:t>
            </a:r>
          </a:p>
          <a:p>
            <a:pPr algn="ctr">
              <a:buNone/>
            </a:pPr>
            <a:endParaRPr lang="hu-HU" dirty="0" smtClean="0"/>
          </a:p>
          <a:p>
            <a:pPr algn="ctr">
              <a:buNone/>
            </a:pPr>
            <a:r>
              <a:rPr lang="hu-HU" dirty="0" smtClean="0">
                <a:solidFill>
                  <a:schemeClr val="accent3">
                    <a:lumMod val="75000"/>
                  </a:schemeClr>
                </a:solidFill>
              </a:rPr>
              <a:t>GINOP 5.1.3-16 </a:t>
            </a:r>
            <a:r>
              <a:rPr lang="hu-HU" b="1" dirty="0" smtClean="0">
                <a:solidFill>
                  <a:schemeClr val="accent3">
                    <a:lumMod val="75000"/>
                  </a:schemeClr>
                </a:solidFill>
              </a:rPr>
              <a:t>PÁLYÁZAT</a:t>
            </a:r>
          </a:p>
          <a:p>
            <a:pPr algn="ctr">
              <a:buNone/>
            </a:pPr>
            <a:r>
              <a:rPr lang="hu-HU" dirty="0" smtClean="0"/>
              <a:t>Társadalmi célú vállalkozások ösztönzése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A5F52-CB76-4B8B-8F44-6E23B3DDE71B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  <p:pic>
        <p:nvPicPr>
          <p:cNvPr id="5" name="Kép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18" y="0"/>
            <a:ext cx="2786082" cy="1071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58" name="Picture 2" descr="Képtalálat a következőre: „nyíl”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774092"/>
            <a:ext cx="600928" cy="582900"/>
          </a:xfrm>
          <a:prstGeom prst="rect">
            <a:avLst/>
          </a:prstGeom>
          <a:noFill/>
        </p:spPr>
      </p:pic>
      <p:pic>
        <p:nvPicPr>
          <p:cNvPr id="19460" name="Picture 4" descr="Képtalálat a következőre: „nyíl”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3429000"/>
            <a:ext cx="563263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8100888" cy="1098774"/>
          </a:xfrm>
        </p:spPr>
        <p:txBody>
          <a:bodyPr/>
          <a:lstStyle/>
          <a:p>
            <a:pPr algn="l" eaLnBrk="1" hangingPunct="1"/>
            <a:r>
              <a:rPr lang="hu-HU" altLang="hu-HU" sz="3200" dirty="0"/>
              <a:t>I. </a:t>
            </a:r>
            <a:r>
              <a:rPr lang="hu-HU" altLang="hu-HU" sz="3200" dirty="0" smtClean="0"/>
              <a:t>Bevezetés: a projektterv  előminősítés célja</a:t>
            </a:r>
          </a:p>
        </p:txBody>
      </p:sp>
      <p:cxnSp>
        <p:nvCxnSpPr>
          <p:cNvPr id="6" name="Egyenes összekötő 5"/>
          <p:cNvCxnSpPr/>
          <p:nvPr/>
        </p:nvCxnSpPr>
        <p:spPr>
          <a:xfrm>
            <a:off x="250825" y="765175"/>
            <a:ext cx="87137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ia számának helye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B8EB7-DD25-4562-8016-55D5379B19B5}" type="slidenum">
              <a:rPr lang="hu-HU"/>
              <a:pPr>
                <a:defRPr/>
              </a:pPr>
              <a:t>5</a:t>
            </a:fld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899592" y="1268760"/>
            <a:ext cx="78488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hu-HU" sz="2400" dirty="0" smtClean="0"/>
              <a:t>minőségi standard biztosítása</a:t>
            </a:r>
          </a:p>
          <a:p>
            <a:r>
              <a:rPr lang="hu-HU" sz="2400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hu-HU" sz="2400" dirty="0" smtClean="0"/>
              <a:t>a pályázati kiírásnak megfelelő előszűrés, </a:t>
            </a:r>
          </a:p>
          <a:p>
            <a:pPr marL="342900" indent="-342900">
              <a:buFont typeface="Arial"/>
              <a:buChar char="•"/>
            </a:pPr>
            <a:r>
              <a:rPr lang="hu-HU" sz="2400" dirty="0" smtClean="0"/>
              <a:t>a fenntarthatósághoz szükséges üzleti készségek és elképzelések vizsgálata, </a:t>
            </a:r>
          </a:p>
          <a:p>
            <a:pPr marL="342900" indent="-342900">
              <a:buFont typeface="Arial"/>
              <a:buChar char="•"/>
            </a:pPr>
            <a:r>
              <a:rPr lang="hu-HU" sz="2400" dirty="0" smtClean="0"/>
              <a:t>a projektterv társadalmi hatásának értékelése. </a:t>
            </a:r>
          </a:p>
          <a:p>
            <a:pPr marL="342900" indent="-342900">
              <a:buFont typeface="Arial"/>
              <a:buChar char="•"/>
            </a:pPr>
            <a:endParaRPr lang="hu-HU" sz="2400" dirty="0"/>
          </a:p>
          <a:p>
            <a:endParaRPr lang="hu-HU" dirty="0" smtClean="0"/>
          </a:p>
        </p:txBody>
      </p:sp>
      <p:pic>
        <p:nvPicPr>
          <p:cNvPr id="9" name="Kép 8" descr="C:\Users\KaszaB\AppData\Local\Microsoft\Windows\Temporary Internet Files\Content.Word\infoblokk_kedv_final_CMYK_ ESZ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4071942"/>
            <a:ext cx="3857620" cy="2786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7379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I. Projektterv előminősítő rendszer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Alapadatok</a:t>
            </a:r>
            <a:r>
              <a:rPr lang="hu-HU" dirty="0" smtClean="0"/>
              <a:t>- Technikai szűrés</a:t>
            </a:r>
          </a:p>
          <a:p>
            <a:r>
              <a:rPr lang="hu-HU" b="1" dirty="0" smtClean="0"/>
              <a:t>Minimum kritérium</a:t>
            </a:r>
          </a:p>
          <a:p>
            <a:r>
              <a:rPr lang="hu-HU" b="1" dirty="0" smtClean="0"/>
              <a:t>Üzleti értékelés keretrendszere</a:t>
            </a:r>
          </a:p>
          <a:p>
            <a:r>
              <a:rPr lang="hu-HU" b="1" dirty="0" smtClean="0"/>
              <a:t>Társadalmi hasznosság keretrendszere</a:t>
            </a:r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A5F52-CB76-4B8B-8F44-6E23B3DDE71B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  <p:pic>
        <p:nvPicPr>
          <p:cNvPr id="5" name="Kép 4" descr="C:\Users\KaszaB\AppData\Local\Microsoft\Windows\Temporary Internet Files\Content.Word\infoblokk_kedv_final_CMYK_ ESZ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4071942"/>
            <a:ext cx="3857620" cy="2786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86430"/>
            <a:ext cx="2786082" cy="107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C:\Users\KaszaB\AppData\Local\Microsoft\Windows\Temporary Internet Files\Content.Word\infoblokk_kedv_final_CMYK_ ESZ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4071942"/>
            <a:ext cx="3857620" cy="2786058"/>
          </a:xfrm>
          <a:prstGeom prst="rect">
            <a:avLst/>
          </a:prstGeom>
          <a:noFill/>
          <a:ln>
            <a:noFill/>
          </a:ln>
        </p:spPr>
      </p:pic>
      <p:sp>
        <p:nvSpPr>
          <p:cNvPr id="4099" name="Cím 1"/>
          <p:cNvSpPr>
            <a:spLocks noGrp="1"/>
          </p:cNvSpPr>
          <p:nvPr>
            <p:ph type="title"/>
          </p:nvPr>
        </p:nvSpPr>
        <p:spPr>
          <a:xfrm>
            <a:off x="827088" y="-46038"/>
            <a:ext cx="7005637" cy="1143001"/>
          </a:xfrm>
        </p:spPr>
        <p:txBody>
          <a:bodyPr/>
          <a:lstStyle/>
          <a:p>
            <a:pPr algn="l" eaLnBrk="1" hangingPunct="1"/>
            <a:r>
              <a:rPr lang="hu-HU" altLang="hu-HU" sz="3200" dirty="0" smtClean="0"/>
              <a:t>II. Minimum kritériumok</a:t>
            </a:r>
          </a:p>
        </p:txBody>
      </p:sp>
      <p:cxnSp>
        <p:nvCxnSpPr>
          <p:cNvPr id="6" name="Egyenes összekötő 5"/>
          <p:cNvCxnSpPr/>
          <p:nvPr/>
        </p:nvCxnSpPr>
        <p:spPr>
          <a:xfrm>
            <a:off x="250825" y="765175"/>
            <a:ext cx="87137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ia számának helye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B8EB7-DD25-4562-8016-55D5379B19B5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27584" y="1988840"/>
            <a:ext cx="756084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sz="1600" dirty="0" smtClean="0"/>
              <a:t>A szervezet céljai a társadalmi vállalkozás működtetésével illeszkednek a pályázati kiírás (GINOP 5.1.3) céljaihoz. </a:t>
            </a:r>
          </a:p>
          <a:p>
            <a:pPr marL="342900" indent="-342900">
              <a:buAutoNum type="arabicPeriod" startAt="2"/>
            </a:pPr>
            <a:r>
              <a:rPr lang="hu-HU" sz="1600" dirty="0" smtClean="0"/>
              <a:t>A célcsoport illeszkedik a pályázati kiírásban szereplő csoportok közé (regisztrált álláskeresők, illetve hátrányos helyzetű, vagy megváltozott munkaképességű álláskereső személyek). </a:t>
            </a:r>
          </a:p>
          <a:p>
            <a:pPr marL="342900" indent="-342900">
              <a:buAutoNum type="arabicPeriod" startAt="2"/>
            </a:pPr>
            <a:r>
              <a:rPr lang="hu-HU" sz="1600" dirty="0" smtClean="0"/>
              <a:t>Újonnan felvett célcsoporttagok száma legalább 1 fő. </a:t>
            </a:r>
          </a:p>
          <a:p>
            <a:pPr marL="342900" indent="-342900">
              <a:buAutoNum type="arabicPeriod" startAt="2"/>
            </a:pPr>
            <a:r>
              <a:rPr lang="hu-HU" sz="1600" dirty="0" smtClean="0"/>
              <a:t>2 főtől a hátrányos helyzetű újonnan felvett célcsoporttagok aránya legalább 50%. </a:t>
            </a:r>
            <a:endParaRPr lang="hu-HU" sz="1600" dirty="0"/>
          </a:p>
          <a:p>
            <a:pPr marL="342900" indent="-342900">
              <a:buAutoNum type="arabicPeriod" startAt="2"/>
            </a:pPr>
            <a:r>
              <a:rPr lang="hu-HU" sz="1600" dirty="0" smtClean="0"/>
              <a:t>Az új munkavállalóként felvett minden teljes munkaidős célcsoporttagra, vagy ezzel egyenértékű részmunkaidőben foglalkoztatott célcsoporttagokra jutó támogatás nem több mint 6,5 millió Ft (teljes projektidőszakra vonatkozóan). </a:t>
            </a:r>
          </a:p>
          <a:p>
            <a:endParaRPr lang="hu-HU" sz="1600" dirty="0" smtClean="0"/>
          </a:p>
          <a:p>
            <a:r>
              <a:rPr lang="hu-HU" sz="1600" dirty="0" smtClean="0"/>
              <a:t>+ Együttműködési megállapodás</a:t>
            </a:r>
          </a:p>
          <a:p>
            <a:r>
              <a:rPr lang="hu-HU" sz="1600" dirty="0" smtClean="0"/>
              <a:t>+ Átláthatósági nyilatkozat</a:t>
            </a:r>
          </a:p>
          <a:p>
            <a:endParaRPr lang="hu-HU" dirty="0" smtClean="0"/>
          </a:p>
          <a:p>
            <a:r>
              <a:rPr lang="hu-HU" sz="2400" b="1" dirty="0" smtClean="0"/>
              <a:t>Amennyiben az 5+2-ből akár egynek nem felel meg a projektterv további értékelés nélkül elutasításra kerül!</a:t>
            </a:r>
            <a:endParaRPr lang="hu-HU" sz="2400" b="1" dirty="0"/>
          </a:p>
        </p:txBody>
      </p:sp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18" y="0"/>
            <a:ext cx="2786082" cy="1071570"/>
          </a:xfrm>
          <a:prstGeom prst="rect">
            <a:avLst/>
          </a:prstGeom>
          <a:noFill/>
          <a:ln>
            <a:noFill/>
          </a:ln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95536" y="1196752"/>
            <a:ext cx="85689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 itt megadott adatok kell, hogy k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pezz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 az alapj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 a GINOP-5.1.3-16 p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ly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zat vezetői 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ö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sszefoglal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sz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nek, amely a GINOP-5.1.3-16 p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ly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zat b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lata sor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 ellenőrz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sre ker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ü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l.  </a:t>
            </a:r>
            <a:endParaRPr kumimoji="0" lang="hu-H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18" y="0"/>
            <a:ext cx="2786082" cy="10715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32656"/>
            <a:ext cx="8686800" cy="1084982"/>
          </a:xfrm>
        </p:spPr>
        <p:txBody>
          <a:bodyPr/>
          <a:lstStyle/>
          <a:p>
            <a:r>
              <a:rPr lang="hu-HU" dirty="0" smtClean="0"/>
              <a:t>Üzleti keretrendszer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A5F52-CB76-4B8B-8F44-6E23B3DDE71B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84784"/>
            <a:ext cx="362707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84784"/>
            <a:ext cx="3456384" cy="243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293096"/>
            <a:ext cx="3600400" cy="22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293096"/>
            <a:ext cx="3513448" cy="232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 descr="C:\Users\KaszaB\AppData\Local\Microsoft\Windows\Temporary Internet Files\Content.Word\infoblokk_kedv_final_CMYK_ ESZ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4071942"/>
            <a:ext cx="3857620" cy="2786058"/>
          </a:xfrm>
          <a:prstGeom prst="rect">
            <a:avLst/>
          </a:prstGeom>
          <a:noFill/>
          <a:ln>
            <a:noFill/>
          </a:ln>
        </p:spPr>
      </p:pic>
      <p:sp>
        <p:nvSpPr>
          <p:cNvPr id="4099" name="Cím 1"/>
          <p:cNvSpPr>
            <a:spLocks noGrp="1"/>
          </p:cNvSpPr>
          <p:nvPr>
            <p:ph type="title"/>
          </p:nvPr>
        </p:nvSpPr>
        <p:spPr>
          <a:xfrm>
            <a:off x="827088" y="-46038"/>
            <a:ext cx="7005637" cy="1143001"/>
          </a:xfrm>
        </p:spPr>
        <p:txBody>
          <a:bodyPr/>
          <a:lstStyle/>
          <a:p>
            <a:pPr algn="l" eaLnBrk="1" hangingPunct="1"/>
            <a:r>
              <a:rPr lang="hu-HU" altLang="hu-HU" sz="3200" dirty="0" smtClean="0"/>
              <a:t>III. Üzleti keretrendszer (1) </a:t>
            </a:r>
          </a:p>
        </p:txBody>
      </p:sp>
      <p:cxnSp>
        <p:nvCxnSpPr>
          <p:cNvPr id="6" name="Egyenes összekötő 5"/>
          <p:cNvCxnSpPr/>
          <p:nvPr/>
        </p:nvCxnSpPr>
        <p:spPr>
          <a:xfrm>
            <a:off x="250825" y="765175"/>
            <a:ext cx="87137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ia számának helye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B8EB7-DD25-4562-8016-55D5379B19B5}" type="slidenum">
              <a:rPr lang="hu-HU"/>
              <a:pPr>
                <a:defRPr/>
              </a:pPr>
              <a:t>9</a:t>
            </a:fld>
            <a:endParaRPr lang="hu-HU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713217951"/>
              </p:ext>
            </p:extLst>
          </p:nvPr>
        </p:nvGraphicFramePr>
        <p:xfrm>
          <a:off x="323528" y="1685032"/>
          <a:ext cx="5184576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Szövegdoboz 12"/>
          <p:cNvSpPr txBox="1"/>
          <p:nvPr/>
        </p:nvSpPr>
        <p:spPr>
          <a:xfrm>
            <a:off x="3691622" y="10611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Fő modulok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5786446" y="1500174"/>
            <a:ext cx="30003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I</a:t>
            </a:r>
            <a:r>
              <a:rPr lang="hu-HU" dirty="0" smtClean="0"/>
              <a:t>. A 180 napnál nem régebben bejegyzett szervezetek nem pályázhatnak. 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Azok a szervezetek, akik 180 napnál régebben lettek bejegyezve, de még nem rendelkeznek egy teljes lezárt üzleti évvel, maximálisan 15 millió forint támogatási összegre pályázhatnak. 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14" name="Kép 1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18" y="0"/>
            <a:ext cx="2786082" cy="107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5141</TotalTime>
  <Words>1138</Words>
  <Application>Microsoft Office PowerPoint</Application>
  <PresentationFormat>Diavetítés a képernyőre (4:3 oldalarány)</PresentationFormat>
  <Paragraphs>272</Paragraphs>
  <Slides>22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3" baseType="lpstr">
      <vt:lpstr>Office-téma</vt:lpstr>
      <vt:lpstr> PiacTárs  Projektterv Előminősítő rendszer     </vt:lpstr>
      <vt:lpstr>IFKA Nonprofit Kft. </vt:lpstr>
      <vt:lpstr>TARTALOM</vt:lpstr>
      <vt:lpstr>4. dia</vt:lpstr>
      <vt:lpstr>I. Bevezetés: a projektterv  előminősítés célja</vt:lpstr>
      <vt:lpstr>I. Projektterv előminősítő rendszer</vt:lpstr>
      <vt:lpstr>II. Minimum kritériumok</vt:lpstr>
      <vt:lpstr>Üzleti keretrendszer</vt:lpstr>
      <vt:lpstr>III. Üzleti keretrendszer (1) </vt:lpstr>
      <vt:lpstr>Üzleti keretrendszer használata</vt:lpstr>
      <vt:lpstr>III. Üzleti keretrendszer (2)</vt:lpstr>
      <vt:lpstr>IV. Társadalmi hatás keretrendszer</vt:lpstr>
      <vt:lpstr>13. dia</vt:lpstr>
      <vt:lpstr>14. dia</vt:lpstr>
      <vt:lpstr>15. dia</vt:lpstr>
      <vt:lpstr>16. dia</vt:lpstr>
      <vt:lpstr>17. dia</vt:lpstr>
      <vt:lpstr>18. dia</vt:lpstr>
      <vt:lpstr>VI. A minősítés folyamata </vt:lpstr>
      <vt:lpstr>A minősítés időkerete</vt:lpstr>
      <vt:lpstr>21. dia</vt:lpstr>
      <vt:lpstr>22.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Logisztikai Stratégia Workshop</dc:title>
  <dc:creator>Arnold</dc:creator>
  <cp:lastModifiedBy>Eszter</cp:lastModifiedBy>
  <cp:revision>206</cp:revision>
  <dcterms:created xsi:type="dcterms:W3CDTF">2012-05-03T07:31:56Z</dcterms:created>
  <dcterms:modified xsi:type="dcterms:W3CDTF">2016-09-06T16:34:39Z</dcterms:modified>
</cp:coreProperties>
</file>