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51" r:id="rId1"/>
    <p:sldMasterId id="2147483676" r:id="rId2"/>
    <p:sldMasterId id="2147483690" r:id="rId3"/>
  </p:sldMasterIdLst>
  <p:notesMasterIdLst>
    <p:notesMasterId r:id="rId27"/>
  </p:notesMasterIdLst>
  <p:handoutMasterIdLst>
    <p:handoutMasterId r:id="rId28"/>
  </p:handoutMasterIdLst>
  <p:sldIdLst>
    <p:sldId id="376" r:id="rId4"/>
    <p:sldId id="999" r:id="rId5"/>
    <p:sldId id="1004" r:id="rId6"/>
    <p:sldId id="911" r:id="rId7"/>
    <p:sldId id="847" r:id="rId8"/>
    <p:sldId id="987" r:id="rId9"/>
    <p:sldId id="945" r:id="rId10"/>
    <p:sldId id="988" r:id="rId11"/>
    <p:sldId id="1006" r:id="rId12"/>
    <p:sldId id="1014" r:id="rId13"/>
    <p:sldId id="1005" r:id="rId14"/>
    <p:sldId id="989" r:id="rId15"/>
    <p:sldId id="990" r:id="rId16"/>
    <p:sldId id="991" r:id="rId17"/>
    <p:sldId id="992" r:id="rId18"/>
    <p:sldId id="993" r:id="rId19"/>
    <p:sldId id="994" r:id="rId20"/>
    <p:sldId id="995" r:id="rId21"/>
    <p:sldId id="996" r:id="rId22"/>
    <p:sldId id="997" r:id="rId23"/>
    <p:sldId id="1002" r:id="rId24"/>
    <p:sldId id="1015" r:id="rId25"/>
    <p:sldId id="657" r:id="rId26"/>
  </p:sldIdLst>
  <p:sldSz cx="9906000" cy="6858000" type="A4"/>
  <p:notesSz cx="6669088" cy="9872663"/>
  <p:defaultTextStyle>
    <a:defPPr>
      <a:defRPr lang="de-DE"/>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527">
          <p15:clr>
            <a:srgbClr val="A4A3A4"/>
          </p15:clr>
        </p15:guide>
        <p15:guide id="2" orient="horz" pos="73">
          <p15:clr>
            <a:srgbClr val="A4A3A4"/>
          </p15:clr>
        </p15:guide>
        <p15:guide id="3" orient="horz" pos="3339">
          <p15:clr>
            <a:srgbClr val="A4A3A4"/>
          </p15:clr>
        </p15:guide>
        <p15:guide id="4" orient="horz" pos="958">
          <p15:clr>
            <a:srgbClr val="A4A3A4"/>
          </p15:clr>
        </p15:guide>
        <p15:guide id="5" orient="horz" pos="96">
          <p15:clr>
            <a:srgbClr val="A4A3A4"/>
          </p15:clr>
        </p15:guide>
        <p15:guide id="6" orient="horz" pos="4247">
          <p15:clr>
            <a:srgbClr val="A4A3A4"/>
          </p15:clr>
        </p15:guide>
        <p15:guide id="7" orient="horz" pos="1729">
          <p15:clr>
            <a:srgbClr val="A4A3A4"/>
          </p15:clr>
        </p15:guide>
        <p15:guide id="8" orient="horz" pos="3793">
          <p15:clr>
            <a:srgbClr val="A4A3A4"/>
          </p15:clr>
        </p15:guide>
        <p15:guide id="9" pos="3120">
          <p15:clr>
            <a:srgbClr val="A4A3A4"/>
          </p15:clr>
        </p15:guide>
        <p15:guide id="10" pos="285">
          <p15:clr>
            <a:srgbClr val="A4A3A4"/>
          </p15:clr>
        </p15:guide>
        <p15:guide id="11" pos="5955">
          <p15:clr>
            <a:srgbClr val="A4A3A4"/>
          </p15:clr>
        </p15:guide>
      </p15:sldGuideLst>
    </p:ext>
    <p:ext uri="{2D200454-40CA-4A62-9FC3-DE9A4176ACB9}">
      <p15:notesGuideLst xmlns="" xmlns:p15="http://schemas.microsoft.com/office/powerpoint/2012/main">
        <p15:guide id="1" orient="horz" pos="3109">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zoboszlai Zita" initials="SZ" lastIdx="12" clrIdx="0"/>
  <p:cmAuthor id="1" name="TabaSz" initials="TSZ"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B5072"/>
    <a:srgbClr val="004564"/>
    <a:srgbClr val="A5A6AA"/>
    <a:srgbClr val="52AE31"/>
    <a:srgbClr val="CCFFFF"/>
    <a:srgbClr val="09A711"/>
    <a:srgbClr val="00497B"/>
    <a:srgbClr val="A7A8AB"/>
    <a:srgbClr val="00528C"/>
    <a:srgbClr val="EF7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91963" autoAdjust="0"/>
  </p:normalViewPr>
  <p:slideViewPr>
    <p:cSldViewPr snapToObjects="1">
      <p:cViewPr>
        <p:scale>
          <a:sx n="100" d="100"/>
          <a:sy n="100" d="100"/>
        </p:scale>
        <p:origin x="-1182" y="222"/>
      </p:cViewPr>
      <p:guideLst>
        <p:guide orient="horz" pos="527"/>
        <p:guide orient="horz" pos="73"/>
        <p:guide orient="horz" pos="3339"/>
        <p:guide orient="horz" pos="958"/>
        <p:guide orient="horz" pos="96"/>
        <p:guide orient="horz" pos="4247"/>
        <p:guide orient="horz" pos="1729"/>
        <p:guide orient="horz" pos="3793"/>
        <p:guide pos="3120"/>
        <p:guide pos="285"/>
        <p:guide pos="59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8" d="100"/>
          <a:sy n="48" d="100"/>
        </p:scale>
        <p:origin x="-2952" y="-114"/>
      </p:cViewPr>
      <p:guideLst>
        <p:guide orient="horz" pos="3109"/>
        <p:guide pos="210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CAF25-55A3-48BB-9008-93AE2A841DE6}" type="doc">
      <dgm:prSet loTypeId="urn:microsoft.com/office/officeart/2005/8/layout/target3" loCatId="relationship" qsTypeId="urn:microsoft.com/office/officeart/2005/8/quickstyle/simple1" qsCatId="simple" csTypeId="urn:microsoft.com/office/officeart/2005/8/colors/accent3_3" csCatId="accent3" phldr="1"/>
      <dgm:spPr/>
      <dgm:t>
        <a:bodyPr/>
        <a:lstStyle/>
        <a:p>
          <a:endParaRPr lang="hu-HU"/>
        </a:p>
      </dgm:t>
    </dgm:pt>
    <dgm:pt modelId="{F768DDCD-66BA-48E2-A31F-410B2992104E}">
      <dgm:prSet phldrT="[Szöveg]"/>
      <dgm:spPr/>
      <dgm:t>
        <a:bodyPr/>
        <a:lstStyle/>
        <a:p>
          <a:r>
            <a:rPr lang="hu-HU" dirty="0" smtClean="0">
              <a:solidFill>
                <a:srgbClr val="004564"/>
              </a:solidFill>
            </a:rPr>
            <a:t>Alacsony önerő elvárás</a:t>
          </a:r>
          <a:endParaRPr lang="hu-HU" dirty="0">
            <a:solidFill>
              <a:srgbClr val="004564"/>
            </a:solidFill>
          </a:endParaRPr>
        </a:p>
      </dgm:t>
    </dgm:pt>
    <dgm:pt modelId="{D0F055CC-7347-4401-B47D-BEEC5CE0FE85}" type="parTrans" cxnId="{2373E451-4627-4053-A11C-C7CBAC096BE4}">
      <dgm:prSet/>
      <dgm:spPr/>
      <dgm:t>
        <a:bodyPr/>
        <a:lstStyle/>
        <a:p>
          <a:endParaRPr lang="hu-HU">
            <a:solidFill>
              <a:srgbClr val="004564"/>
            </a:solidFill>
          </a:endParaRPr>
        </a:p>
      </dgm:t>
    </dgm:pt>
    <dgm:pt modelId="{450FB110-0F98-4068-8BD1-96936618609F}" type="sibTrans" cxnId="{2373E451-4627-4053-A11C-C7CBAC096BE4}">
      <dgm:prSet/>
      <dgm:spPr/>
      <dgm:t>
        <a:bodyPr/>
        <a:lstStyle/>
        <a:p>
          <a:endParaRPr lang="hu-HU">
            <a:solidFill>
              <a:srgbClr val="004564"/>
            </a:solidFill>
          </a:endParaRPr>
        </a:p>
      </dgm:t>
    </dgm:pt>
    <dgm:pt modelId="{30AA915E-6AEB-4A88-9665-EA8D80125312}">
      <dgm:prSet phldrT="[Szöveg]" custT="1"/>
      <dgm:spPr/>
      <dgm:t>
        <a:bodyPr/>
        <a:lstStyle/>
        <a:p>
          <a:r>
            <a:rPr lang="hu-HU" sz="1400" dirty="0" smtClean="0">
              <a:solidFill>
                <a:srgbClr val="004564"/>
              </a:solidFill>
            </a:rPr>
            <a:t>5-25 %</a:t>
          </a:r>
          <a:endParaRPr lang="hu-HU" sz="1400" dirty="0">
            <a:solidFill>
              <a:srgbClr val="004564"/>
            </a:solidFill>
          </a:endParaRPr>
        </a:p>
      </dgm:t>
    </dgm:pt>
    <dgm:pt modelId="{44C18911-370A-4968-A8CF-8A79FADABCD0}" type="parTrans" cxnId="{E0A3D5ED-AE2A-4E97-A4B5-4D3585FDD687}">
      <dgm:prSet/>
      <dgm:spPr/>
      <dgm:t>
        <a:bodyPr/>
        <a:lstStyle/>
        <a:p>
          <a:endParaRPr lang="hu-HU">
            <a:solidFill>
              <a:srgbClr val="004564"/>
            </a:solidFill>
          </a:endParaRPr>
        </a:p>
      </dgm:t>
    </dgm:pt>
    <dgm:pt modelId="{3A2BE5E9-4092-49C4-A502-C330FA80E5E3}" type="sibTrans" cxnId="{E0A3D5ED-AE2A-4E97-A4B5-4D3585FDD687}">
      <dgm:prSet/>
      <dgm:spPr/>
      <dgm:t>
        <a:bodyPr/>
        <a:lstStyle/>
        <a:p>
          <a:endParaRPr lang="hu-HU">
            <a:solidFill>
              <a:srgbClr val="004564"/>
            </a:solidFill>
          </a:endParaRPr>
        </a:p>
      </dgm:t>
    </dgm:pt>
    <dgm:pt modelId="{1782D363-25AC-4ED2-9CF5-E9797D0EEEE2}">
      <dgm:prSet phldrT="[Szöveg]"/>
      <dgm:spPr/>
      <dgm:t>
        <a:bodyPr/>
        <a:lstStyle/>
        <a:p>
          <a:r>
            <a:rPr lang="hu-HU" dirty="0" smtClean="0">
              <a:solidFill>
                <a:srgbClr val="004564"/>
              </a:solidFill>
            </a:rPr>
            <a:t>Visszatérítendő támogatás</a:t>
          </a:r>
          <a:endParaRPr lang="hu-HU" dirty="0">
            <a:solidFill>
              <a:srgbClr val="004564"/>
            </a:solidFill>
          </a:endParaRPr>
        </a:p>
      </dgm:t>
    </dgm:pt>
    <dgm:pt modelId="{4499493F-2B53-471D-91F8-4B745433227D}" type="parTrans" cxnId="{8002FC5B-40BB-431D-8A1A-21256DBD2ECC}">
      <dgm:prSet/>
      <dgm:spPr/>
      <dgm:t>
        <a:bodyPr/>
        <a:lstStyle/>
        <a:p>
          <a:endParaRPr lang="hu-HU">
            <a:solidFill>
              <a:srgbClr val="004564"/>
            </a:solidFill>
          </a:endParaRPr>
        </a:p>
      </dgm:t>
    </dgm:pt>
    <dgm:pt modelId="{E2FE2D89-022E-488B-A439-A4286CDA19F1}" type="sibTrans" cxnId="{8002FC5B-40BB-431D-8A1A-21256DBD2ECC}">
      <dgm:prSet/>
      <dgm:spPr/>
      <dgm:t>
        <a:bodyPr/>
        <a:lstStyle/>
        <a:p>
          <a:endParaRPr lang="hu-HU">
            <a:solidFill>
              <a:srgbClr val="004564"/>
            </a:solidFill>
          </a:endParaRPr>
        </a:p>
      </dgm:t>
    </dgm:pt>
    <dgm:pt modelId="{2C65A1E5-D13F-4D74-A129-803C2A257FC4}">
      <dgm:prSet phldrT="[Szöveg]" custT="1"/>
      <dgm:spPr/>
      <dgm:t>
        <a:bodyPr/>
        <a:lstStyle/>
        <a:p>
          <a:r>
            <a:rPr lang="hu-HU" sz="1400" dirty="0" smtClean="0">
              <a:solidFill>
                <a:srgbClr val="004564"/>
              </a:solidFill>
            </a:rPr>
            <a:t>Egyenlő részletekben, havonta, a rendelkezésre tartási időt követően. </a:t>
          </a:r>
          <a:endParaRPr lang="hu-HU" sz="1400" dirty="0">
            <a:solidFill>
              <a:srgbClr val="004564"/>
            </a:solidFill>
          </a:endParaRPr>
        </a:p>
      </dgm:t>
    </dgm:pt>
    <dgm:pt modelId="{6503C6A7-C4C4-49D6-90CA-E540027F113A}" type="parTrans" cxnId="{11EDE0D8-D393-4147-A8A9-BE2BD30C15AB}">
      <dgm:prSet/>
      <dgm:spPr/>
      <dgm:t>
        <a:bodyPr/>
        <a:lstStyle/>
        <a:p>
          <a:endParaRPr lang="hu-HU">
            <a:solidFill>
              <a:srgbClr val="004564"/>
            </a:solidFill>
          </a:endParaRPr>
        </a:p>
      </dgm:t>
    </dgm:pt>
    <dgm:pt modelId="{B3AD67B4-066F-4142-9994-C23DF5194066}" type="sibTrans" cxnId="{11EDE0D8-D393-4147-A8A9-BE2BD30C15AB}">
      <dgm:prSet/>
      <dgm:spPr/>
      <dgm:t>
        <a:bodyPr/>
        <a:lstStyle/>
        <a:p>
          <a:endParaRPr lang="hu-HU">
            <a:solidFill>
              <a:srgbClr val="004564"/>
            </a:solidFill>
          </a:endParaRPr>
        </a:p>
      </dgm:t>
    </dgm:pt>
    <dgm:pt modelId="{44C09747-8307-4808-BC0C-698035DD9373}">
      <dgm:prSet phldrT="[Szöveg]"/>
      <dgm:spPr/>
      <dgm:t>
        <a:bodyPr/>
        <a:lstStyle/>
        <a:p>
          <a:r>
            <a:rPr lang="hu-HU" dirty="0" smtClean="0">
              <a:solidFill>
                <a:srgbClr val="004564"/>
              </a:solidFill>
            </a:rPr>
            <a:t>Egyszerűsített hitelbírálat</a:t>
          </a:r>
          <a:endParaRPr lang="hu-HU" dirty="0">
            <a:solidFill>
              <a:srgbClr val="004564"/>
            </a:solidFill>
          </a:endParaRPr>
        </a:p>
      </dgm:t>
    </dgm:pt>
    <dgm:pt modelId="{D6E5A6B3-C6C7-4AFA-845A-082F0B80799E}" type="parTrans" cxnId="{A1B59B68-7414-4036-9194-A377548D6517}">
      <dgm:prSet/>
      <dgm:spPr/>
      <dgm:t>
        <a:bodyPr/>
        <a:lstStyle/>
        <a:p>
          <a:endParaRPr lang="hu-HU">
            <a:solidFill>
              <a:srgbClr val="004564"/>
            </a:solidFill>
          </a:endParaRPr>
        </a:p>
      </dgm:t>
    </dgm:pt>
    <dgm:pt modelId="{7300790B-8D61-45FB-ACCC-7A027EA41ECE}" type="sibTrans" cxnId="{A1B59B68-7414-4036-9194-A377548D6517}">
      <dgm:prSet/>
      <dgm:spPr/>
      <dgm:t>
        <a:bodyPr/>
        <a:lstStyle/>
        <a:p>
          <a:endParaRPr lang="hu-HU">
            <a:solidFill>
              <a:srgbClr val="004564"/>
            </a:solidFill>
          </a:endParaRPr>
        </a:p>
      </dgm:t>
    </dgm:pt>
    <dgm:pt modelId="{8738CB41-A673-47BE-B04B-2D242E52FD25}">
      <dgm:prSet phldrT="[Szöveg]" custT="1"/>
      <dgm:spPr/>
      <dgm:t>
        <a:bodyPr/>
        <a:lstStyle/>
        <a:p>
          <a:r>
            <a:rPr lang="hu-HU" sz="1400" dirty="0" smtClean="0">
              <a:solidFill>
                <a:srgbClr val="004564"/>
              </a:solidFill>
            </a:rPr>
            <a:t>Közös eljárási rend tartalmazza a hitelezési folyamatot</a:t>
          </a:r>
          <a:endParaRPr lang="hu-HU" sz="1400" dirty="0">
            <a:solidFill>
              <a:srgbClr val="004564"/>
            </a:solidFill>
          </a:endParaRPr>
        </a:p>
      </dgm:t>
    </dgm:pt>
    <dgm:pt modelId="{C1ACCE3A-06BE-4B65-878E-349F4BA40F4C}" type="parTrans" cxnId="{79E9629F-7694-4879-AB5C-93F8DFDB5389}">
      <dgm:prSet/>
      <dgm:spPr/>
      <dgm:t>
        <a:bodyPr/>
        <a:lstStyle/>
        <a:p>
          <a:endParaRPr lang="hu-HU">
            <a:solidFill>
              <a:srgbClr val="004564"/>
            </a:solidFill>
          </a:endParaRPr>
        </a:p>
      </dgm:t>
    </dgm:pt>
    <dgm:pt modelId="{5C92F0E1-3903-427C-886F-710232084C95}" type="sibTrans" cxnId="{79E9629F-7694-4879-AB5C-93F8DFDB5389}">
      <dgm:prSet/>
      <dgm:spPr/>
      <dgm:t>
        <a:bodyPr/>
        <a:lstStyle/>
        <a:p>
          <a:endParaRPr lang="hu-HU">
            <a:solidFill>
              <a:srgbClr val="004564"/>
            </a:solidFill>
          </a:endParaRPr>
        </a:p>
      </dgm:t>
    </dgm:pt>
    <dgm:pt modelId="{8CB6C139-0074-4B37-A167-9A074BADA4EF}">
      <dgm:prSet phldrT="[Szöveg]" custT="1"/>
      <dgm:spPr/>
      <dgm:t>
        <a:bodyPr/>
        <a:lstStyle/>
        <a:p>
          <a:r>
            <a:rPr lang="hu-HU" sz="4000" dirty="0" smtClean="0">
              <a:solidFill>
                <a:srgbClr val="004564"/>
              </a:solidFill>
            </a:rPr>
            <a:t>0%</a:t>
          </a:r>
          <a:endParaRPr lang="hu-HU" sz="4000" dirty="0">
            <a:solidFill>
              <a:srgbClr val="004564"/>
            </a:solidFill>
          </a:endParaRPr>
        </a:p>
      </dgm:t>
    </dgm:pt>
    <dgm:pt modelId="{DC76E3A0-E19F-4408-B0DF-64D996C7C7FA}" type="parTrans" cxnId="{19E445E7-1FEE-482B-A4D9-6C48D0843655}">
      <dgm:prSet/>
      <dgm:spPr/>
      <dgm:t>
        <a:bodyPr/>
        <a:lstStyle/>
        <a:p>
          <a:endParaRPr lang="hu-HU">
            <a:solidFill>
              <a:srgbClr val="004564"/>
            </a:solidFill>
          </a:endParaRPr>
        </a:p>
      </dgm:t>
    </dgm:pt>
    <dgm:pt modelId="{51C5DDE2-9842-468E-8478-2694F4107485}" type="sibTrans" cxnId="{19E445E7-1FEE-482B-A4D9-6C48D0843655}">
      <dgm:prSet/>
      <dgm:spPr/>
      <dgm:t>
        <a:bodyPr/>
        <a:lstStyle/>
        <a:p>
          <a:endParaRPr lang="hu-HU">
            <a:solidFill>
              <a:srgbClr val="004564"/>
            </a:solidFill>
          </a:endParaRPr>
        </a:p>
      </dgm:t>
    </dgm:pt>
    <dgm:pt modelId="{B46EFC84-BAFD-4C39-AA01-993B57B8DBD6}">
      <dgm:prSet phldrT="[Szöveg]" custT="1"/>
      <dgm:spPr/>
      <dgm:t>
        <a:bodyPr/>
        <a:lstStyle/>
        <a:p>
          <a:r>
            <a:rPr lang="hu-HU" sz="1400" dirty="0" smtClean="0">
              <a:solidFill>
                <a:srgbClr val="004564"/>
              </a:solidFill>
            </a:rPr>
            <a:t>Kamat 0 %, egyéb banki díj nem kerül felszámításra</a:t>
          </a:r>
          <a:endParaRPr lang="hu-HU" sz="1400" dirty="0">
            <a:solidFill>
              <a:srgbClr val="004564"/>
            </a:solidFill>
          </a:endParaRPr>
        </a:p>
      </dgm:t>
    </dgm:pt>
    <dgm:pt modelId="{E55ABAE7-ECDF-4E55-83EC-68E4F1AD593A}" type="parTrans" cxnId="{4E7ABAB9-D7BE-42E1-B049-3D972E20DAE4}">
      <dgm:prSet/>
      <dgm:spPr/>
      <dgm:t>
        <a:bodyPr/>
        <a:lstStyle/>
        <a:p>
          <a:endParaRPr lang="hu-HU">
            <a:solidFill>
              <a:srgbClr val="004564"/>
            </a:solidFill>
          </a:endParaRPr>
        </a:p>
      </dgm:t>
    </dgm:pt>
    <dgm:pt modelId="{FA2667BE-5C60-436D-B26B-54D4821DCC62}" type="sibTrans" cxnId="{4E7ABAB9-D7BE-42E1-B049-3D972E20DAE4}">
      <dgm:prSet/>
      <dgm:spPr/>
      <dgm:t>
        <a:bodyPr/>
        <a:lstStyle/>
        <a:p>
          <a:endParaRPr lang="hu-HU">
            <a:solidFill>
              <a:srgbClr val="004564"/>
            </a:solidFill>
          </a:endParaRPr>
        </a:p>
      </dgm:t>
    </dgm:pt>
    <dgm:pt modelId="{2E29F54B-1CFA-4852-A891-A5BFD6ED8116}">
      <dgm:prSet phldrT="[Szöveg]"/>
      <dgm:spPr/>
      <dgm:t>
        <a:bodyPr/>
        <a:lstStyle/>
        <a:p>
          <a:r>
            <a:rPr lang="hu-HU" dirty="0" smtClean="0">
              <a:solidFill>
                <a:srgbClr val="004564"/>
              </a:solidFill>
            </a:rPr>
            <a:t>Kezdő</a:t>
          </a:r>
          <a:r>
            <a:rPr lang="hu-HU" baseline="0" dirty="0" smtClean="0">
              <a:solidFill>
                <a:srgbClr val="004564"/>
              </a:solidFill>
            </a:rPr>
            <a:t> vállalkozásoknak is elérhető források</a:t>
          </a:r>
          <a:endParaRPr lang="hu-HU" dirty="0">
            <a:solidFill>
              <a:srgbClr val="004564"/>
            </a:solidFill>
          </a:endParaRPr>
        </a:p>
      </dgm:t>
    </dgm:pt>
    <dgm:pt modelId="{A93687AE-EAE2-4243-8DAE-278F918AE418}" type="sibTrans" cxnId="{17437F1F-1298-4F68-833F-C3F1C8551752}">
      <dgm:prSet/>
      <dgm:spPr/>
      <dgm:t>
        <a:bodyPr/>
        <a:lstStyle/>
        <a:p>
          <a:endParaRPr lang="hu-HU">
            <a:solidFill>
              <a:srgbClr val="004564"/>
            </a:solidFill>
          </a:endParaRPr>
        </a:p>
      </dgm:t>
    </dgm:pt>
    <dgm:pt modelId="{FC745F4A-DC16-46F7-AF8C-C1FD446A8124}" type="parTrans" cxnId="{17437F1F-1298-4F68-833F-C3F1C8551752}">
      <dgm:prSet/>
      <dgm:spPr/>
      <dgm:t>
        <a:bodyPr/>
        <a:lstStyle/>
        <a:p>
          <a:endParaRPr lang="hu-HU">
            <a:solidFill>
              <a:srgbClr val="004564"/>
            </a:solidFill>
          </a:endParaRPr>
        </a:p>
      </dgm:t>
    </dgm:pt>
    <dgm:pt modelId="{7140CC9A-B838-4414-A8FA-9994CDFE5905}">
      <dgm:prSet phldrT="[Szöveg]"/>
      <dgm:spPr/>
      <dgm:t>
        <a:bodyPr/>
        <a:lstStyle/>
        <a:p>
          <a:r>
            <a:rPr lang="hu-HU" dirty="0" smtClean="0">
              <a:solidFill>
                <a:srgbClr val="004564"/>
              </a:solidFill>
            </a:rPr>
            <a:t>Teljesíthető biztosítéki elvárások</a:t>
          </a:r>
          <a:endParaRPr lang="hu-HU" dirty="0">
            <a:solidFill>
              <a:srgbClr val="004564"/>
            </a:solidFill>
          </a:endParaRPr>
        </a:p>
      </dgm:t>
    </dgm:pt>
    <dgm:pt modelId="{DD85E899-8C62-4637-BC01-9D53201C16F8}" type="parTrans" cxnId="{A28C56D0-2E9F-4EF7-99AD-9757992C9F2A}">
      <dgm:prSet/>
      <dgm:spPr/>
      <dgm:t>
        <a:bodyPr/>
        <a:lstStyle/>
        <a:p>
          <a:endParaRPr lang="hu-HU">
            <a:solidFill>
              <a:srgbClr val="004564"/>
            </a:solidFill>
          </a:endParaRPr>
        </a:p>
      </dgm:t>
    </dgm:pt>
    <dgm:pt modelId="{CA3F5C21-76E1-43AA-AF4D-31E034C7524D}" type="sibTrans" cxnId="{A28C56D0-2E9F-4EF7-99AD-9757992C9F2A}">
      <dgm:prSet/>
      <dgm:spPr/>
      <dgm:t>
        <a:bodyPr/>
        <a:lstStyle/>
        <a:p>
          <a:endParaRPr lang="hu-HU">
            <a:solidFill>
              <a:srgbClr val="004564"/>
            </a:solidFill>
          </a:endParaRPr>
        </a:p>
      </dgm:t>
    </dgm:pt>
    <dgm:pt modelId="{971B7635-7565-4A89-82A8-F7B3D4F50BB8}">
      <dgm:prSet phldrT="[Szöveg]" custT="1"/>
      <dgm:spPr/>
      <dgm:t>
        <a:bodyPr/>
        <a:lstStyle/>
        <a:p>
          <a:r>
            <a:rPr lang="hu-HU" sz="1400" dirty="0" smtClean="0">
              <a:solidFill>
                <a:srgbClr val="004564"/>
              </a:solidFill>
            </a:rPr>
            <a:t>Beruházás tárgya általában elegendő biztosítékot jelent</a:t>
          </a:r>
          <a:endParaRPr lang="hu-HU" sz="1400" dirty="0">
            <a:solidFill>
              <a:srgbClr val="004564"/>
            </a:solidFill>
          </a:endParaRPr>
        </a:p>
      </dgm:t>
    </dgm:pt>
    <dgm:pt modelId="{8A289594-C2A4-4FFD-8793-71B3F5CCD235}" type="parTrans" cxnId="{AE1D601A-27ED-4051-8586-EB4A10C995F6}">
      <dgm:prSet/>
      <dgm:spPr/>
      <dgm:t>
        <a:bodyPr/>
        <a:lstStyle/>
        <a:p>
          <a:endParaRPr lang="hu-HU">
            <a:solidFill>
              <a:srgbClr val="004564"/>
            </a:solidFill>
          </a:endParaRPr>
        </a:p>
      </dgm:t>
    </dgm:pt>
    <dgm:pt modelId="{E49D259F-968D-4FC0-925F-A105B45E07D6}" type="sibTrans" cxnId="{AE1D601A-27ED-4051-8586-EB4A10C995F6}">
      <dgm:prSet/>
      <dgm:spPr/>
      <dgm:t>
        <a:bodyPr/>
        <a:lstStyle/>
        <a:p>
          <a:endParaRPr lang="hu-HU">
            <a:solidFill>
              <a:srgbClr val="004564"/>
            </a:solidFill>
          </a:endParaRPr>
        </a:p>
      </dgm:t>
    </dgm:pt>
    <dgm:pt modelId="{76F75ECF-8A18-4755-956B-8D46665C7244}">
      <dgm:prSet phldrT="[Szöveg]" custT="1"/>
      <dgm:spPr/>
      <dgm:t>
        <a:bodyPr/>
        <a:lstStyle/>
        <a:p>
          <a:r>
            <a:rPr lang="hu-HU" sz="1400" dirty="0" smtClean="0">
              <a:solidFill>
                <a:srgbClr val="004564"/>
              </a:solidFill>
            </a:rPr>
            <a:t>Meghatározott feltételek mentén</a:t>
          </a:r>
          <a:endParaRPr lang="hu-HU" sz="1400" dirty="0">
            <a:solidFill>
              <a:srgbClr val="004564"/>
            </a:solidFill>
          </a:endParaRPr>
        </a:p>
      </dgm:t>
    </dgm:pt>
    <dgm:pt modelId="{97E97D03-7EAE-4196-89CA-8C67377C3CE2}" type="parTrans" cxnId="{C78D720C-4702-4643-97B5-9043838D4938}">
      <dgm:prSet/>
      <dgm:spPr/>
      <dgm:t>
        <a:bodyPr/>
        <a:lstStyle/>
        <a:p>
          <a:endParaRPr lang="hu-HU">
            <a:solidFill>
              <a:srgbClr val="004564"/>
            </a:solidFill>
          </a:endParaRPr>
        </a:p>
      </dgm:t>
    </dgm:pt>
    <dgm:pt modelId="{C1E3B8B0-371C-498D-B7E3-AFD1D8187460}" type="sibTrans" cxnId="{C78D720C-4702-4643-97B5-9043838D4938}">
      <dgm:prSet/>
      <dgm:spPr/>
      <dgm:t>
        <a:bodyPr/>
        <a:lstStyle/>
        <a:p>
          <a:endParaRPr lang="hu-HU">
            <a:solidFill>
              <a:srgbClr val="004564"/>
            </a:solidFill>
          </a:endParaRPr>
        </a:p>
      </dgm:t>
    </dgm:pt>
    <dgm:pt modelId="{610B6DD3-6BB4-47D3-8687-37D469382473}" type="pres">
      <dgm:prSet presAssocID="{4F3CAF25-55A3-48BB-9008-93AE2A841DE6}" presName="Name0" presStyleCnt="0">
        <dgm:presLayoutVars>
          <dgm:chMax val="7"/>
          <dgm:dir/>
          <dgm:animLvl val="lvl"/>
          <dgm:resizeHandles val="exact"/>
        </dgm:presLayoutVars>
      </dgm:prSet>
      <dgm:spPr/>
      <dgm:t>
        <a:bodyPr/>
        <a:lstStyle/>
        <a:p>
          <a:endParaRPr lang="hu-HU"/>
        </a:p>
      </dgm:t>
    </dgm:pt>
    <dgm:pt modelId="{40E988AE-C0E8-47D9-9D38-B899C101EBBE}" type="pres">
      <dgm:prSet presAssocID="{F768DDCD-66BA-48E2-A31F-410B2992104E}" presName="circle1" presStyleLbl="node1" presStyleIdx="0" presStyleCnt="6"/>
      <dgm:spPr>
        <a:solidFill>
          <a:srgbClr val="004564"/>
        </a:solidFill>
      </dgm:spPr>
    </dgm:pt>
    <dgm:pt modelId="{F1EE24D1-158F-4A8B-AD05-B6C5811DEAF8}" type="pres">
      <dgm:prSet presAssocID="{F768DDCD-66BA-48E2-A31F-410B2992104E}" presName="space" presStyleCnt="0"/>
      <dgm:spPr/>
    </dgm:pt>
    <dgm:pt modelId="{01CE1A8B-2A6A-4CB1-9FDE-7BC8FEA39441}" type="pres">
      <dgm:prSet presAssocID="{F768DDCD-66BA-48E2-A31F-410B2992104E}" presName="rect1" presStyleLbl="alignAcc1" presStyleIdx="0" presStyleCnt="6" custLinFactNeighborX="144" custLinFactNeighborY="-251"/>
      <dgm:spPr/>
      <dgm:t>
        <a:bodyPr/>
        <a:lstStyle/>
        <a:p>
          <a:endParaRPr lang="hu-HU"/>
        </a:p>
      </dgm:t>
    </dgm:pt>
    <dgm:pt modelId="{B0C2E281-5C22-41A4-9252-A9CC5609EF46}" type="pres">
      <dgm:prSet presAssocID="{7140CC9A-B838-4414-A8FA-9994CDFE5905}" presName="vertSpace2" presStyleLbl="node1" presStyleIdx="0" presStyleCnt="6"/>
      <dgm:spPr/>
    </dgm:pt>
    <dgm:pt modelId="{0E02DE8C-484A-4648-8197-426D8A02AE52}" type="pres">
      <dgm:prSet presAssocID="{7140CC9A-B838-4414-A8FA-9994CDFE5905}" presName="circle2" presStyleLbl="node1" presStyleIdx="1" presStyleCnt="6"/>
      <dgm:spPr/>
    </dgm:pt>
    <dgm:pt modelId="{B9A6DCC6-20CB-473D-A341-58BBD8F9E805}" type="pres">
      <dgm:prSet presAssocID="{7140CC9A-B838-4414-A8FA-9994CDFE5905}" presName="rect2" presStyleLbl="alignAcc1" presStyleIdx="1" presStyleCnt="6"/>
      <dgm:spPr/>
      <dgm:t>
        <a:bodyPr/>
        <a:lstStyle/>
        <a:p>
          <a:endParaRPr lang="hu-HU"/>
        </a:p>
      </dgm:t>
    </dgm:pt>
    <dgm:pt modelId="{35EFA7C2-23A1-480F-A85A-060A80D18A08}" type="pres">
      <dgm:prSet presAssocID="{1782D363-25AC-4ED2-9CF5-E9797D0EEEE2}" presName="vertSpace3" presStyleLbl="node1" presStyleIdx="1" presStyleCnt="6"/>
      <dgm:spPr/>
    </dgm:pt>
    <dgm:pt modelId="{A600A2B5-AAA7-4594-90DC-D51E18D06C2D}" type="pres">
      <dgm:prSet presAssocID="{1782D363-25AC-4ED2-9CF5-E9797D0EEEE2}" presName="circle3" presStyleLbl="node1" presStyleIdx="2" presStyleCnt="6"/>
      <dgm:spPr>
        <a:solidFill>
          <a:srgbClr val="52AE31"/>
        </a:solidFill>
      </dgm:spPr>
    </dgm:pt>
    <dgm:pt modelId="{4C756FA3-D5D6-4CFA-B93A-125A99122598}" type="pres">
      <dgm:prSet presAssocID="{1782D363-25AC-4ED2-9CF5-E9797D0EEEE2}" presName="rect3" presStyleLbl="alignAcc1" presStyleIdx="2" presStyleCnt="6"/>
      <dgm:spPr/>
      <dgm:t>
        <a:bodyPr/>
        <a:lstStyle/>
        <a:p>
          <a:endParaRPr lang="hu-HU"/>
        </a:p>
      </dgm:t>
    </dgm:pt>
    <dgm:pt modelId="{01C8FDEA-7A28-4EE2-852F-D0BFACBD5FEA}" type="pres">
      <dgm:prSet presAssocID="{2E29F54B-1CFA-4852-A891-A5BFD6ED8116}" presName="vertSpace4" presStyleLbl="node1" presStyleIdx="2" presStyleCnt="6"/>
      <dgm:spPr/>
    </dgm:pt>
    <dgm:pt modelId="{3E8B91D9-5F38-4414-A669-2CAC036B2E18}" type="pres">
      <dgm:prSet presAssocID="{2E29F54B-1CFA-4852-A891-A5BFD6ED8116}" presName="circle4" presStyleLbl="node1" presStyleIdx="3" presStyleCnt="6"/>
      <dgm:spPr/>
    </dgm:pt>
    <dgm:pt modelId="{4D10B7F1-04B3-409F-9468-8502A5BC76D2}" type="pres">
      <dgm:prSet presAssocID="{2E29F54B-1CFA-4852-A891-A5BFD6ED8116}" presName="rect4" presStyleLbl="alignAcc1" presStyleIdx="3" presStyleCnt="6"/>
      <dgm:spPr/>
      <dgm:t>
        <a:bodyPr/>
        <a:lstStyle/>
        <a:p>
          <a:endParaRPr lang="hu-HU"/>
        </a:p>
      </dgm:t>
    </dgm:pt>
    <dgm:pt modelId="{AEC7301C-4061-4747-9E99-17016DB275E3}" type="pres">
      <dgm:prSet presAssocID="{44C09747-8307-4808-BC0C-698035DD9373}" presName="vertSpace5" presStyleLbl="node1" presStyleIdx="3" presStyleCnt="6"/>
      <dgm:spPr/>
    </dgm:pt>
    <dgm:pt modelId="{FE727682-4008-4FB7-87E3-D9DB0D9A9B8C}" type="pres">
      <dgm:prSet presAssocID="{44C09747-8307-4808-BC0C-698035DD9373}" presName="circle5" presStyleLbl="node1" presStyleIdx="4" presStyleCnt="6"/>
      <dgm:spPr>
        <a:solidFill>
          <a:srgbClr val="C00000"/>
        </a:solidFill>
      </dgm:spPr>
    </dgm:pt>
    <dgm:pt modelId="{EAAAC74E-7C35-4E8B-A263-52AACE5B1613}" type="pres">
      <dgm:prSet presAssocID="{44C09747-8307-4808-BC0C-698035DD9373}" presName="rect5" presStyleLbl="alignAcc1" presStyleIdx="4" presStyleCnt="6"/>
      <dgm:spPr/>
      <dgm:t>
        <a:bodyPr/>
        <a:lstStyle/>
        <a:p>
          <a:endParaRPr lang="hu-HU"/>
        </a:p>
      </dgm:t>
    </dgm:pt>
    <dgm:pt modelId="{AB3A70C4-C411-47D1-8317-5DC8B58E0B39}" type="pres">
      <dgm:prSet presAssocID="{8CB6C139-0074-4B37-A167-9A074BADA4EF}" presName="vertSpace6" presStyleLbl="node1" presStyleIdx="4" presStyleCnt="6"/>
      <dgm:spPr/>
    </dgm:pt>
    <dgm:pt modelId="{0DA4872B-4219-4620-81F6-8438AF450386}" type="pres">
      <dgm:prSet presAssocID="{8CB6C139-0074-4B37-A167-9A074BADA4EF}" presName="circle6" presStyleLbl="node1" presStyleIdx="5" presStyleCnt="6"/>
      <dgm:spPr/>
    </dgm:pt>
    <dgm:pt modelId="{E57DD05E-2ED4-4BDA-A97C-8D4BCD90E6D6}" type="pres">
      <dgm:prSet presAssocID="{8CB6C139-0074-4B37-A167-9A074BADA4EF}" presName="rect6" presStyleLbl="alignAcc1" presStyleIdx="5" presStyleCnt="6"/>
      <dgm:spPr/>
      <dgm:t>
        <a:bodyPr/>
        <a:lstStyle/>
        <a:p>
          <a:endParaRPr lang="hu-HU"/>
        </a:p>
      </dgm:t>
    </dgm:pt>
    <dgm:pt modelId="{86D6F7B5-E97E-4EB5-85B6-2B4B4140DA03}" type="pres">
      <dgm:prSet presAssocID="{F768DDCD-66BA-48E2-A31F-410B2992104E}" presName="rect1ParTx" presStyleLbl="alignAcc1" presStyleIdx="5" presStyleCnt="6">
        <dgm:presLayoutVars>
          <dgm:chMax val="1"/>
          <dgm:bulletEnabled val="1"/>
        </dgm:presLayoutVars>
      </dgm:prSet>
      <dgm:spPr/>
      <dgm:t>
        <a:bodyPr/>
        <a:lstStyle/>
        <a:p>
          <a:endParaRPr lang="hu-HU"/>
        </a:p>
      </dgm:t>
    </dgm:pt>
    <dgm:pt modelId="{097FB868-BCAA-48A1-8CC9-18C31C8CD7A9}" type="pres">
      <dgm:prSet presAssocID="{F768DDCD-66BA-48E2-A31F-410B2992104E}" presName="rect1ChTx" presStyleLbl="alignAcc1" presStyleIdx="5" presStyleCnt="6">
        <dgm:presLayoutVars>
          <dgm:bulletEnabled val="1"/>
        </dgm:presLayoutVars>
      </dgm:prSet>
      <dgm:spPr/>
      <dgm:t>
        <a:bodyPr/>
        <a:lstStyle/>
        <a:p>
          <a:endParaRPr lang="hu-HU"/>
        </a:p>
      </dgm:t>
    </dgm:pt>
    <dgm:pt modelId="{BE8A061E-8C7C-4E40-8576-E91C750D83FC}" type="pres">
      <dgm:prSet presAssocID="{7140CC9A-B838-4414-A8FA-9994CDFE5905}" presName="rect2ParTx" presStyleLbl="alignAcc1" presStyleIdx="5" presStyleCnt="6">
        <dgm:presLayoutVars>
          <dgm:chMax val="1"/>
          <dgm:bulletEnabled val="1"/>
        </dgm:presLayoutVars>
      </dgm:prSet>
      <dgm:spPr/>
      <dgm:t>
        <a:bodyPr/>
        <a:lstStyle/>
        <a:p>
          <a:endParaRPr lang="hu-HU"/>
        </a:p>
      </dgm:t>
    </dgm:pt>
    <dgm:pt modelId="{DBCC1EF2-8966-422A-91A1-0DA7B694C8B0}" type="pres">
      <dgm:prSet presAssocID="{7140CC9A-B838-4414-A8FA-9994CDFE5905}" presName="rect2ChTx" presStyleLbl="alignAcc1" presStyleIdx="5" presStyleCnt="6">
        <dgm:presLayoutVars>
          <dgm:bulletEnabled val="1"/>
        </dgm:presLayoutVars>
      </dgm:prSet>
      <dgm:spPr/>
      <dgm:t>
        <a:bodyPr/>
        <a:lstStyle/>
        <a:p>
          <a:endParaRPr lang="hu-HU"/>
        </a:p>
      </dgm:t>
    </dgm:pt>
    <dgm:pt modelId="{EE441CAB-4364-42E6-AC8F-CC6200A4381B}" type="pres">
      <dgm:prSet presAssocID="{1782D363-25AC-4ED2-9CF5-E9797D0EEEE2}" presName="rect3ParTx" presStyleLbl="alignAcc1" presStyleIdx="5" presStyleCnt="6">
        <dgm:presLayoutVars>
          <dgm:chMax val="1"/>
          <dgm:bulletEnabled val="1"/>
        </dgm:presLayoutVars>
      </dgm:prSet>
      <dgm:spPr/>
      <dgm:t>
        <a:bodyPr/>
        <a:lstStyle/>
        <a:p>
          <a:endParaRPr lang="hu-HU"/>
        </a:p>
      </dgm:t>
    </dgm:pt>
    <dgm:pt modelId="{713A9426-F447-4F38-A58A-2FB965D42DA4}" type="pres">
      <dgm:prSet presAssocID="{1782D363-25AC-4ED2-9CF5-E9797D0EEEE2}" presName="rect3ChTx" presStyleLbl="alignAcc1" presStyleIdx="5" presStyleCnt="6">
        <dgm:presLayoutVars>
          <dgm:bulletEnabled val="1"/>
        </dgm:presLayoutVars>
      </dgm:prSet>
      <dgm:spPr/>
      <dgm:t>
        <a:bodyPr/>
        <a:lstStyle/>
        <a:p>
          <a:endParaRPr lang="hu-HU"/>
        </a:p>
      </dgm:t>
    </dgm:pt>
    <dgm:pt modelId="{BEDCF6FF-36BC-4138-889C-289EED6410D9}" type="pres">
      <dgm:prSet presAssocID="{2E29F54B-1CFA-4852-A891-A5BFD6ED8116}" presName="rect4ParTx" presStyleLbl="alignAcc1" presStyleIdx="5" presStyleCnt="6">
        <dgm:presLayoutVars>
          <dgm:chMax val="1"/>
          <dgm:bulletEnabled val="1"/>
        </dgm:presLayoutVars>
      </dgm:prSet>
      <dgm:spPr/>
      <dgm:t>
        <a:bodyPr/>
        <a:lstStyle/>
        <a:p>
          <a:endParaRPr lang="hu-HU"/>
        </a:p>
      </dgm:t>
    </dgm:pt>
    <dgm:pt modelId="{DC6B062C-5CB5-4E22-A370-69D9A82B86D9}" type="pres">
      <dgm:prSet presAssocID="{2E29F54B-1CFA-4852-A891-A5BFD6ED8116}" presName="rect4ChTx" presStyleLbl="alignAcc1" presStyleIdx="5" presStyleCnt="6">
        <dgm:presLayoutVars>
          <dgm:bulletEnabled val="1"/>
        </dgm:presLayoutVars>
      </dgm:prSet>
      <dgm:spPr/>
      <dgm:t>
        <a:bodyPr/>
        <a:lstStyle/>
        <a:p>
          <a:endParaRPr lang="hu-HU"/>
        </a:p>
      </dgm:t>
    </dgm:pt>
    <dgm:pt modelId="{9B91FBBE-F7DE-42D7-8C1F-D7C1ACFD266D}" type="pres">
      <dgm:prSet presAssocID="{44C09747-8307-4808-BC0C-698035DD9373}" presName="rect5ParTx" presStyleLbl="alignAcc1" presStyleIdx="5" presStyleCnt="6">
        <dgm:presLayoutVars>
          <dgm:chMax val="1"/>
          <dgm:bulletEnabled val="1"/>
        </dgm:presLayoutVars>
      </dgm:prSet>
      <dgm:spPr/>
      <dgm:t>
        <a:bodyPr/>
        <a:lstStyle/>
        <a:p>
          <a:endParaRPr lang="hu-HU"/>
        </a:p>
      </dgm:t>
    </dgm:pt>
    <dgm:pt modelId="{4467E381-28EB-444C-AB53-FB9AD7DCD82F}" type="pres">
      <dgm:prSet presAssocID="{44C09747-8307-4808-BC0C-698035DD9373}" presName="rect5ChTx" presStyleLbl="alignAcc1" presStyleIdx="5" presStyleCnt="6">
        <dgm:presLayoutVars>
          <dgm:bulletEnabled val="1"/>
        </dgm:presLayoutVars>
      </dgm:prSet>
      <dgm:spPr/>
      <dgm:t>
        <a:bodyPr/>
        <a:lstStyle/>
        <a:p>
          <a:endParaRPr lang="hu-HU"/>
        </a:p>
      </dgm:t>
    </dgm:pt>
    <dgm:pt modelId="{EE689A2D-C2B5-4F39-877E-5DFFD1F6C8BB}" type="pres">
      <dgm:prSet presAssocID="{8CB6C139-0074-4B37-A167-9A074BADA4EF}" presName="rect6ParTx" presStyleLbl="alignAcc1" presStyleIdx="5" presStyleCnt="6">
        <dgm:presLayoutVars>
          <dgm:chMax val="1"/>
          <dgm:bulletEnabled val="1"/>
        </dgm:presLayoutVars>
      </dgm:prSet>
      <dgm:spPr/>
      <dgm:t>
        <a:bodyPr/>
        <a:lstStyle/>
        <a:p>
          <a:endParaRPr lang="hu-HU"/>
        </a:p>
      </dgm:t>
    </dgm:pt>
    <dgm:pt modelId="{16FC5D52-E48F-4D75-B20B-3CBDC13EFEE9}" type="pres">
      <dgm:prSet presAssocID="{8CB6C139-0074-4B37-A167-9A074BADA4EF}" presName="rect6ChTx" presStyleLbl="alignAcc1" presStyleIdx="5" presStyleCnt="6">
        <dgm:presLayoutVars>
          <dgm:bulletEnabled val="1"/>
        </dgm:presLayoutVars>
      </dgm:prSet>
      <dgm:spPr/>
      <dgm:t>
        <a:bodyPr/>
        <a:lstStyle/>
        <a:p>
          <a:endParaRPr lang="hu-HU"/>
        </a:p>
      </dgm:t>
    </dgm:pt>
  </dgm:ptLst>
  <dgm:cxnLst>
    <dgm:cxn modelId="{7C45D0BD-76C4-4329-937B-EA4E9ECFD922}" type="presOf" srcId="{76F75ECF-8A18-4755-956B-8D46665C7244}" destId="{DC6B062C-5CB5-4E22-A370-69D9A82B86D9}" srcOrd="0" destOrd="0" presId="urn:microsoft.com/office/officeart/2005/8/layout/target3"/>
    <dgm:cxn modelId="{8449A14B-1CF1-417D-8E58-9BEFA1B8A06F}" type="presOf" srcId="{2E29F54B-1CFA-4852-A891-A5BFD6ED8116}" destId="{BEDCF6FF-36BC-4138-889C-289EED6410D9}" srcOrd="1" destOrd="0" presId="urn:microsoft.com/office/officeart/2005/8/layout/target3"/>
    <dgm:cxn modelId="{9FC663E1-A950-40EA-ABAB-F45BF17DFDF6}" type="presOf" srcId="{8CB6C139-0074-4B37-A167-9A074BADA4EF}" destId="{EE689A2D-C2B5-4F39-877E-5DFFD1F6C8BB}" srcOrd="1" destOrd="0" presId="urn:microsoft.com/office/officeart/2005/8/layout/target3"/>
    <dgm:cxn modelId="{2373E451-4627-4053-A11C-C7CBAC096BE4}" srcId="{4F3CAF25-55A3-48BB-9008-93AE2A841DE6}" destId="{F768DDCD-66BA-48E2-A31F-410B2992104E}" srcOrd="0" destOrd="0" parTransId="{D0F055CC-7347-4401-B47D-BEEC5CE0FE85}" sibTransId="{450FB110-0F98-4068-8BD1-96936618609F}"/>
    <dgm:cxn modelId="{DB4F1345-A22B-455E-92F8-851C99A0F3CB}" type="presOf" srcId="{1782D363-25AC-4ED2-9CF5-E9797D0EEEE2}" destId="{EE441CAB-4364-42E6-AC8F-CC6200A4381B}" srcOrd="1" destOrd="0" presId="urn:microsoft.com/office/officeart/2005/8/layout/target3"/>
    <dgm:cxn modelId="{4C9F5A23-DB5D-4F83-B626-7AD413784BF8}" type="presOf" srcId="{30AA915E-6AEB-4A88-9665-EA8D80125312}" destId="{097FB868-BCAA-48A1-8CC9-18C31C8CD7A9}" srcOrd="0" destOrd="0" presId="urn:microsoft.com/office/officeart/2005/8/layout/target3"/>
    <dgm:cxn modelId="{7A980ED1-AF32-4424-A111-C56E9CFB83ED}" type="presOf" srcId="{2C65A1E5-D13F-4D74-A129-803C2A257FC4}" destId="{713A9426-F447-4F38-A58A-2FB965D42DA4}" srcOrd="0" destOrd="0" presId="urn:microsoft.com/office/officeart/2005/8/layout/target3"/>
    <dgm:cxn modelId="{E0A3D5ED-AE2A-4E97-A4B5-4D3585FDD687}" srcId="{F768DDCD-66BA-48E2-A31F-410B2992104E}" destId="{30AA915E-6AEB-4A88-9665-EA8D80125312}" srcOrd="0" destOrd="0" parTransId="{44C18911-370A-4968-A8CF-8A79FADABCD0}" sibTransId="{3A2BE5E9-4092-49C4-A502-C330FA80E5E3}"/>
    <dgm:cxn modelId="{0F564F93-3AC6-4F9B-8BD8-68EEEC9802AF}" type="presOf" srcId="{F768DDCD-66BA-48E2-A31F-410B2992104E}" destId="{86D6F7B5-E97E-4EB5-85B6-2B4B4140DA03}" srcOrd="1" destOrd="0" presId="urn:microsoft.com/office/officeart/2005/8/layout/target3"/>
    <dgm:cxn modelId="{8DF6EBBF-2316-489A-9DC6-591E91DA4127}" type="presOf" srcId="{B46EFC84-BAFD-4C39-AA01-993B57B8DBD6}" destId="{16FC5D52-E48F-4D75-B20B-3CBDC13EFEE9}" srcOrd="0" destOrd="0" presId="urn:microsoft.com/office/officeart/2005/8/layout/target3"/>
    <dgm:cxn modelId="{79E9629F-7694-4879-AB5C-93F8DFDB5389}" srcId="{44C09747-8307-4808-BC0C-698035DD9373}" destId="{8738CB41-A673-47BE-B04B-2D242E52FD25}" srcOrd="0" destOrd="0" parTransId="{C1ACCE3A-06BE-4B65-878E-349F4BA40F4C}" sibTransId="{5C92F0E1-3903-427C-886F-710232084C95}"/>
    <dgm:cxn modelId="{17437F1F-1298-4F68-833F-C3F1C8551752}" srcId="{4F3CAF25-55A3-48BB-9008-93AE2A841DE6}" destId="{2E29F54B-1CFA-4852-A891-A5BFD6ED8116}" srcOrd="3" destOrd="0" parTransId="{FC745F4A-DC16-46F7-AF8C-C1FD446A8124}" sibTransId="{A93687AE-EAE2-4243-8DAE-278F918AE418}"/>
    <dgm:cxn modelId="{11EDE0D8-D393-4147-A8A9-BE2BD30C15AB}" srcId="{1782D363-25AC-4ED2-9CF5-E9797D0EEEE2}" destId="{2C65A1E5-D13F-4D74-A129-803C2A257FC4}" srcOrd="0" destOrd="0" parTransId="{6503C6A7-C4C4-49D6-90CA-E540027F113A}" sibTransId="{B3AD67B4-066F-4142-9994-C23DF5194066}"/>
    <dgm:cxn modelId="{8002FC5B-40BB-431D-8A1A-21256DBD2ECC}" srcId="{4F3CAF25-55A3-48BB-9008-93AE2A841DE6}" destId="{1782D363-25AC-4ED2-9CF5-E9797D0EEEE2}" srcOrd="2" destOrd="0" parTransId="{4499493F-2B53-471D-91F8-4B745433227D}" sibTransId="{E2FE2D89-022E-488B-A439-A4286CDA19F1}"/>
    <dgm:cxn modelId="{355F94E3-CC3A-42E0-A755-78E2D2DCA3F7}" type="presOf" srcId="{7140CC9A-B838-4414-A8FA-9994CDFE5905}" destId="{B9A6DCC6-20CB-473D-A341-58BBD8F9E805}" srcOrd="0" destOrd="0" presId="urn:microsoft.com/office/officeart/2005/8/layout/target3"/>
    <dgm:cxn modelId="{E3B574CD-C5C2-4460-BDE1-AF107ED01C12}" type="presOf" srcId="{1782D363-25AC-4ED2-9CF5-E9797D0EEEE2}" destId="{4C756FA3-D5D6-4CFA-B93A-125A99122598}" srcOrd="0" destOrd="0" presId="urn:microsoft.com/office/officeart/2005/8/layout/target3"/>
    <dgm:cxn modelId="{4E7ABAB9-D7BE-42E1-B049-3D972E20DAE4}" srcId="{8CB6C139-0074-4B37-A167-9A074BADA4EF}" destId="{B46EFC84-BAFD-4C39-AA01-993B57B8DBD6}" srcOrd="0" destOrd="0" parTransId="{E55ABAE7-ECDF-4E55-83EC-68E4F1AD593A}" sibTransId="{FA2667BE-5C60-436D-B26B-54D4821DCC62}"/>
    <dgm:cxn modelId="{87BABF68-F5F7-4A8E-8BBD-9E3D11D019FB}" type="presOf" srcId="{8738CB41-A673-47BE-B04B-2D242E52FD25}" destId="{4467E381-28EB-444C-AB53-FB9AD7DCD82F}" srcOrd="0" destOrd="0" presId="urn:microsoft.com/office/officeart/2005/8/layout/target3"/>
    <dgm:cxn modelId="{0D29E078-E4E3-4EE7-AF6D-8B3098AC5437}" type="presOf" srcId="{F768DDCD-66BA-48E2-A31F-410B2992104E}" destId="{01CE1A8B-2A6A-4CB1-9FDE-7BC8FEA39441}" srcOrd="0" destOrd="0" presId="urn:microsoft.com/office/officeart/2005/8/layout/target3"/>
    <dgm:cxn modelId="{EDE49443-0319-44F5-BD0C-CE5DC03C7BA7}" type="presOf" srcId="{44C09747-8307-4808-BC0C-698035DD9373}" destId="{9B91FBBE-F7DE-42D7-8C1F-D7C1ACFD266D}" srcOrd="1" destOrd="0" presId="urn:microsoft.com/office/officeart/2005/8/layout/target3"/>
    <dgm:cxn modelId="{56D74AE8-3577-48E3-A68A-507D8B8168DF}" type="presOf" srcId="{2E29F54B-1CFA-4852-A891-A5BFD6ED8116}" destId="{4D10B7F1-04B3-409F-9468-8502A5BC76D2}" srcOrd="0" destOrd="0" presId="urn:microsoft.com/office/officeart/2005/8/layout/target3"/>
    <dgm:cxn modelId="{7541B8FD-DB62-44BA-A120-90252F14D0A4}" type="presOf" srcId="{7140CC9A-B838-4414-A8FA-9994CDFE5905}" destId="{BE8A061E-8C7C-4E40-8576-E91C750D83FC}" srcOrd="1" destOrd="0" presId="urn:microsoft.com/office/officeart/2005/8/layout/target3"/>
    <dgm:cxn modelId="{E1621443-1A09-4BEC-8950-06B7F0796991}" type="presOf" srcId="{8CB6C139-0074-4B37-A167-9A074BADA4EF}" destId="{E57DD05E-2ED4-4BDA-A97C-8D4BCD90E6D6}" srcOrd="0" destOrd="0" presId="urn:microsoft.com/office/officeart/2005/8/layout/target3"/>
    <dgm:cxn modelId="{AE1D601A-27ED-4051-8586-EB4A10C995F6}" srcId="{7140CC9A-B838-4414-A8FA-9994CDFE5905}" destId="{971B7635-7565-4A89-82A8-F7B3D4F50BB8}" srcOrd="0" destOrd="0" parTransId="{8A289594-C2A4-4FFD-8793-71B3F5CCD235}" sibTransId="{E49D259F-968D-4FC0-925F-A105B45E07D6}"/>
    <dgm:cxn modelId="{C78D720C-4702-4643-97B5-9043838D4938}" srcId="{2E29F54B-1CFA-4852-A891-A5BFD6ED8116}" destId="{76F75ECF-8A18-4755-956B-8D46665C7244}" srcOrd="0" destOrd="0" parTransId="{97E97D03-7EAE-4196-89CA-8C67377C3CE2}" sibTransId="{C1E3B8B0-371C-498D-B7E3-AFD1D8187460}"/>
    <dgm:cxn modelId="{9CCED55A-D09A-4F9B-A981-B39F83D527A4}" type="presOf" srcId="{4F3CAF25-55A3-48BB-9008-93AE2A841DE6}" destId="{610B6DD3-6BB4-47D3-8687-37D469382473}" srcOrd="0" destOrd="0" presId="urn:microsoft.com/office/officeart/2005/8/layout/target3"/>
    <dgm:cxn modelId="{8ADC6E48-F543-4C56-B669-79923C896ED6}" type="presOf" srcId="{971B7635-7565-4A89-82A8-F7B3D4F50BB8}" destId="{DBCC1EF2-8966-422A-91A1-0DA7B694C8B0}" srcOrd="0" destOrd="0" presId="urn:microsoft.com/office/officeart/2005/8/layout/target3"/>
    <dgm:cxn modelId="{19E445E7-1FEE-482B-A4D9-6C48D0843655}" srcId="{4F3CAF25-55A3-48BB-9008-93AE2A841DE6}" destId="{8CB6C139-0074-4B37-A167-9A074BADA4EF}" srcOrd="5" destOrd="0" parTransId="{DC76E3A0-E19F-4408-B0DF-64D996C7C7FA}" sibTransId="{51C5DDE2-9842-468E-8478-2694F4107485}"/>
    <dgm:cxn modelId="{A1B59B68-7414-4036-9194-A377548D6517}" srcId="{4F3CAF25-55A3-48BB-9008-93AE2A841DE6}" destId="{44C09747-8307-4808-BC0C-698035DD9373}" srcOrd="4" destOrd="0" parTransId="{D6E5A6B3-C6C7-4AFA-845A-082F0B80799E}" sibTransId="{7300790B-8D61-45FB-ACCC-7A027EA41ECE}"/>
    <dgm:cxn modelId="{A28C56D0-2E9F-4EF7-99AD-9757992C9F2A}" srcId="{4F3CAF25-55A3-48BB-9008-93AE2A841DE6}" destId="{7140CC9A-B838-4414-A8FA-9994CDFE5905}" srcOrd="1" destOrd="0" parTransId="{DD85E899-8C62-4637-BC01-9D53201C16F8}" sibTransId="{CA3F5C21-76E1-43AA-AF4D-31E034C7524D}"/>
    <dgm:cxn modelId="{D5A5D22F-450C-4CA2-88D6-14AEBFBEBADC}" type="presOf" srcId="{44C09747-8307-4808-BC0C-698035DD9373}" destId="{EAAAC74E-7C35-4E8B-A263-52AACE5B1613}" srcOrd="0" destOrd="0" presId="urn:microsoft.com/office/officeart/2005/8/layout/target3"/>
    <dgm:cxn modelId="{8EE7AA49-D99E-4DB4-90F9-B71C86D14E1B}" type="presParOf" srcId="{610B6DD3-6BB4-47D3-8687-37D469382473}" destId="{40E988AE-C0E8-47D9-9D38-B899C101EBBE}" srcOrd="0" destOrd="0" presId="urn:microsoft.com/office/officeart/2005/8/layout/target3"/>
    <dgm:cxn modelId="{61DB3499-A107-4B8A-9232-DC264892FB7D}" type="presParOf" srcId="{610B6DD3-6BB4-47D3-8687-37D469382473}" destId="{F1EE24D1-158F-4A8B-AD05-B6C5811DEAF8}" srcOrd="1" destOrd="0" presId="urn:microsoft.com/office/officeart/2005/8/layout/target3"/>
    <dgm:cxn modelId="{613C8563-009E-4E5B-9479-EA3799681446}" type="presParOf" srcId="{610B6DD3-6BB4-47D3-8687-37D469382473}" destId="{01CE1A8B-2A6A-4CB1-9FDE-7BC8FEA39441}" srcOrd="2" destOrd="0" presId="urn:microsoft.com/office/officeart/2005/8/layout/target3"/>
    <dgm:cxn modelId="{7FBD2982-94F4-49DB-8E03-B09E2EEF83E2}" type="presParOf" srcId="{610B6DD3-6BB4-47D3-8687-37D469382473}" destId="{B0C2E281-5C22-41A4-9252-A9CC5609EF46}" srcOrd="3" destOrd="0" presId="urn:microsoft.com/office/officeart/2005/8/layout/target3"/>
    <dgm:cxn modelId="{F6B6D3E0-6922-49D4-B2C6-7289FCEC06EA}" type="presParOf" srcId="{610B6DD3-6BB4-47D3-8687-37D469382473}" destId="{0E02DE8C-484A-4648-8197-426D8A02AE52}" srcOrd="4" destOrd="0" presId="urn:microsoft.com/office/officeart/2005/8/layout/target3"/>
    <dgm:cxn modelId="{772543E1-4712-4B94-934F-748F621ADFF9}" type="presParOf" srcId="{610B6DD3-6BB4-47D3-8687-37D469382473}" destId="{B9A6DCC6-20CB-473D-A341-58BBD8F9E805}" srcOrd="5" destOrd="0" presId="urn:microsoft.com/office/officeart/2005/8/layout/target3"/>
    <dgm:cxn modelId="{45FEFCE5-75B4-466E-845D-91D307F7C831}" type="presParOf" srcId="{610B6DD3-6BB4-47D3-8687-37D469382473}" destId="{35EFA7C2-23A1-480F-A85A-060A80D18A08}" srcOrd="6" destOrd="0" presId="urn:microsoft.com/office/officeart/2005/8/layout/target3"/>
    <dgm:cxn modelId="{DC33BC1F-9B6D-4CC4-A75D-D1BB3418FB25}" type="presParOf" srcId="{610B6DD3-6BB4-47D3-8687-37D469382473}" destId="{A600A2B5-AAA7-4594-90DC-D51E18D06C2D}" srcOrd="7" destOrd="0" presId="urn:microsoft.com/office/officeart/2005/8/layout/target3"/>
    <dgm:cxn modelId="{D2356786-ED37-4EF3-928B-858259A54C56}" type="presParOf" srcId="{610B6DD3-6BB4-47D3-8687-37D469382473}" destId="{4C756FA3-D5D6-4CFA-B93A-125A99122598}" srcOrd="8" destOrd="0" presId="urn:microsoft.com/office/officeart/2005/8/layout/target3"/>
    <dgm:cxn modelId="{9C98DC37-B2AF-44E4-81EA-D6AC14A496A0}" type="presParOf" srcId="{610B6DD3-6BB4-47D3-8687-37D469382473}" destId="{01C8FDEA-7A28-4EE2-852F-D0BFACBD5FEA}" srcOrd="9" destOrd="0" presId="urn:microsoft.com/office/officeart/2005/8/layout/target3"/>
    <dgm:cxn modelId="{81B84EAB-7E32-42B6-B15C-753433C33CF8}" type="presParOf" srcId="{610B6DD3-6BB4-47D3-8687-37D469382473}" destId="{3E8B91D9-5F38-4414-A669-2CAC036B2E18}" srcOrd="10" destOrd="0" presId="urn:microsoft.com/office/officeart/2005/8/layout/target3"/>
    <dgm:cxn modelId="{245D1335-F709-4E69-AB76-086117E06246}" type="presParOf" srcId="{610B6DD3-6BB4-47D3-8687-37D469382473}" destId="{4D10B7F1-04B3-409F-9468-8502A5BC76D2}" srcOrd="11" destOrd="0" presId="urn:microsoft.com/office/officeart/2005/8/layout/target3"/>
    <dgm:cxn modelId="{65CF3ECF-B13E-446C-BA3F-35585A39ED98}" type="presParOf" srcId="{610B6DD3-6BB4-47D3-8687-37D469382473}" destId="{AEC7301C-4061-4747-9E99-17016DB275E3}" srcOrd="12" destOrd="0" presId="urn:microsoft.com/office/officeart/2005/8/layout/target3"/>
    <dgm:cxn modelId="{7857A3BD-A2B0-4D63-B8BE-52AB26F92410}" type="presParOf" srcId="{610B6DD3-6BB4-47D3-8687-37D469382473}" destId="{FE727682-4008-4FB7-87E3-D9DB0D9A9B8C}" srcOrd="13" destOrd="0" presId="urn:microsoft.com/office/officeart/2005/8/layout/target3"/>
    <dgm:cxn modelId="{CA3E497D-5818-49E2-BF9D-944A713AACCE}" type="presParOf" srcId="{610B6DD3-6BB4-47D3-8687-37D469382473}" destId="{EAAAC74E-7C35-4E8B-A263-52AACE5B1613}" srcOrd="14" destOrd="0" presId="urn:microsoft.com/office/officeart/2005/8/layout/target3"/>
    <dgm:cxn modelId="{1AFEAEB0-59CC-42FE-AAFB-EA9B382DA55E}" type="presParOf" srcId="{610B6DD3-6BB4-47D3-8687-37D469382473}" destId="{AB3A70C4-C411-47D1-8317-5DC8B58E0B39}" srcOrd="15" destOrd="0" presId="urn:microsoft.com/office/officeart/2005/8/layout/target3"/>
    <dgm:cxn modelId="{5E29EFDC-15F5-4851-9681-0F468E44F2E6}" type="presParOf" srcId="{610B6DD3-6BB4-47D3-8687-37D469382473}" destId="{0DA4872B-4219-4620-81F6-8438AF450386}" srcOrd="16" destOrd="0" presId="urn:microsoft.com/office/officeart/2005/8/layout/target3"/>
    <dgm:cxn modelId="{A4B496C3-AD1E-42B4-8DB0-A37352DE81C1}" type="presParOf" srcId="{610B6DD3-6BB4-47D3-8687-37D469382473}" destId="{E57DD05E-2ED4-4BDA-A97C-8D4BCD90E6D6}" srcOrd="17" destOrd="0" presId="urn:microsoft.com/office/officeart/2005/8/layout/target3"/>
    <dgm:cxn modelId="{558D9716-EA68-4E97-B0AC-65A43AC57DD5}" type="presParOf" srcId="{610B6DD3-6BB4-47D3-8687-37D469382473}" destId="{86D6F7B5-E97E-4EB5-85B6-2B4B4140DA03}" srcOrd="18" destOrd="0" presId="urn:microsoft.com/office/officeart/2005/8/layout/target3"/>
    <dgm:cxn modelId="{AA6FDEA5-CA47-425C-8C38-4C76B985BF0D}" type="presParOf" srcId="{610B6DD3-6BB4-47D3-8687-37D469382473}" destId="{097FB868-BCAA-48A1-8CC9-18C31C8CD7A9}" srcOrd="19" destOrd="0" presId="urn:microsoft.com/office/officeart/2005/8/layout/target3"/>
    <dgm:cxn modelId="{57A836CB-212E-439E-8108-6407F0F6082F}" type="presParOf" srcId="{610B6DD3-6BB4-47D3-8687-37D469382473}" destId="{BE8A061E-8C7C-4E40-8576-E91C750D83FC}" srcOrd="20" destOrd="0" presId="urn:microsoft.com/office/officeart/2005/8/layout/target3"/>
    <dgm:cxn modelId="{9AE1BFC2-387C-4CBE-BB4A-8F56964AD282}" type="presParOf" srcId="{610B6DD3-6BB4-47D3-8687-37D469382473}" destId="{DBCC1EF2-8966-422A-91A1-0DA7B694C8B0}" srcOrd="21" destOrd="0" presId="urn:microsoft.com/office/officeart/2005/8/layout/target3"/>
    <dgm:cxn modelId="{96B001F3-6C4E-4C4A-8E40-9BDD04019D02}" type="presParOf" srcId="{610B6DD3-6BB4-47D3-8687-37D469382473}" destId="{EE441CAB-4364-42E6-AC8F-CC6200A4381B}" srcOrd="22" destOrd="0" presId="urn:microsoft.com/office/officeart/2005/8/layout/target3"/>
    <dgm:cxn modelId="{9B1383AF-DD04-4EA8-BE22-50A48C39E3DE}" type="presParOf" srcId="{610B6DD3-6BB4-47D3-8687-37D469382473}" destId="{713A9426-F447-4F38-A58A-2FB965D42DA4}" srcOrd="23" destOrd="0" presId="urn:microsoft.com/office/officeart/2005/8/layout/target3"/>
    <dgm:cxn modelId="{20213FC4-760E-4C97-9772-E16A7D907C95}" type="presParOf" srcId="{610B6DD3-6BB4-47D3-8687-37D469382473}" destId="{BEDCF6FF-36BC-4138-889C-289EED6410D9}" srcOrd="24" destOrd="0" presId="urn:microsoft.com/office/officeart/2005/8/layout/target3"/>
    <dgm:cxn modelId="{4531282F-5680-47B5-AABF-E3482FCB5ADE}" type="presParOf" srcId="{610B6DD3-6BB4-47D3-8687-37D469382473}" destId="{DC6B062C-5CB5-4E22-A370-69D9A82B86D9}" srcOrd="25" destOrd="0" presId="urn:microsoft.com/office/officeart/2005/8/layout/target3"/>
    <dgm:cxn modelId="{1E3B1803-8988-45A1-B9E0-DDB63C45DF0E}" type="presParOf" srcId="{610B6DD3-6BB4-47D3-8687-37D469382473}" destId="{9B91FBBE-F7DE-42D7-8C1F-D7C1ACFD266D}" srcOrd="26" destOrd="0" presId="urn:microsoft.com/office/officeart/2005/8/layout/target3"/>
    <dgm:cxn modelId="{D43212E1-F8E2-4581-AE3B-014C7E3EA560}" type="presParOf" srcId="{610B6DD3-6BB4-47D3-8687-37D469382473}" destId="{4467E381-28EB-444C-AB53-FB9AD7DCD82F}" srcOrd="27" destOrd="0" presId="urn:microsoft.com/office/officeart/2005/8/layout/target3"/>
    <dgm:cxn modelId="{E3EBD0B3-D856-45A2-A202-AA5608152F0B}" type="presParOf" srcId="{610B6DD3-6BB4-47D3-8687-37D469382473}" destId="{EE689A2D-C2B5-4F39-877E-5DFFD1F6C8BB}" srcOrd="28" destOrd="0" presId="urn:microsoft.com/office/officeart/2005/8/layout/target3"/>
    <dgm:cxn modelId="{2365B7A5-B6F7-418B-8EDB-68E82F8E1369}" type="presParOf" srcId="{610B6DD3-6BB4-47D3-8687-37D469382473}" destId="{16FC5D52-E48F-4D75-B20B-3CBDC13EFEE9}" srcOrd="2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CAF25-55A3-48BB-9008-93AE2A841DE6}" type="doc">
      <dgm:prSet loTypeId="urn:microsoft.com/office/officeart/2005/8/layout/target3" loCatId="relationship" qsTypeId="urn:microsoft.com/office/officeart/2005/8/quickstyle/simple1" qsCatId="simple" csTypeId="urn:microsoft.com/office/officeart/2005/8/colors/accent3_3" csCatId="accent3" phldr="1"/>
      <dgm:spPr/>
      <dgm:t>
        <a:bodyPr/>
        <a:lstStyle/>
        <a:p>
          <a:endParaRPr lang="hu-HU"/>
        </a:p>
      </dgm:t>
    </dgm:pt>
    <dgm:pt modelId="{F768DDCD-66BA-48E2-A31F-410B2992104E}">
      <dgm:prSet phldrT="[Szöveg]" custT="1"/>
      <dgm:spPr/>
      <dgm:t>
        <a:bodyPr/>
        <a:lstStyle/>
        <a:p>
          <a:pPr algn="ctr"/>
          <a:r>
            <a:rPr lang="hu-HU" altLang="ko-KR" sz="1800" dirty="0" smtClean="0">
              <a:solidFill>
                <a:srgbClr val="004564"/>
              </a:solidFill>
              <a:ea typeface="굴림" charset="-127"/>
            </a:rPr>
            <a:t>A Kölcsönt az MFB a saját nevében nyújtja.</a:t>
          </a:r>
          <a:endParaRPr lang="hu-HU" sz="1800" dirty="0">
            <a:solidFill>
              <a:srgbClr val="004564"/>
            </a:solidFill>
          </a:endParaRPr>
        </a:p>
      </dgm:t>
    </dgm:pt>
    <dgm:pt modelId="{D0F055CC-7347-4401-B47D-BEEC5CE0FE85}" type="parTrans" cxnId="{2373E451-4627-4053-A11C-C7CBAC096BE4}">
      <dgm:prSet/>
      <dgm:spPr/>
      <dgm:t>
        <a:bodyPr/>
        <a:lstStyle/>
        <a:p>
          <a:pPr algn="ctr"/>
          <a:endParaRPr lang="hu-HU" sz="1800">
            <a:solidFill>
              <a:srgbClr val="004564"/>
            </a:solidFill>
          </a:endParaRPr>
        </a:p>
      </dgm:t>
    </dgm:pt>
    <dgm:pt modelId="{450FB110-0F98-4068-8BD1-96936618609F}" type="sibTrans" cxnId="{2373E451-4627-4053-A11C-C7CBAC096BE4}">
      <dgm:prSet/>
      <dgm:spPr/>
      <dgm:t>
        <a:bodyPr/>
        <a:lstStyle/>
        <a:p>
          <a:pPr algn="ctr"/>
          <a:endParaRPr lang="hu-HU" sz="1800">
            <a:solidFill>
              <a:srgbClr val="004564"/>
            </a:solidFill>
          </a:endParaRPr>
        </a:p>
      </dgm:t>
    </dgm:pt>
    <dgm:pt modelId="{79D7010C-20EA-4D53-A87F-8F6995F95557}">
      <dgm:prSet custT="1"/>
      <dgm:spPr/>
      <dgm:t>
        <a:bodyPr/>
        <a:lstStyle/>
        <a:p>
          <a:pPr algn="ctr"/>
          <a:r>
            <a:rPr lang="hu-HU" altLang="ko-KR" sz="1800" dirty="0" smtClean="0">
              <a:solidFill>
                <a:srgbClr val="004564"/>
              </a:solidFill>
              <a:ea typeface="굴림" charset="-127"/>
            </a:rPr>
            <a:t>A Kölcsönügyleteket az MFB tartja nyilván.</a:t>
          </a:r>
        </a:p>
      </dgm:t>
    </dgm:pt>
    <dgm:pt modelId="{34B04C05-913E-49A4-A8D8-36A3186158E5}" type="parTrans" cxnId="{0170A1B5-4DDA-4BF2-97F6-B6F34793BC02}">
      <dgm:prSet/>
      <dgm:spPr/>
      <dgm:t>
        <a:bodyPr/>
        <a:lstStyle/>
        <a:p>
          <a:pPr algn="ctr"/>
          <a:endParaRPr lang="hu-HU" sz="1800">
            <a:solidFill>
              <a:srgbClr val="004564"/>
            </a:solidFill>
          </a:endParaRPr>
        </a:p>
      </dgm:t>
    </dgm:pt>
    <dgm:pt modelId="{EECEA387-31F7-42DE-90AA-FDAF6F838322}" type="sibTrans" cxnId="{0170A1B5-4DDA-4BF2-97F6-B6F34793BC02}">
      <dgm:prSet/>
      <dgm:spPr/>
      <dgm:t>
        <a:bodyPr/>
        <a:lstStyle/>
        <a:p>
          <a:pPr algn="ctr"/>
          <a:endParaRPr lang="hu-HU" sz="1800">
            <a:solidFill>
              <a:srgbClr val="004564"/>
            </a:solidFill>
          </a:endParaRPr>
        </a:p>
      </dgm:t>
    </dgm:pt>
    <dgm:pt modelId="{315ABE51-449A-4ED4-827C-42F17677C39D}">
      <dgm:prSet custT="1"/>
      <dgm:spPr/>
      <dgm:t>
        <a:bodyPr/>
        <a:lstStyle/>
        <a:p>
          <a:pPr algn="ctr"/>
          <a:r>
            <a:rPr lang="hu-HU" altLang="ko-KR" sz="1800" dirty="0" smtClean="0">
              <a:solidFill>
                <a:srgbClr val="004564"/>
              </a:solidFill>
              <a:ea typeface="굴림" charset="-127"/>
            </a:rPr>
            <a:t>A Közvetítő az MFB nevében és képviseletében jár el.</a:t>
          </a:r>
        </a:p>
      </dgm:t>
    </dgm:pt>
    <dgm:pt modelId="{F078935D-EACF-45E1-AD58-04EC2809B3C9}" type="parTrans" cxnId="{F0FD528A-8119-489D-8A5A-4D0FD8DE60B7}">
      <dgm:prSet/>
      <dgm:spPr/>
      <dgm:t>
        <a:bodyPr/>
        <a:lstStyle/>
        <a:p>
          <a:pPr algn="ctr"/>
          <a:endParaRPr lang="hu-HU" sz="1800">
            <a:solidFill>
              <a:srgbClr val="004564"/>
            </a:solidFill>
          </a:endParaRPr>
        </a:p>
      </dgm:t>
    </dgm:pt>
    <dgm:pt modelId="{D8F096DC-39FC-46C2-9846-AEAD0DF29D6A}" type="sibTrans" cxnId="{F0FD528A-8119-489D-8A5A-4D0FD8DE60B7}">
      <dgm:prSet/>
      <dgm:spPr/>
      <dgm:t>
        <a:bodyPr/>
        <a:lstStyle/>
        <a:p>
          <a:pPr algn="ctr"/>
          <a:endParaRPr lang="hu-HU" sz="1800">
            <a:solidFill>
              <a:srgbClr val="004564"/>
            </a:solidFill>
          </a:endParaRPr>
        </a:p>
      </dgm:t>
    </dgm:pt>
    <dgm:pt modelId="{64FC9618-B047-4788-8454-42CCFA0A9143}">
      <dgm:prSet custT="1"/>
      <dgm:spPr/>
      <dgm:t>
        <a:bodyPr/>
        <a:lstStyle/>
        <a:p>
          <a:pPr algn="ctr"/>
          <a:r>
            <a:rPr lang="hu-HU" altLang="ko-KR" sz="1800" dirty="0" smtClean="0">
              <a:solidFill>
                <a:srgbClr val="004564"/>
              </a:solidFill>
            </a:rPr>
            <a:t>A Hitelkérelmet az MFB Ponton, </a:t>
          </a:r>
          <a:r>
            <a:rPr lang="hu-HU" altLang="ko-KR" sz="1800" dirty="0" smtClean="0">
              <a:solidFill>
                <a:srgbClr val="004564"/>
              </a:solidFill>
              <a:ea typeface="굴림" charset="-127"/>
            </a:rPr>
            <a:t>a Közvetítőhöz kell benyújtani.</a:t>
          </a:r>
          <a:endParaRPr lang="hu-HU" altLang="ko-KR" sz="1800" dirty="0">
            <a:solidFill>
              <a:srgbClr val="004564"/>
            </a:solidFill>
            <a:ea typeface="굴림" charset="-127"/>
          </a:endParaRPr>
        </a:p>
      </dgm:t>
    </dgm:pt>
    <dgm:pt modelId="{F4411EEE-9A8C-4AC6-89AE-53DE13531917}" type="parTrans" cxnId="{D73EFDEA-A268-4676-93B7-DCE68F330982}">
      <dgm:prSet/>
      <dgm:spPr/>
      <dgm:t>
        <a:bodyPr/>
        <a:lstStyle/>
        <a:p>
          <a:pPr algn="ctr"/>
          <a:endParaRPr lang="hu-HU" sz="1800">
            <a:solidFill>
              <a:srgbClr val="004564"/>
            </a:solidFill>
          </a:endParaRPr>
        </a:p>
      </dgm:t>
    </dgm:pt>
    <dgm:pt modelId="{83E760FA-3C2B-47A0-9AFB-AD0075892490}" type="sibTrans" cxnId="{D73EFDEA-A268-4676-93B7-DCE68F330982}">
      <dgm:prSet/>
      <dgm:spPr/>
      <dgm:t>
        <a:bodyPr/>
        <a:lstStyle/>
        <a:p>
          <a:pPr algn="ctr"/>
          <a:endParaRPr lang="hu-HU" sz="1800">
            <a:solidFill>
              <a:srgbClr val="004564"/>
            </a:solidFill>
          </a:endParaRPr>
        </a:p>
      </dgm:t>
    </dgm:pt>
    <dgm:pt modelId="{610B6DD3-6BB4-47D3-8687-37D469382473}" type="pres">
      <dgm:prSet presAssocID="{4F3CAF25-55A3-48BB-9008-93AE2A841DE6}" presName="Name0" presStyleCnt="0">
        <dgm:presLayoutVars>
          <dgm:chMax val="7"/>
          <dgm:dir/>
          <dgm:animLvl val="lvl"/>
          <dgm:resizeHandles val="exact"/>
        </dgm:presLayoutVars>
      </dgm:prSet>
      <dgm:spPr/>
      <dgm:t>
        <a:bodyPr/>
        <a:lstStyle/>
        <a:p>
          <a:endParaRPr lang="hu-HU"/>
        </a:p>
      </dgm:t>
    </dgm:pt>
    <dgm:pt modelId="{40E988AE-C0E8-47D9-9D38-B899C101EBBE}" type="pres">
      <dgm:prSet presAssocID="{F768DDCD-66BA-48E2-A31F-410B2992104E}" presName="circle1" presStyleLbl="node1" presStyleIdx="0" presStyleCnt="4"/>
      <dgm:spPr>
        <a:solidFill>
          <a:srgbClr val="004564"/>
        </a:solidFill>
      </dgm:spPr>
    </dgm:pt>
    <dgm:pt modelId="{F1EE24D1-158F-4A8B-AD05-B6C5811DEAF8}" type="pres">
      <dgm:prSet presAssocID="{F768DDCD-66BA-48E2-A31F-410B2992104E}" presName="space" presStyleCnt="0"/>
      <dgm:spPr/>
    </dgm:pt>
    <dgm:pt modelId="{01CE1A8B-2A6A-4CB1-9FDE-7BC8FEA39441}" type="pres">
      <dgm:prSet presAssocID="{F768DDCD-66BA-48E2-A31F-410B2992104E}" presName="rect1" presStyleLbl="alignAcc1" presStyleIdx="0" presStyleCnt="4" custLinFactNeighborX="144" custLinFactNeighborY="-251"/>
      <dgm:spPr/>
      <dgm:t>
        <a:bodyPr/>
        <a:lstStyle/>
        <a:p>
          <a:endParaRPr lang="hu-HU"/>
        </a:p>
      </dgm:t>
    </dgm:pt>
    <dgm:pt modelId="{F3B4FF9D-289D-4F22-AAB9-13E1C8C0628D}" type="pres">
      <dgm:prSet presAssocID="{79D7010C-20EA-4D53-A87F-8F6995F95557}" presName="vertSpace2" presStyleLbl="node1" presStyleIdx="0" presStyleCnt="4"/>
      <dgm:spPr/>
    </dgm:pt>
    <dgm:pt modelId="{5D82DCF8-0163-4BB9-AE06-48F728006155}" type="pres">
      <dgm:prSet presAssocID="{79D7010C-20EA-4D53-A87F-8F6995F95557}" presName="circle2" presStyleLbl="node1" presStyleIdx="1" presStyleCnt="4"/>
      <dgm:spPr/>
    </dgm:pt>
    <dgm:pt modelId="{2CA96FF3-0047-45DE-8383-A1F0396F622B}" type="pres">
      <dgm:prSet presAssocID="{79D7010C-20EA-4D53-A87F-8F6995F95557}" presName="rect2" presStyleLbl="alignAcc1" presStyleIdx="1" presStyleCnt="4" custScaleX="100000"/>
      <dgm:spPr/>
      <dgm:t>
        <a:bodyPr/>
        <a:lstStyle/>
        <a:p>
          <a:endParaRPr lang="hu-HU"/>
        </a:p>
      </dgm:t>
    </dgm:pt>
    <dgm:pt modelId="{89904F85-F428-49F7-9BF1-1686D2E48DEE}" type="pres">
      <dgm:prSet presAssocID="{315ABE51-449A-4ED4-827C-42F17677C39D}" presName="vertSpace3" presStyleLbl="node1" presStyleIdx="1" presStyleCnt="4"/>
      <dgm:spPr/>
    </dgm:pt>
    <dgm:pt modelId="{A5B746A3-DE97-4E0B-A002-7AB1B26C0754}" type="pres">
      <dgm:prSet presAssocID="{315ABE51-449A-4ED4-827C-42F17677C39D}" presName="circle3" presStyleLbl="node1" presStyleIdx="2" presStyleCnt="4"/>
      <dgm:spPr/>
    </dgm:pt>
    <dgm:pt modelId="{47C18372-D17F-4C69-98EA-71B53CF5253E}" type="pres">
      <dgm:prSet presAssocID="{315ABE51-449A-4ED4-827C-42F17677C39D}" presName="rect3" presStyleLbl="alignAcc1" presStyleIdx="2" presStyleCnt="4"/>
      <dgm:spPr/>
      <dgm:t>
        <a:bodyPr/>
        <a:lstStyle/>
        <a:p>
          <a:endParaRPr lang="hu-HU"/>
        </a:p>
      </dgm:t>
    </dgm:pt>
    <dgm:pt modelId="{B658917D-54EF-4A70-AC2E-658C084BC2AE}" type="pres">
      <dgm:prSet presAssocID="{64FC9618-B047-4788-8454-42CCFA0A9143}" presName="vertSpace4" presStyleLbl="node1" presStyleIdx="2" presStyleCnt="4"/>
      <dgm:spPr/>
    </dgm:pt>
    <dgm:pt modelId="{A206CC5A-2E9C-4C95-9435-E9107C37D138}" type="pres">
      <dgm:prSet presAssocID="{64FC9618-B047-4788-8454-42CCFA0A9143}" presName="circle4" presStyleLbl="node1" presStyleIdx="3" presStyleCnt="4"/>
      <dgm:spPr>
        <a:solidFill>
          <a:srgbClr val="C00000"/>
        </a:solidFill>
      </dgm:spPr>
      <dgm:t>
        <a:bodyPr/>
        <a:lstStyle/>
        <a:p>
          <a:endParaRPr lang="hu-HU"/>
        </a:p>
      </dgm:t>
    </dgm:pt>
    <dgm:pt modelId="{2554D6D7-8985-4B37-A8E2-3DC03D3BFA08}" type="pres">
      <dgm:prSet presAssocID="{64FC9618-B047-4788-8454-42CCFA0A9143}" presName="rect4" presStyleLbl="alignAcc1" presStyleIdx="3" presStyleCnt="4"/>
      <dgm:spPr/>
      <dgm:t>
        <a:bodyPr/>
        <a:lstStyle/>
        <a:p>
          <a:endParaRPr lang="hu-HU"/>
        </a:p>
      </dgm:t>
    </dgm:pt>
    <dgm:pt modelId="{71C0E40E-01A9-42B5-B05B-88E367E98F49}" type="pres">
      <dgm:prSet presAssocID="{F768DDCD-66BA-48E2-A31F-410B2992104E}" presName="rect1ParTxNoCh" presStyleLbl="alignAcc1" presStyleIdx="3" presStyleCnt="4">
        <dgm:presLayoutVars>
          <dgm:chMax val="1"/>
          <dgm:bulletEnabled val="1"/>
        </dgm:presLayoutVars>
      </dgm:prSet>
      <dgm:spPr/>
      <dgm:t>
        <a:bodyPr/>
        <a:lstStyle/>
        <a:p>
          <a:endParaRPr lang="hu-HU"/>
        </a:p>
      </dgm:t>
    </dgm:pt>
    <dgm:pt modelId="{09460713-9315-4EDF-A959-49B432914B86}" type="pres">
      <dgm:prSet presAssocID="{79D7010C-20EA-4D53-A87F-8F6995F95557}" presName="rect2ParTxNoCh" presStyleLbl="alignAcc1" presStyleIdx="3" presStyleCnt="4">
        <dgm:presLayoutVars>
          <dgm:chMax val="1"/>
          <dgm:bulletEnabled val="1"/>
        </dgm:presLayoutVars>
      </dgm:prSet>
      <dgm:spPr/>
      <dgm:t>
        <a:bodyPr/>
        <a:lstStyle/>
        <a:p>
          <a:endParaRPr lang="hu-HU"/>
        </a:p>
      </dgm:t>
    </dgm:pt>
    <dgm:pt modelId="{136CCB5E-1C20-46A3-A7B0-D41BBE4A0830}" type="pres">
      <dgm:prSet presAssocID="{315ABE51-449A-4ED4-827C-42F17677C39D}" presName="rect3ParTxNoCh" presStyleLbl="alignAcc1" presStyleIdx="3" presStyleCnt="4">
        <dgm:presLayoutVars>
          <dgm:chMax val="1"/>
          <dgm:bulletEnabled val="1"/>
        </dgm:presLayoutVars>
      </dgm:prSet>
      <dgm:spPr/>
      <dgm:t>
        <a:bodyPr/>
        <a:lstStyle/>
        <a:p>
          <a:endParaRPr lang="hu-HU"/>
        </a:p>
      </dgm:t>
    </dgm:pt>
    <dgm:pt modelId="{74ED1D3E-29F3-43F5-BCF1-71CB6EC97B10}" type="pres">
      <dgm:prSet presAssocID="{64FC9618-B047-4788-8454-42CCFA0A9143}" presName="rect4ParTxNoCh" presStyleLbl="alignAcc1" presStyleIdx="3" presStyleCnt="4">
        <dgm:presLayoutVars>
          <dgm:chMax val="1"/>
          <dgm:bulletEnabled val="1"/>
        </dgm:presLayoutVars>
      </dgm:prSet>
      <dgm:spPr/>
      <dgm:t>
        <a:bodyPr/>
        <a:lstStyle/>
        <a:p>
          <a:endParaRPr lang="hu-HU"/>
        </a:p>
      </dgm:t>
    </dgm:pt>
  </dgm:ptLst>
  <dgm:cxnLst>
    <dgm:cxn modelId="{5CDE6129-488C-4D12-90F5-2E96E457E9CB}" type="presOf" srcId="{64FC9618-B047-4788-8454-42CCFA0A9143}" destId="{74ED1D3E-29F3-43F5-BCF1-71CB6EC97B10}" srcOrd="1" destOrd="0" presId="urn:microsoft.com/office/officeart/2005/8/layout/target3"/>
    <dgm:cxn modelId="{F0FD528A-8119-489D-8A5A-4D0FD8DE60B7}" srcId="{4F3CAF25-55A3-48BB-9008-93AE2A841DE6}" destId="{315ABE51-449A-4ED4-827C-42F17677C39D}" srcOrd="2" destOrd="0" parTransId="{F078935D-EACF-45E1-AD58-04EC2809B3C9}" sibTransId="{D8F096DC-39FC-46C2-9846-AEAD0DF29D6A}"/>
    <dgm:cxn modelId="{0170A1B5-4DDA-4BF2-97F6-B6F34793BC02}" srcId="{4F3CAF25-55A3-48BB-9008-93AE2A841DE6}" destId="{79D7010C-20EA-4D53-A87F-8F6995F95557}" srcOrd="1" destOrd="0" parTransId="{34B04C05-913E-49A4-A8D8-36A3186158E5}" sibTransId="{EECEA387-31F7-42DE-90AA-FDAF6F838322}"/>
    <dgm:cxn modelId="{39F83609-E05F-45E8-B3CF-80B54795FE31}" type="presOf" srcId="{F768DDCD-66BA-48E2-A31F-410B2992104E}" destId="{01CE1A8B-2A6A-4CB1-9FDE-7BC8FEA39441}" srcOrd="0" destOrd="0" presId="urn:microsoft.com/office/officeart/2005/8/layout/target3"/>
    <dgm:cxn modelId="{D17E3CA5-5BF4-43C8-81E0-FD1EDCDC0D30}" type="presOf" srcId="{4F3CAF25-55A3-48BB-9008-93AE2A841DE6}" destId="{610B6DD3-6BB4-47D3-8687-37D469382473}" srcOrd="0" destOrd="0" presId="urn:microsoft.com/office/officeart/2005/8/layout/target3"/>
    <dgm:cxn modelId="{D73EFDEA-A268-4676-93B7-DCE68F330982}" srcId="{4F3CAF25-55A3-48BB-9008-93AE2A841DE6}" destId="{64FC9618-B047-4788-8454-42CCFA0A9143}" srcOrd="3" destOrd="0" parTransId="{F4411EEE-9A8C-4AC6-89AE-53DE13531917}" sibTransId="{83E760FA-3C2B-47A0-9AFB-AD0075892490}"/>
    <dgm:cxn modelId="{086D4A41-0398-4C41-9484-3CC382F79FBE}" type="presOf" srcId="{79D7010C-20EA-4D53-A87F-8F6995F95557}" destId="{09460713-9315-4EDF-A959-49B432914B86}" srcOrd="1" destOrd="0" presId="urn:microsoft.com/office/officeart/2005/8/layout/target3"/>
    <dgm:cxn modelId="{E193FCEE-4DF9-45D9-95D2-28EF70735E28}" type="presOf" srcId="{315ABE51-449A-4ED4-827C-42F17677C39D}" destId="{47C18372-D17F-4C69-98EA-71B53CF5253E}" srcOrd="0" destOrd="0" presId="urn:microsoft.com/office/officeart/2005/8/layout/target3"/>
    <dgm:cxn modelId="{FF4AE30C-3741-4690-8B1F-13CA13780346}" type="presOf" srcId="{315ABE51-449A-4ED4-827C-42F17677C39D}" destId="{136CCB5E-1C20-46A3-A7B0-D41BBE4A0830}" srcOrd="1" destOrd="0" presId="urn:microsoft.com/office/officeart/2005/8/layout/target3"/>
    <dgm:cxn modelId="{2373E451-4627-4053-A11C-C7CBAC096BE4}" srcId="{4F3CAF25-55A3-48BB-9008-93AE2A841DE6}" destId="{F768DDCD-66BA-48E2-A31F-410B2992104E}" srcOrd="0" destOrd="0" parTransId="{D0F055CC-7347-4401-B47D-BEEC5CE0FE85}" sibTransId="{450FB110-0F98-4068-8BD1-96936618609F}"/>
    <dgm:cxn modelId="{E25EF078-6C83-4C0F-9D5E-4C63A8B7C951}" type="presOf" srcId="{F768DDCD-66BA-48E2-A31F-410B2992104E}" destId="{71C0E40E-01A9-42B5-B05B-88E367E98F49}" srcOrd="1" destOrd="0" presId="urn:microsoft.com/office/officeart/2005/8/layout/target3"/>
    <dgm:cxn modelId="{6B189CE5-6349-4F2C-90C0-DF3E3A62EEDD}" type="presOf" srcId="{64FC9618-B047-4788-8454-42CCFA0A9143}" destId="{2554D6D7-8985-4B37-A8E2-3DC03D3BFA08}" srcOrd="0" destOrd="0" presId="urn:microsoft.com/office/officeart/2005/8/layout/target3"/>
    <dgm:cxn modelId="{51CDD18A-4F4A-4BD4-A112-31D19F71DDCF}" type="presOf" srcId="{79D7010C-20EA-4D53-A87F-8F6995F95557}" destId="{2CA96FF3-0047-45DE-8383-A1F0396F622B}" srcOrd="0" destOrd="0" presId="urn:microsoft.com/office/officeart/2005/8/layout/target3"/>
    <dgm:cxn modelId="{1DF27167-7DA6-4D83-B0DD-7ED7865310FD}" type="presParOf" srcId="{610B6DD3-6BB4-47D3-8687-37D469382473}" destId="{40E988AE-C0E8-47D9-9D38-B899C101EBBE}" srcOrd="0" destOrd="0" presId="urn:microsoft.com/office/officeart/2005/8/layout/target3"/>
    <dgm:cxn modelId="{ACB00491-DB20-4B22-A3B5-49742A4ACB5D}" type="presParOf" srcId="{610B6DD3-6BB4-47D3-8687-37D469382473}" destId="{F1EE24D1-158F-4A8B-AD05-B6C5811DEAF8}" srcOrd="1" destOrd="0" presId="urn:microsoft.com/office/officeart/2005/8/layout/target3"/>
    <dgm:cxn modelId="{1284A3F2-D8F6-4320-B37B-73F19E6F729F}" type="presParOf" srcId="{610B6DD3-6BB4-47D3-8687-37D469382473}" destId="{01CE1A8B-2A6A-4CB1-9FDE-7BC8FEA39441}" srcOrd="2" destOrd="0" presId="urn:microsoft.com/office/officeart/2005/8/layout/target3"/>
    <dgm:cxn modelId="{3D84C24E-B9E1-48E5-B2C1-F6CC583C9CA0}" type="presParOf" srcId="{610B6DD3-6BB4-47D3-8687-37D469382473}" destId="{F3B4FF9D-289D-4F22-AAB9-13E1C8C0628D}" srcOrd="3" destOrd="0" presId="urn:microsoft.com/office/officeart/2005/8/layout/target3"/>
    <dgm:cxn modelId="{013B5A06-781D-4382-856A-8FF538F74721}" type="presParOf" srcId="{610B6DD3-6BB4-47D3-8687-37D469382473}" destId="{5D82DCF8-0163-4BB9-AE06-48F728006155}" srcOrd="4" destOrd="0" presId="urn:microsoft.com/office/officeart/2005/8/layout/target3"/>
    <dgm:cxn modelId="{D672421D-ECC3-467E-87FF-2B7A62CCC5FD}" type="presParOf" srcId="{610B6DD3-6BB4-47D3-8687-37D469382473}" destId="{2CA96FF3-0047-45DE-8383-A1F0396F622B}" srcOrd="5" destOrd="0" presId="urn:microsoft.com/office/officeart/2005/8/layout/target3"/>
    <dgm:cxn modelId="{483DD5DB-BE19-40BE-A8B3-E754F377E47A}" type="presParOf" srcId="{610B6DD3-6BB4-47D3-8687-37D469382473}" destId="{89904F85-F428-49F7-9BF1-1686D2E48DEE}" srcOrd="6" destOrd="0" presId="urn:microsoft.com/office/officeart/2005/8/layout/target3"/>
    <dgm:cxn modelId="{B7C31778-D0FA-4694-86E4-E69E4EA59C4A}" type="presParOf" srcId="{610B6DD3-6BB4-47D3-8687-37D469382473}" destId="{A5B746A3-DE97-4E0B-A002-7AB1B26C0754}" srcOrd="7" destOrd="0" presId="urn:microsoft.com/office/officeart/2005/8/layout/target3"/>
    <dgm:cxn modelId="{609A2D49-13B0-4FC6-A25C-96763E3BE52A}" type="presParOf" srcId="{610B6DD3-6BB4-47D3-8687-37D469382473}" destId="{47C18372-D17F-4C69-98EA-71B53CF5253E}" srcOrd="8" destOrd="0" presId="urn:microsoft.com/office/officeart/2005/8/layout/target3"/>
    <dgm:cxn modelId="{83AB9725-070F-4835-833D-E8C102C7C423}" type="presParOf" srcId="{610B6DD3-6BB4-47D3-8687-37D469382473}" destId="{B658917D-54EF-4A70-AC2E-658C084BC2AE}" srcOrd="9" destOrd="0" presId="urn:microsoft.com/office/officeart/2005/8/layout/target3"/>
    <dgm:cxn modelId="{871457E6-8CF6-470C-9A60-EF15CD806599}" type="presParOf" srcId="{610B6DD3-6BB4-47D3-8687-37D469382473}" destId="{A206CC5A-2E9C-4C95-9435-E9107C37D138}" srcOrd="10" destOrd="0" presId="urn:microsoft.com/office/officeart/2005/8/layout/target3"/>
    <dgm:cxn modelId="{5C02347D-248E-49CA-B3D6-F321C16FADA3}" type="presParOf" srcId="{610B6DD3-6BB4-47D3-8687-37D469382473}" destId="{2554D6D7-8985-4B37-A8E2-3DC03D3BFA08}" srcOrd="11" destOrd="0" presId="urn:microsoft.com/office/officeart/2005/8/layout/target3"/>
    <dgm:cxn modelId="{75C2A6AA-F087-4C5F-9034-6FF3C078BE13}" type="presParOf" srcId="{610B6DD3-6BB4-47D3-8687-37D469382473}" destId="{71C0E40E-01A9-42B5-B05B-88E367E98F49}" srcOrd="12" destOrd="0" presId="urn:microsoft.com/office/officeart/2005/8/layout/target3"/>
    <dgm:cxn modelId="{D30C1FCB-311A-440A-907B-C67C2B878E83}" type="presParOf" srcId="{610B6DD3-6BB4-47D3-8687-37D469382473}" destId="{09460713-9315-4EDF-A959-49B432914B86}" srcOrd="13" destOrd="0" presId="urn:microsoft.com/office/officeart/2005/8/layout/target3"/>
    <dgm:cxn modelId="{A552236D-DB41-4B9B-A66D-2FCC02EF5081}" type="presParOf" srcId="{610B6DD3-6BB4-47D3-8687-37D469382473}" destId="{136CCB5E-1C20-46A3-A7B0-D41BBE4A0830}" srcOrd="14" destOrd="0" presId="urn:microsoft.com/office/officeart/2005/8/layout/target3"/>
    <dgm:cxn modelId="{4F1DDCA8-23CB-4111-A40B-538226EBF759}" type="presParOf" srcId="{610B6DD3-6BB4-47D3-8687-37D469382473}" destId="{74ED1D3E-29F3-43F5-BCF1-71CB6EC97B10}"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60552-A799-409B-AE23-5DD7F30D19C2}"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hu-HU"/>
        </a:p>
      </dgm:t>
    </dgm:pt>
    <dgm:pt modelId="{B9CBEF2A-3B20-4316-AB2C-FC0403FAFDF6}">
      <dgm:prSet phldrT="[Szöveg]" custT="1"/>
      <dgm:spPr/>
      <dgm:t>
        <a:bodyPr/>
        <a:lstStyle/>
        <a:p>
          <a:r>
            <a:rPr lang="hu-HU" sz="2400" dirty="0" smtClean="0"/>
            <a:t>Nincs</a:t>
          </a:r>
          <a:endParaRPr lang="hu-HU" sz="2400" dirty="0"/>
        </a:p>
      </dgm:t>
    </dgm:pt>
    <dgm:pt modelId="{CC34AE41-DF84-4797-B3D2-81851ED29810}" type="parTrans" cxnId="{529C303E-015D-448B-805C-2319FD4EAD44}">
      <dgm:prSet/>
      <dgm:spPr/>
      <dgm:t>
        <a:bodyPr/>
        <a:lstStyle/>
        <a:p>
          <a:endParaRPr lang="hu-HU"/>
        </a:p>
      </dgm:t>
    </dgm:pt>
    <dgm:pt modelId="{D2A0BA82-DD79-4FC2-9BAB-38F9A69CB6D5}" type="sibTrans" cxnId="{529C303E-015D-448B-805C-2319FD4EAD44}">
      <dgm:prSet/>
      <dgm:spPr/>
      <dgm:t>
        <a:bodyPr/>
        <a:lstStyle/>
        <a:p>
          <a:endParaRPr lang="hu-HU"/>
        </a:p>
      </dgm:t>
    </dgm:pt>
    <dgm:pt modelId="{8AE5672B-7A23-4F38-B63E-F3AF46A4372B}">
      <dgm:prSet phldrT="[Szöveg]"/>
      <dgm:spPr/>
      <dgm:t>
        <a:bodyPr/>
        <a:lstStyle/>
        <a:p>
          <a:r>
            <a:rPr lang="hu-HU" dirty="0" smtClean="0">
              <a:solidFill>
                <a:srgbClr val="1B5072"/>
              </a:solidFill>
            </a:rPr>
            <a:t>Munkája</a:t>
          </a:r>
          <a:endParaRPr lang="hu-HU" dirty="0">
            <a:solidFill>
              <a:srgbClr val="1B5072"/>
            </a:solidFill>
          </a:endParaRPr>
        </a:p>
      </dgm:t>
    </dgm:pt>
    <dgm:pt modelId="{75AD7C81-D7D3-4C90-8B87-65AA62652626}" type="parTrans" cxnId="{92B50363-926A-400A-A6BF-3558A22C72AB}">
      <dgm:prSet/>
      <dgm:spPr/>
      <dgm:t>
        <a:bodyPr/>
        <a:lstStyle/>
        <a:p>
          <a:endParaRPr lang="hu-HU"/>
        </a:p>
      </dgm:t>
    </dgm:pt>
    <dgm:pt modelId="{8F8EE66E-B7F9-413B-9A17-9BF2344489C3}" type="sibTrans" cxnId="{92B50363-926A-400A-A6BF-3558A22C72AB}">
      <dgm:prSet/>
      <dgm:spPr/>
      <dgm:t>
        <a:bodyPr/>
        <a:lstStyle/>
        <a:p>
          <a:endParaRPr lang="hu-HU"/>
        </a:p>
      </dgm:t>
    </dgm:pt>
    <dgm:pt modelId="{07FAEEA6-B289-4952-9E63-B089D5B50B63}">
      <dgm:prSet phldrT="[Szöveg]" custT="1"/>
      <dgm:spPr/>
      <dgm:t>
        <a:bodyPr/>
        <a:lstStyle/>
        <a:p>
          <a:r>
            <a:rPr lang="hu-HU" sz="2400" dirty="0" smtClean="0"/>
            <a:t>Van</a:t>
          </a:r>
          <a:endParaRPr lang="hu-HU" sz="2400" dirty="0"/>
        </a:p>
      </dgm:t>
    </dgm:pt>
    <dgm:pt modelId="{89D84243-7535-40B8-81B0-7323384E8734}" type="parTrans" cxnId="{27B6E714-427A-4F0A-83DD-53B51E88272C}">
      <dgm:prSet/>
      <dgm:spPr/>
      <dgm:t>
        <a:bodyPr/>
        <a:lstStyle/>
        <a:p>
          <a:endParaRPr lang="hu-HU"/>
        </a:p>
      </dgm:t>
    </dgm:pt>
    <dgm:pt modelId="{52202725-107A-4957-AD9C-3386E4EC020F}" type="sibTrans" cxnId="{27B6E714-427A-4F0A-83DD-53B51E88272C}">
      <dgm:prSet/>
      <dgm:spPr/>
      <dgm:t>
        <a:bodyPr/>
        <a:lstStyle/>
        <a:p>
          <a:endParaRPr lang="hu-HU"/>
        </a:p>
      </dgm:t>
    </dgm:pt>
    <dgm:pt modelId="{73776621-D3A3-410B-A089-82D916713DE0}">
      <dgm:prSet phldrT="[Szöveg]"/>
      <dgm:spPr/>
      <dgm:t>
        <a:bodyPr/>
        <a:lstStyle/>
        <a:p>
          <a:r>
            <a:rPr lang="hu-HU" dirty="0" smtClean="0">
              <a:solidFill>
                <a:srgbClr val="1B5072"/>
              </a:solidFill>
            </a:rPr>
            <a:t>Ötlete</a:t>
          </a:r>
          <a:endParaRPr lang="hu-HU" dirty="0">
            <a:solidFill>
              <a:srgbClr val="1B5072"/>
            </a:solidFill>
          </a:endParaRPr>
        </a:p>
      </dgm:t>
    </dgm:pt>
    <dgm:pt modelId="{C3EB4D10-3B6C-440D-87D0-D2BE2258AFA3}" type="parTrans" cxnId="{7FE07E40-6369-4320-892A-9D6BF1BB3F99}">
      <dgm:prSet/>
      <dgm:spPr/>
      <dgm:t>
        <a:bodyPr/>
        <a:lstStyle/>
        <a:p>
          <a:endParaRPr lang="hu-HU"/>
        </a:p>
      </dgm:t>
    </dgm:pt>
    <dgm:pt modelId="{79AA1BAB-211F-490C-B83E-65216801257F}" type="sibTrans" cxnId="{7FE07E40-6369-4320-892A-9D6BF1BB3F99}">
      <dgm:prSet/>
      <dgm:spPr/>
      <dgm:t>
        <a:bodyPr/>
        <a:lstStyle/>
        <a:p>
          <a:endParaRPr lang="hu-HU"/>
        </a:p>
      </dgm:t>
    </dgm:pt>
    <dgm:pt modelId="{8DC7BC9E-F468-4421-8E3E-70AD61241AD9}">
      <dgm:prSet phldrT="[Szöveg]"/>
      <dgm:spPr/>
      <dgm:t>
        <a:bodyPr/>
        <a:lstStyle/>
        <a:p>
          <a:r>
            <a:rPr lang="hu-HU" dirty="0" smtClean="0">
              <a:solidFill>
                <a:srgbClr val="1B5072"/>
              </a:solidFill>
            </a:rPr>
            <a:t>Elszántsága</a:t>
          </a:r>
          <a:endParaRPr lang="hu-HU" dirty="0">
            <a:solidFill>
              <a:srgbClr val="1B5072"/>
            </a:solidFill>
          </a:endParaRPr>
        </a:p>
      </dgm:t>
    </dgm:pt>
    <dgm:pt modelId="{FD24E4EB-AF0D-437D-AE68-C419E7B52C5F}" type="parTrans" cxnId="{041FE864-D60B-434E-B473-ACA0E0C5FA52}">
      <dgm:prSet/>
      <dgm:spPr/>
      <dgm:t>
        <a:bodyPr/>
        <a:lstStyle/>
        <a:p>
          <a:endParaRPr lang="hu-HU"/>
        </a:p>
      </dgm:t>
    </dgm:pt>
    <dgm:pt modelId="{361B9781-E78F-4972-B28E-A592BB0F07AB}" type="sibTrans" cxnId="{041FE864-D60B-434E-B473-ACA0E0C5FA52}">
      <dgm:prSet/>
      <dgm:spPr/>
      <dgm:t>
        <a:bodyPr/>
        <a:lstStyle/>
        <a:p>
          <a:endParaRPr lang="hu-HU"/>
        </a:p>
      </dgm:t>
    </dgm:pt>
    <dgm:pt modelId="{44262828-3F9B-405B-8367-3E6E840EDF37}">
      <dgm:prSet phldrT="[Szöveg]"/>
      <dgm:spPr/>
      <dgm:t>
        <a:bodyPr/>
        <a:lstStyle/>
        <a:p>
          <a:r>
            <a:rPr lang="hu-HU" dirty="0" smtClean="0">
              <a:solidFill>
                <a:srgbClr val="1B5072"/>
              </a:solidFill>
            </a:rPr>
            <a:t>Feladata</a:t>
          </a:r>
          <a:endParaRPr lang="hu-HU" dirty="0">
            <a:solidFill>
              <a:srgbClr val="1B5072"/>
            </a:solidFill>
          </a:endParaRPr>
        </a:p>
      </dgm:t>
    </dgm:pt>
    <dgm:pt modelId="{2CDFCC9B-C89C-493A-A6D5-2F9E54E2C606}" type="parTrans" cxnId="{576B25A6-0B6B-4891-AAFD-D3C904A5DBA2}">
      <dgm:prSet/>
      <dgm:spPr/>
      <dgm:t>
        <a:bodyPr/>
        <a:lstStyle/>
        <a:p>
          <a:endParaRPr lang="hu-HU"/>
        </a:p>
      </dgm:t>
    </dgm:pt>
    <dgm:pt modelId="{246ECF2E-305B-4C54-B83B-8AD5A3FA963B}" type="sibTrans" cxnId="{576B25A6-0B6B-4891-AAFD-D3C904A5DBA2}">
      <dgm:prSet/>
      <dgm:spPr/>
      <dgm:t>
        <a:bodyPr/>
        <a:lstStyle/>
        <a:p>
          <a:endParaRPr lang="hu-HU"/>
        </a:p>
      </dgm:t>
    </dgm:pt>
    <dgm:pt modelId="{F2183918-803E-4D1E-9C8B-4B10E702852A}">
      <dgm:prSet phldrT="[Szöveg]"/>
      <dgm:spPr/>
      <dgm:t>
        <a:bodyPr/>
        <a:lstStyle/>
        <a:p>
          <a:r>
            <a:rPr lang="hu-HU" dirty="0" smtClean="0">
              <a:solidFill>
                <a:srgbClr val="1B5072"/>
              </a:solidFill>
            </a:rPr>
            <a:t>Jövedelem</a:t>
          </a:r>
          <a:endParaRPr lang="hu-HU" dirty="0">
            <a:solidFill>
              <a:srgbClr val="1B5072"/>
            </a:solidFill>
          </a:endParaRPr>
        </a:p>
      </dgm:t>
    </dgm:pt>
    <dgm:pt modelId="{AC4791FA-4FC8-4ECA-BB03-5908F77E161B}" type="parTrans" cxnId="{F321502D-6975-4A5A-8AF2-B71AA76B0B9A}">
      <dgm:prSet/>
      <dgm:spPr/>
      <dgm:t>
        <a:bodyPr/>
        <a:lstStyle/>
        <a:p>
          <a:endParaRPr lang="hu-HU"/>
        </a:p>
      </dgm:t>
    </dgm:pt>
    <dgm:pt modelId="{1A878820-7D63-4F10-9BE9-75FA4ECB5A28}" type="sibTrans" cxnId="{F321502D-6975-4A5A-8AF2-B71AA76B0B9A}">
      <dgm:prSet/>
      <dgm:spPr/>
      <dgm:t>
        <a:bodyPr/>
        <a:lstStyle/>
        <a:p>
          <a:endParaRPr lang="hu-HU"/>
        </a:p>
      </dgm:t>
    </dgm:pt>
    <dgm:pt modelId="{00E0130B-7FAF-4FAB-9CCA-9E788335A835}">
      <dgm:prSet phldrT="[Szöveg]"/>
      <dgm:spPr/>
      <dgm:t>
        <a:bodyPr/>
        <a:lstStyle/>
        <a:p>
          <a:r>
            <a:rPr lang="hu-HU" dirty="0" smtClean="0">
              <a:solidFill>
                <a:srgbClr val="1B5072"/>
              </a:solidFill>
            </a:rPr>
            <a:t>Önerő</a:t>
          </a:r>
          <a:endParaRPr lang="hu-HU" dirty="0">
            <a:solidFill>
              <a:srgbClr val="1B5072"/>
            </a:solidFill>
          </a:endParaRPr>
        </a:p>
      </dgm:t>
    </dgm:pt>
    <dgm:pt modelId="{51AAFBF8-A259-43DE-B8B0-84F67992E1E2}" type="parTrans" cxnId="{C321825B-C401-4062-B897-C00B3CBBBA85}">
      <dgm:prSet/>
      <dgm:spPr/>
      <dgm:t>
        <a:bodyPr/>
        <a:lstStyle/>
        <a:p>
          <a:endParaRPr lang="hu-HU"/>
        </a:p>
      </dgm:t>
    </dgm:pt>
    <dgm:pt modelId="{9273E235-360B-40A6-A98E-C681D028F7F1}" type="sibTrans" cxnId="{C321825B-C401-4062-B897-C00B3CBBBA85}">
      <dgm:prSet/>
      <dgm:spPr/>
      <dgm:t>
        <a:bodyPr/>
        <a:lstStyle/>
        <a:p>
          <a:endParaRPr lang="hu-HU"/>
        </a:p>
      </dgm:t>
    </dgm:pt>
    <dgm:pt modelId="{61C235E4-C3DC-4390-8133-9BBB36DA2E43}" type="pres">
      <dgm:prSet presAssocID="{84A60552-A799-409B-AE23-5DD7F30D19C2}" presName="diagram" presStyleCnt="0">
        <dgm:presLayoutVars>
          <dgm:chPref val="1"/>
          <dgm:dir/>
          <dgm:animOne val="branch"/>
          <dgm:animLvl val="lvl"/>
          <dgm:resizeHandles/>
        </dgm:presLayoutVars>
      </dgm:prSet>
      <dgm:spPr/>
      <dgm:t>
        <a:bodyPr/>
        <a:lstStyle/>
        <a:p>
          <a:endParaRPr lang="hu-HU"/>
        </a:p>
      </dgm:t>
    </dgm:pt>
    <dgm:pt modelId="{4A39481F-A6ED-491E-8599-014610F712DA}" type="pres">
      <dgm:prSet presAssocID="{B9CBEF2A-3B20-4316-AB2C-FC0403FAFDF6}" presName="root" presStyleCnt="0"/>
      <dgm:spPr/>
    </dgm:pt>
    <dgm:pt modelId="{34EEFB40-7B6D-444F-AD1C-6555D0FFF609}" type="pres">
      <dgm:prSet presAssocID="{B9CBEF2A-3B20-4316-AB2C-FC0403FAFDF6}" presName="rootComposite" presStyleCnt="0"/>
      <dgm:spPr/>
    </dgm:pt>
    <dgm:pt modelId="{79115EB4-BC63-46E9-8683-08A559625C1F}" type="pres">
      <dgm:prSet presAssocID="{B9CBEF2A-3B20-4316-AB2C-FC0403FAFDF6}" presName="rootText" presStyleLbl="node1" presStyleIdx="0" presStyleCnt="2"/>
      <dgm:spPr/>
      <dgm:t>
        <a:bodyPr/>
        <a:lstStyle/>
        <a:p>
          <a:endParaRPr lang="hu-HU"/>
        </a:p>
      </dgm:t>
    </dgm:pt>
    <dgm:pt modelId="{E02573FB-D2FB-4CF6-BDF3-AB398E75F178}" type="pres">
      <dgm:prSet presAssocID="{B9CBEF2A-3B20-4316-AB2C-FC0403FAFDF6}" presName="rootConnector" presStyleLbl="node1" presStyleIdx="0" presStyleCnt="2"/>
      <dgm:spPr/>
      <dgm:t>
        <a:bodyPr/>
        <a:lstStyle/>
        <a:p>
          <a:endParaRPr lang="hu-HU"/>
        </a:p>
      </dgm:t>
    </dgm:pt>
    <dgm:pt modelId="{DB778642-4795-4714-91AF-96C366814734}" type="pres">
      <dgm:prSet presAssocID="{B9CBEF2A-3B20-4316-AB2C-FC0403FAFDF6}" presName="childShape" presStyleCnt="0"/>
      <dgm:spPr/>
    </dgm:pt>
    <dgm:pt modelId="{AC23C7ED-7FED-4580-BA56-DE64E7477F6E}" type="pres">
      <dgm:prSet presAssocID="{75AD7C81-D7D3-4C90-8B87-65AA62652626}" presName="Name13" presStyleLbl="parChTrans1D2" presStyleIdx="0" presStyleCnt="6"/>
      <dgm:spPr/>
      <dgm:t>
        <a:bodyPr/>
        <a:lstStyle/>
        <a:p>
          <a:endParaRPr lang="hu-HU"/>
        </a:p>
      </dgm:t>
    </dgm:pt>
    <dgm:pt modelId="{C7D7906B-5D77-4C3E-8099-910068FB0A0F}" type="pres">
      <dgm:prSet presAssocID="{8AE5672B-7A23-4F38-B63E-F3AF46A4372B}" presName="childText" presStyleLbl="bgAcc1" presStyleIdx="0" presStyleCnt="6">
        <dgm:presLayoutVars>
          <dgm:bulletEnabled val="1"/>
        </dgm:presLayoutVars>
      </dgm:prSet>
      <dgm:spPr/>
      <dgm:t>
        <a:bodyPr/>
        <a:lstStyle/>
        <a:p>
          <a:endParaRPr lang="hu-HU"/>
        </a:p>
      </dgm:t>
    </dgm:pt>
    <dgm:pt modelId="{81498BFB-71CC-42CD-91B8-A3C1E2020001}" type="pres">
      <dgm:prSet presAssocID="{AC4791FA-4FC8-4ECA-BB03-5908F77E161B}" presName="Name13" presStyleLbl="parChTrans1D2" presStyleIdx="1" presStyleCnt="6"/>
      <dgm:spPr/>
      <dgm:t>
        <a:bodyPr/>
        <a:lstStyle/>
        <a:p>
          <a:endParaRPr lang="hu-HU"/>
        </a:p>
      </dgm:t>
    </dgm:pt>
    <dgm:pt modelId="{C36E4144-E9CB-4696-8DC7-5106FD242666}" type="pres">
      <dgm:prSet presAssocID="{F2183918-803E-4D1E-9C8B-4B10E702852A}" presName="childText" presStyleLbl="bgAcc1" presStyleIdx="1" presStyleCnt="6">
        <dgm:presLayoutVars>
          <dgm:bulletEnabled val="1"/>
        </dgm:presLayoutVars>
      </dgm:prSet>
      <dgm:spPr/>
      <dgm:t>
        <a:bodyPr/>
        <a:lstStyle/>
        <a:p>
          <a:endParaRPr lang="hu-HU"/>
        </a:p>
      </dgm:t>
    </dgm:pt>
    <dgm:pt modelId="{FEAA8532-988D-4BBB-A977-6002B495CEA4}" type="pres">
      <dgm:prSet presAssocID="{2CDFCC9B-C89C-493A-A6D5-2F9E54E2C606}" presName="Name13" presStyleLbl="parChTrans1D2" presStyleIdx="2" presStyleCnt="6"/>
      <dgm:spPr/>
      <dgm:t>
        <a:bodyPr/>
        <a:lstStyle/>
        <a:p>
          <a:endParaRPr lang="hu-HU"/>
        </a:p>
      </dgm:t>
    </dgm:pt>
    <dgm:pt modelId="{1D41FB83-74B1-42B8-8BAF-B476964335D3}" type="pres">
      <dgm:prSet presAssocID="{44262828-3F9B-405B-8367-3E6E840EDF37}" presName="childText" presStyleLbl="bgAcc1" presStyleIdx="2" presStyleCnt="6">
        <dgm:presLayoutVars>
          <dgm:bulletEnabled val="1"/>
        </dgm:presLayoutVars>
      </dgm:prSet>
      <dgm:spPr/>
      <dgm:t>
        <a:bodyPr/>
        <a:lstStyle/>
        <a:p>
          <a:endParaRPr lang="hu-HU"/>
        </a:p>
      </dgm:t>
    </dgm:pt>
    <dgm:pt modelId="{2E6B541B-6253-4C75-94E5-1FFDC3E1DCD9}" type="pres">
      <dgm:prSet presAssocID="{07FAEEA6-B289-4952-9E63-B089D5B50B63}" presName="root" presStyleCnt="0"/>
      <dgm:spPr/>
    </dgm:pt>
    <dgm:pt modelId="{B2E8893C-2887-464E-919A-E8E21C044237}" type="pres">
      <dgm:prSet presAssocID="{07FAEEA6-B289-4952-9E63-B089D5B50B63}" presName="rootComposite" presStyleCnt="0"/>
      <dgm:spPr/>
    </dgm:pt>
    <dgm:pt modelId="{A6A6562F-D31F-469F-AD5C-77592536BC14}" type="pres">
      <dgm:prSet presAssocID="{07FAEEA6-B289-4952-9E63-B089D5B50B63}" presName="rootText" presStyleLbl="node1" presStyleIdx="1" presStyleCnt="2"/>
      <dgm:spPr/>
      <dgm:t>
        <a:bodyPr/>
        <a:lstStyle/>
        <a:p>
          <a:endParaRPr lang="hu-HU"/>
        </a:p>
      </dgm:t>
    </dgm:pt>
    <dgm:pt modelId="{A29152C3-9CF4-4F5C-8929-A7B783EC5A95}" type="pres">
      <dgm:prSet presAssocID="{07FAEEA6-B289-4952-9E63-B089D5B50B63}" presName="rootConnector" presStyleLbl="node1" presStyleIdx="1" presStyleCnt="2"/>
      <dgm:spPr/>
      <dgm:t>
        <a:bodyPr/>
        <a:lstStyle/>
        <a:p>
          <a:endParaRPr lang="hu-HU"/>
        </a:p>
      </dgm:t>
    </dgm:pt>
    <dgm:pt modelId="{A986BD8E-3ADB-4E25-BF94-A71B94201017}" type="pres">
      <dgm:prSet presAssocID="{07FAEEA6-B289-4952-9E63-B089D5B50B63}" presName="childShape" presStyleCnt="0"/>
      <dgm:spPr/>
    </dgm:pt>
    <dgm:pt modelId="{EE566EDF-0013-4F21-9331-4139DE793C45}" type="pres">
      <dgm:prSet presAssocID="{C3EB4D10-3B6C-440D-87D0-D2BE2258AFA3}" presName="Name13" presStyleLbl="parChTrans1D2" presStyleIdx="3" presStyleCnt="6"/>
      <dgm:spPr/>
      <dgm:t>
        <a:bodyPr/>
        <a:lstStyle/>
        <a:p>
          <a:endParaRPr lang="hu-HU"/>
        </a:p>
      </dgm:t>
    </dgm:pt>
    <dgm:pt modelId="{AAB342F3-F611-434C-B006-2BBD15024917}" type="pres">
      <dgm:prSet presAssocID="{73776621-D3A3-410B-A089-82D916713DE0}" presName="childText" presStyleLbl="bgAcc1" presStyleIdx="3" presStyleCnt="6">
        <dgm:presLayoutVars>
          <dgm:bulletEnabled val="1"/>
        </dgm:presLayoutVars>
      </dgm:prSet>
      <dgm:spPr/>
      <dgm:t>
        <a:bodyPr/>
        <a:lstStyle/>
        <a:p>
          <a:endParaRPr lang="hu-HU"/>
        </a:p>
      </dgm:t>
    </dgm:pt>
    <dgm:pt modelId="{974B6910-60F4-4A70-B4B0-CCAC61336D63}" type="pres">
      <dgm:prSet presAssocID="{FD24E4EB-AF0D-437D-AE68-C419E7B52C5F}" presName="Name13" presStyleLbl="parChTrans1D2" presStyleIdx="4" presStyleCnt="6"/>
      <dgm:spPr/>
      <dgm:t>
        <a:bodyPr/>
        <a:lstStyle/>
        <a:p>
          <a:endParaRPr lang="hu-HU"/>
        </a:p>
      </dgm:t>
    </dgm:pt>
    <dgm:pt modelId="{E4516DE3-8551-439E-BC72-BFAD5BB716C5}" type="pres">
      <dgm:prSet presAssocID="{8DC7BC9E-F468-4421-8E3E-70AD61241AD9}" presName="childText" presStyleLbl="bgAcc1" presStyleIdx="4" presStyleCnt="6">
        <dgm:presLayoutVars>
          <dgm:bulletEnabled val="1"/>
        </dgm:presLayoutVars>
      </dgm:prSet>
      <dgm:spPr/>
      <dgm:t>
        <a:bodyPr/>
        <a:lstStyle/>
        <a:p>
          <a:endParaRPr lang="hu-HU"/>
        </a:p>
      </dgm:t>
    </dgm:pt>
    <dgm:pt modelId="{FBA691D3-668A-45D7-B6BD-B4F26746A950}" type="pres">
      <dgm:prSet presAssocID="{51AAFBF8-A259-43DE-B8B0-84F67992E1E2}" presName="Name13" presStyleLbl="parChTrans1D2" presStyleIdx="5" presStyleCnt="6"/>
      <dgm:spPr/>
      <dgm:t>
        <a:bodyPr/>
        <a:lstStyle/>
        <a:p>
          <a:endParaRPr lang="hu-HU"/>
        </a:p>
      </dgm:t>
    </dgm:pt>
    <dgm:pt modelId="{4DF435E8-170E-4759-9118-973D736DDD9B}" type="pres">
      <dgm:prSet presAssocID="{00E0130B-7FAF-4FAB-9CCA-9E788335A835}" presName="childText" presStyleLbl="bgAcc1" presStyleIdx="5" presStyleCnt="6">
        <dgm:presLayoutVars>
          <dgm:bulletEnabled val="1"/>
        </dgm:presLayoutVars>
      </dgm:prSet>
      <dgm:spPr/>
      <dgm:t>
        <a:bodyPr/>
        <a:lstStyle/>
        <a:p>
          <a:endParaRPr lang="hu-HU"/>
        </a:p>
      </dgm:t>
    </dgm:pt>
  </dgm:ptLst>
  <dgm:cxnLst>
    <dgm:cxn modelId="{C321825B-C401-4062-B897-C00B3CBBBA85}" srcId="{07FAEEA6-B289-4952-9E63-B089D5B50B63}" destId="{00E0130B-7FAF-4FAB-9CCA-9E788335A835}" srcOrd="2" destOrd="0" parTransId="{51AAFBF8-A259-43DE-B8B0-84F67992E1E2}" sibTransId="{9273E235-360B-40A6-A98E-C681D028F7F1}"/>
    <dgm:cxn modelId="{9621789D-1147-4E5D-BA09-85AB4F4A83FF}" type="presOf" srcId="{FD24E4EB-AF0D-437D-AE68-C419E7B52C5F}" destId="{974B6910-60F4-4A70-B4B0-CCAC61336D63}" srcOrd="0" destOrd="0" presId="urn:microsoft.com/office/officeart/2005/8/layout/hierarchy3"/>
    <dgm:cxn modelId="{D8EB1E5A-17DD-4546-88AA-24B17E52CA55}" type="presOf" srcId="{73776621-D3A3-410B-A089-82D916713DE0}" destId="{AAB342F3-F611-434C-B006-2BBD15024917}" srcOrd="0" destOrd="0" presId="urn:microsoft.com/office/officeart/2005/8/layout/hierarchy3"/>
    <dgm:cxn modelId="{884569EB-A0A6-4A74-A1E7-DFDA096F8683}" type="presOf" srcId="{8AE5672B-7A23-4F38-B63E-F3AF46A4372B}" destId="{C7D7906B-5D77-4C3E-8099-910068FB0A0F}" srcOrd="0" destOrd="0" presId="urn:microsoft.com/office/officeart/2005/8/layout/hierarchy3"/>
    <dgm:cxn modelId="{462BEE52-7FB6-46AD-8336-0293AC14AADB}" type="presOf" srcId="{B9CBEF2A-3B20-4316-AB2C-FC0403FAFDF6}" destId="{E02573FB-D2FB-4CF6-BDF3-AB398E75F178}" srcOrd="1" destOrd="0" presId="urn:microsoft.com/office/officeart/2005/8/layout/hierarchy3"/>
    <dgm:cxn modelId="{FA251397-84FA-4C69-8E10-2554D1767098}" type="presOf" srcId="{51AAFBF8-A259-43DE-B8B0-84F67992E1E2}" destId="{FBA691D3-668A-45D7-B6BD-B4F26746A950}" srcOrd="0" destOrd="0" presId="urn:microsoft.com/office/officeart/2005/8/layout/hierarchy3"/>
    <dgm:cxn modelId="{F2379B0A-0C7F-42B8-BD57-E6A8260A4DFE}" type="presOf" srcId="{8DC7BC9E-F468-4421-8E3E-70AD61241AD9}" destId="{E4516DE3-8551-439E-BC72-BFAD5BB716C5}" srcOrd="0" destOrd="0" presId="urn:microsoft.com/office/officeart/2005/8/layout/hierarchy3"/>
    <dgm:cxn modelId="{514CED5A-E700-44A6-A69E-B69C8FAFE770}" type="presOf" srcId="{2CDFCC9B-C89C-493A-A6D5-2F9E54E2C606}" destId="{FEAA8532-988D-4BBB-A977-6002B495CEA4}" srcOrd="0" destOrd="0" presId="urn:microsoft.com/office/officeart/2005/8/layout/hierarchy3"/>
    <dgm:cxn modelId="{FB440C11-C87D-4588-8BC0-A37BBF4939AA}" type="presOf" srcId="{75AD7C81-D7D3-4C90-8B87-65AA62652626}" destId="{AC23C7ED-7FED-4580-BA56-DE64E7477F6E}" srcOrd="0" destOrd="0" presId="urn:microsoft.com/office/officeart/2005/8/layout/hierarchy3"/>
    <dgm:cxn modelId="{576B25A6-0B6B-4891-AAFD-D3C904A5DBA2}" srcId="{B9CBEF2A-3B20-4316-AB2C-FC0403FAFDF6}" destId="{44262828-3F9B-405B-8367-3E6E840EDF37}" srcOrd="2" destOrd="0" parTransId="{2CDFCC9B-C89C-493A-A6D5-2F9E54E2C606}" sibTransId="{246ECF2E-305B-4C54-B83B-8AD5A3FA963B}"/>
    <dgm:cxn modelId="{92B50363-926A-400A-A6BF-3558A22C72AB}" srcId="{B9CBEF2A-3B20-4316-AB2C-FC0403FAFDF6}" destId="{8AE5672B-7A23-4F38-B63E-F3AF46A4372B}" srcOrd="0" destOrd="0" parTransId="{75AD7C81-D7D3-4C90-8B87-65AA62652626}" sibTransId="{8F8EE66E-B7F9-413B-9A17-9BF2344489C3}"/>
    <dgm:cxn modelId="{3890A74E-50BC-4D63-A066-023EB3432A89}" type="presOf" srcId="{44262828-3F9B-405B-8367-3E6E840EDF37}" destId="{1D41FB83-74B1-42B8-8BAF-B476964335D3}" srcOrd="0" destOrd="0" presId="urn:microsoft.com/office/officeart/2005/8/layout/hierarchy3"/>
    <dgm:cxn modelId="{89C602F4-A455-43D8-BA70-FA0196412CDB}" type="presOf" srcId="{84A60552-A799-409B-AE23-5DD7F30D19C2}" destId="{61C235E4-C3DC-4390-8133-9BBB36DA2E43}" srcOrd="0" destOrd="0" presId="urn:microsoft.com/office/officeart/2005/8/layout/hierarchy3"/>
    <dgm:cxn modelId="{1D1E7849-2C1F-4819-B10F-350C023E5E38}" type="presOf" srcId="{00E0130B-7FAF-4FAB-9CCA-9E788335A835}" destId="{4DF435E8-170E-4759-9118-973D736DDD9B}" srcOrd="0" destOrd="0" presId="urn:microsoft.com/office/officeart/2005/8/layout/hierarchy3"/>
    <dgm:cxn modelId="{46CE0916-C2A0-4F76-9B63-4AE43296D48F}" type="presOf" srcId="{C3EB4D10-3B6C-440D-87D0-D2BE2258AFA3}" destId="{EE566EDF-0013-4F21-9331-4139DE793C45}" srcOrd="0" destOrd="0" presId="urn:microsoft.com/office/officeart/2005/8/layout/hierarchy3"/>
    <dgm:cxn modelId="{ED537089-ED22-4E2E-86B1-83A96FAA5160}" type="presOf" srcId="{07FAEEA6-B289-4952-9E63-B089D5B50B63}" destId="{A29152C3-9CF4-4F5C-8929-A7B783EC5A95}" srcOrd="1" destOrd="0" presId="urn:microsoft.com/office/officeart/2005/8/layout/hierarchy3"/>
    <dgm:cxn modelId="{529C303E-015D-448B-805C-2319FD4EAD44}" srcId="{84A60552-A799-409B-AE23-5DD7F30D19C2}" destId="{B9CBEF2A-3B20-4316-AB2C-FC0403FAFDF6}" srcOrd="0" destOrd="0" parTransId="{CC34AE41-DF84-4797-B3D2-81851ED29810}" sibTransId="{D2A0BA82-DD79-4FC2-9BAB-38F9A69CB6D5}"/>
    <dgm:cxn modelId="{27B6E714-427A-4F0A-83DD-53B51E88272C}" srcId="{84A60552-A799-409B-AE23-5DD7F30D19C2}" destId="{07FAEEA6-B289-4952-9E63-B089D5B50B63}" srcOrd="1" destOrd="0" parTransId="{89D84243-7535-40B8-81B0-7323384E8734}" sibTransId="{52202725-107A-4957-AD9C-3386E4EC020F}"/>
    <dgm:cxn modelId="{F321502D-6975-4A5A-8AF2-B71AA76B0B9A}" srcId="{B9CBEF2A-3B20-4316-AB2C-FC0403FAFDF6}" destId="{F2183918-803E-4D1E-9C8B-4B10E702852A}" srcOrd="1" destOrd="0" parTransId="{AC4791FA-4FC8-4ECA-BB03-5908F77E161B}" sibTransId="{1A878820-7D63-4F10-9BE9-75FA4ECB5A28}"/>
    <dgm:cxn modelId="{7FE07E40-6369-4320-892A-9D6BF1BB3F99}" srcId="{07FAEEA6-B289-4952-9E63-B089D5B50B63}" destId="{73776621-D3A3-410B-A089-82D916713DE0}" srcOrd="0" destOrd="0" parTransId="{C3EB4D10-3B6C-440D-87D0-D2BE2258AFA3}" sibTransId="{79AA1BAB-211F-490C-B83E-65216801257F}"/>
    <dgm:cxn modelId="{C56DF91F-32F4-4890-A19A-80F0C6F6B641}" type="presOf" srcId="{F2183918-803E-4D1E-9C8B-4B10E702852A}" destId="{C36E4144-E9CB-4696-8DC7-5106FD242666}" srcOrd="0" destOrd="0" presId="urn:microsoft.com/office/officeart/2005/8/layout/hierarchy3"/>
    <dgm:cxn modelId="{041FE864-D60B-434E-B473-ACA0E0C5FA52}" srcId="{07FAEEA6-B289-4952-9E63-B089D5B50B63}" destId="{8DC7BC9E-F468-4421-8E3E-70AD61241AD9}" srcOrd="1" destOrd="0" parTransId="{FD24E4EB-AF0D-437D-AE68-C419E7B52C5F}" sibTransId="{361B9781-E78F-4972-B28E-A592BB0F07AB}"/>
    <dgm:cxn modelId="{715A3CC6-3B56-40FA-87FE-EA19CA0F58E7}" type="presOf" srcId="{07FAEEA6-B289-4952-9E63-B089D5B50B63}" destId="{A6A6562F-D31F-469F-AD5C-77592536BC14}" srcOrd="0" destOrd="0" presId="urn:microsoft.com/office/officeart/2005/8/layout/hierarchy3"/>
    <dgm:cxn modelId="{8480AEA7-1977-4769-90AC-34C4EE80BB70}" type="presOf" srcId="{B9CBEF2A-3B20-4316-AB2C-FC0403FAFDF6}" destId="{79115EB4-BC63-46E9-8683-08A559625C1F}" srcOrd="0" destOrd="0" presId="urn:microsoft.com/office/officeart/2005/8/layout/hierarchy3"/>
    <dgm:cxn modelId="{77B9AD59-0553-46F3-A0D7-C9B745F85CDB}" type="presOf" srcId="{AC4791FA-4FC8-4ECA-BB03-5908F77E161B}" destId="{81498BFB-71CC-42CD-91B8-A3C1E2020001}" srcOrd="0" destOrd="0" presId="urn:microsoft.com/office/officeart/2005/8/layout/hierarchy3"/>
    <dgm:cxn modelId="{DED0CABF-7491-4C0D-B4F2-62237110EB69}" type="presParOf" srcId="{61C235E4-C3DC-4390-8133-9BBB36DA2E43}" destId="{4A39481F-A6ED-491E-8599-014610F712DA}" srcOrd="0" destOrd="0" presId="urn:microsoft.com/office/officeart/2005/8/layout/hierarchy3"/>
    <dgm:cxn modelId="{724EDDB2-1C12-4DE8-94E7-6A8824B9C830}" type="presParOf" srcId="{4A39481F-A6ED-491E-8599-014610F712DA}" destId="{34EEFB40-7B6D-444F-AD1C-6555D0FFF609}" srcOrd="0" destOrd="0" presId="urn:microsoft.com/office/officeart/2005/8/layout/hierarchy3"/>
    <dgm:cxn modelId="{4119B5D6-BE98-4542-B616-45E6F374D467}" type="presParOf" srcId="{34EEFB40-7B6D-444F-AD1C-6555D0FFF609}" destId="{79115EB4-BC63-46E9-8683-08A559625C1F}" srcOrd="0" destOrd="0" presId="urn:microsoft.com/office/officeart/2005/8/layout/hierarchy3"/>
    <dgm:cxn modelId="{0D874D51-B191-42F1-B4A6-1BBC669F0D15}" type="presParOf" srcId="{34EEFB40-7B6D-444F-AD1C-6555D0FFF609}" destId="{E02573FB-D2FB-4CF6-BDF3-AB398E75F178}" srcOrd="1" destOrd="0" presId="urn:microsoft.com/office/officeart/2005/8/layout/hierarchy3"/>
    <dgm:cxn modelId="{3B427B73-6A53-465B-A941-022DA8714518}" type="presParOf" srcId="{4A39481F-A6ED-491E-8599-014610F712DA}" destId="{DB778642-4795-4714-91AF-96C366814734}" srcOrd="1" destOrd="0" presId="urn:microsoft.com/office/officeart/2005/8/layout/hierarchy3"/>
    <dgm:cxn modelId="{55E320BE-212C-418D-A809-0FBDED30E5C2}" type="presParOf" srcId="{DB778642-4795-4714-91AF-96C366814734}" destId="{AC23C7ED-7FED-4580-BA56-DE64E7477F6E}" srcOrd="0" destOrd="0" presId="urn:microsoft.com/office/officeart/2005/8/layout/hierarchy3"/>
    <dgm:cxn modelId="{058F73ED-F6FC-464B-90E6-283E992AF1CD}" type="presParOf" srcId="{DB778642-4795-4714-91AF-96C366814734}" destId="{C7D7906B-5D77-4C3E-8099-910068FB0A0F}" srcOrd="1" destOrd="0" presId="urn:microsoft.com/office/officeart/2005/8/layout/hierarchy3"/>
    <dgm:cxn modelId="{6F920EE1-7DAF-4459-AE7E-4E4BBAD59056}" type="presParOf" srcId="{DB778642-4795-4714-91AF-96C366814734}" destId="{81498BFB-71CC-42CD-91B8-A3C1E2020001}" srcOrd="2" destOrd="0" presId="urn:microsoft.com/office/officeart/2005/8/layout/hierarchy3"/>
    <dgm:cxn modelId="{301AA741-CCDF-49CA-9122-B7B8E530EA7C}" type="presParOf" srcId="{DB778642-4795-4714-91AF-96C366814734}" destId="{C36E4144-E9CB-4696-8DC7-5106FD242666}" srcOrd="3" destOrd="0" presId="urn:microsoft.com/office/officeart/2005/8/layout/hierarchy3"/>
    <dgm:cxn modelId="{F991E896-08D8-4082-AE39-E7BA7A6CF204}" type="presParOf" srcId="{DB778642-4795-4714-91AF-96C366814734}" destId="{FEAA8532-988D-4BBB-A977-6002B495CEA4}" srcOrd="4" destOrd="0" presId="urn:microsoft.com/office/officeart/2005/8/layout/hierarchy3"/>
    <dgm:cxn modelId="{36B62ECE-A22A-4B94-A204-08CCF3AA2924}" type="presParOf" srcId="{DB778642-4795-4714-91AF-96C366814734}" destId="{1D41FB83-74B1-42B8-8BAF-B476964335D3}" srcOrd="5" destOrd="0" presId="urn:microsoft.com/office/officeart/2005/8/layout/hierarchy3"/>
    <dgm:cxn modelId="{97A05E24-C3DB-4D03-A73A-3B7E4FB34722}" type="presParOf" srcId="{61C235E4-C3DC-4390-8133-9BBB36DA2E43}" destId="{2E6B541B-6253-4C75-94E5-1FFDC3E1DCD9}" srcOrd="1" destOrd="0" presId="urn:microsoft.com/office/officeart/2005/8/layout/hierarchy3"/>
    <dgm:cxn modelId="{AC0066D4-46D2-4DF9-A397-018CF3D19DCD}" type="presParOf" srcId="{2E6B541B-6253-4C75-94E5-1FFDC3E1DCD9}" destId="{B2E8893C-2887-464E-919A-E8E21C044237}" srcOrd="0" destOrd="0" presId="urn:microsoft.com/office/officeart/2005/8/layout/hierarchy3"/>
    <dgm:cxn modelId="{EC9945D1-5426-495B-BA39-C1849E1626EA}" type="presParOf" srcId="{B2E8893C-2887-464E-919A-E8E21C044237}" destId="{A6A6562F-D31F-469F-AD5C-77592536BC14}" srcOrd="0" destOrd="0" presId="urn:microsoft.com/office/officeart/2005/8/layout/hierarchy3"/>
    <dgm:cxn modelId="{7FF9C6F2-8772-4D84-965B-21A135F3B847}" type="presParOf" srcId="{B2E8893C-2887-464E-919A-E8E21C044237}" destId="{A29152C3-9CF4-4F5C-8929-A7B783EC5A95}" srcOrd="1" destOrd="0" presId="urn:microsoft.com/office/officeart/2005/8/layout/hierarchy3"/>
    <dgm:cxn modelId="{1E9C0425-74F0-4439-81B9-E9D00E797FFD}" type="presParOf" srcId="{2E6B541B-6253-4C75-94E5-1FFDC3E1DCD9}" destId="{A986BD8E-3ADB-4E25-BF94-A71B94201017}" srcOrd="1" destOrd="0" presId="urn:microsoft.com/office/officeart/2005/8/layout/hierarchy3"/>
    <dgm:cxn modelId="{69008421-23CC-4F9D-9DCB-3D5EE4476F26}" type="presParOf" srcId="{A986BD8E-3ADB-4E25-BF94-A71B94201017}" destId="{EE566EDF-0013-4F21-9331-4139DE793C45}" srcOrd="0" destOrd="0" presId="urn:microsoft.com/office/officeart/2005/8/layout/hierarchy3"/>
    <dgm:cxn modelId="{16DA11BA-198F-4956-B631-D63CEF6D2098}" type="presParOf" srcId="{A986BD8E-3ADB-4E25-BF94-A71B94201017}" destId="{AAB342F3-F611-434C-B006-2BBD15024917}" srcOrd="1" destOrd="0" presId="urn:microsoft.com/office/officeart/2005/8/layout/hierarchy3"/>
    <dgm:cxn modelId="{6F399993-6A55-4B55-9171-0146A51C3175}" type="presParOf" srcId="{A986BD8E-3ADB-4E25-BF94-A71B94201017}" destId="{974B6910-60F4-4A70-B4B0-CCAC61336D63}" srcOrd="2" destOrd="0" presId="urn:microsoft.com/office/officeart/2005/8/layout/hierarchy3"/>
    <dgm:cxn modelId="{80840AF2-495A-4F1F-B051-1E0B5AE955FC}" type="presParOf" srcId="{A986BD8E-3ADB-4E25-BF94-A71B94201017}" destId="{E4516DE3-8551-439E-BC72-BFAD5BB716C5}" srcOrd="3" destOrd="0" presId="urn:microsoft.com/office/officeart/2005/8/layout/hierarchy3"/>
    <dgm:cxn modelId="{318D8F47-0B28-441F-8A83-6C0F410380B3}" type="presParOf" srcId="{A986BD8E-3ADB-4E25-BF94-A71B94201017}" destId="{FBA691D3-668A-45D7-B6BD-B4F26746A950}" srcOrd="4" destOrd="0" presId="urn:microsoft.com/office/officeart/2005/8/layout/hierarchy3"/>
    <dgm:cxn modelId="{3F9E0B75-6250-4F22-86DD-F86070DF7756}" type="presParOf" srcId="{A986BD8E-3ADB-4E25-BF94-A71B94201017}" destId="{4DF435E8-170E-4759-9118-973D736DDD9B}"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A15EC-48E7-477F-8ED2-CF18517ACA8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hu-HU"/>
        </a:p>
      </dgm:t>
    </dgm:pt>
    <dgm:pt modelId="{0D82F06F-D4FC-4D2A-A692-25F46C7187FE}">
      <dgm:prSet phldrT="[Szöveg]"/>
      <dgm:spPr/>
      <dgm:t>
        <a:bodyPr/>
        <a:lstStyle/>
        <a:p>
          <a:r>
            <a:rPr lang="hu-HU" dirty="0" smtClean="0"/>
            <a:t>Elképzelés + önerő</a:t>
          </a:r>
          <a:endParaRPr lang="hu-HU" dirty="0"/>
        </a:p>
      </dgm:t>
    </dgm:pt>
    <dgm:pt modelId="{15E3EDBF-3EC8-4381-A7E6-912A555950EB}" type="parTrans" cxnId="{C350EFF7-5C38-4F28-93BF-31875BC68373}">
      <dgm:prSet/>
      <dgm:spPr/>
      <dgm:t>
        <a:bodyPr/>
        <a:lstStyle/>
        <a:p>
          <a:endParaRPr lang="hu-HU"/>
        </a:p>
      </dgm:t>
    </dgm:pt>
    <dgm:pt modelId="{E29F47A8-2D9D-41EC-9A19-E6E65FDE46BA}" type="sibTrans" cxnId="{C350EFF7-5C38-4F28-93BF-31875BC68373}">
      <dgm:prSet/>
      <dgm:spPr/>
      <dgm:t>
        <a:bodyPr/>
        <a:lstStyle/>
        <a:p>
          <a:endParaRPr lang="hu-HU"/>
        </a:p>
      </dgm:t>
    </dgm:pt>
    <dgm:pt modelId="{D371EF2A-FBE0-4856-8D5D-DDD768DCD44E}">
      <dgm:prSet phldrT="[Szöveg]"/>
      <dgm:spPr/>
      <dgm:t>
        <a:bodyPr/>
        <a:lstStyle/>
        <a:p>
          <a:r>
            <a:rPr lang="hu-HU" dirty="0" smtClean="0"/>
            <a:t>MFB Hitelprogram</a:t>
          </a:r>
          <a:endParaRPr lang="hu-HU" dirty="0"/>
        </a:p>
      </dgm:t>
    </dgm:pt>
    <dgm:pt modelId="{8456112D-98DC-45AC-9CA1-CFB6B18771D8}" type="parTrans" cxnId="{0D6FE391-BB19-4597-9F8A-AEE48994DF3A}">
      <dgm:prSet/>
      <dgm:spPr/>
      <dgm:t>
        <a:bodyPr/>
        <a:lstStyle/>
        <a:p>
          <a:endParaRPr lang="hu-HU"/>
        </a:p>
      </dgm:t>
    </dgm:pt>
    <dgm:pt modelId="{864F9626-ABAA-46C9-9B6D-FF4DECC6F8A1}" type="sibTrans" cxnId="{0D6FE391-BB19-4597-9F8A-AEE48994DF3A}">
      <dgm:prSet/>
      <dgm:spPr/>
      <dgm:t>
        <a:bodyPr/>
        <a:lstStyle/>
        <a:p>
          <a:endParaRPr lang="hu-HU"/>
        </a:p>
      </dgm:t>
    </dgm:pt>
    <dgm:pt modelId="{8190E778-AB4E-459B-A327-DEE1DEE3B632}" type="pres">
      <dgm:prSet presAssocID="{EF9A15EC-48E7-477F-8ED2-CF18517ACA81}" presName="diagram" presStyleCnt="0">
        <dgm:presLayoutVars>
          <dgm:dir/>
          <dgm:resizeHandles val="exact"/>
        </dgm:presLayoutVars>
      </dgm:prSet>
      <dgm:spPr/>
      <dgm:t>
        <a:bodyPr/>
        <a:lstStyle/>
        <a:p>
          <a:endParaRPr lang="hu-HU"/>
        </a:p>
      </dgm:t>
    </dgm:pt>
    <dgm:pt modelId="{7DD6C7B6-7D3A-4AD1-9C51-0B14FB3C9821}" type="pres">
      <dgm:prSet presAssocID="{0D82F06F-D4FC-4D2A-A692-25F46C7187FE}" presName="arrow" presStyleLbl="node1" presStyleIdx="0" presStyleCnt="2" custScaleX="57950" custRadScaleRad="51235" custRadScaleInc="2011">
        <dgm:presLayoutVars>
          <dgm:bulletEnabled val="1"/>
        </dgm:presLayoutVars>
      </dgm:prSet>
      <dgm:spPr/>
      <dgm:t>
        <a:bodyPr/>
        <a:lstStyle/>
        <a:p>
          <a:endParaRPr lang="hu-HU"/>
        </a:p>
      </dgm:t>
    </dgm:pt>
    <dgm:pt modelId="{A0B2ADA1-06A2-40F6-BC97-17A1F93745FD}" type="pres">
      <dgm:prSet presAssocID="{D371EF2A-FBE0-4856-8D5D-DDD768DCD44E}" presName="arrow" presStyleLbl="node1" presStyleIdx="1" presStyleCnt="2" custScaleX="51880" custRadScaleRad="64690" custRadScaleInc="-1593">
        <dgm:presLayoutVars>
          <dgm:bulletEnabled val="1"/>
        </dgm:presLayoutVars>
      </dgm:prSet>
      <dgm:spPr/>
      <dgm:t>
        <a:bodyPr/>
        <a:lstStyle/>
        <a:p>
          <a:endParaRPr lang="hu-HU"/>
        </a:p>
      </dgm:t>
    </dgm:pt>
  </dgm:ptLst>
  <dgm:cxnLst>
    <dgm:cxn modelId="{C350EFF7-5C38-4F28-93BF-31875BC68373}" srcId="{EF9A15EC-48E7-477F-8ED2-CF18517ACA81}" destId="{0D82F06F-D4FC-4D2A-A692-25F46C7187FE}" srcOrd="0" destOrd="0" parTransId="{15E3EDBF-3EC8-4381-A7E6-912A555950EB}" sibTransId="{E29F47A8-2D9D-41EC-9A19-E6E65FDE46BA}"/>
    <dgm:cxn modelId="{BA5DE2EC-9DFF-4739-AA2E-979816605F2B}" type="presOf" srcId="{D371EF2A-FBE0-4856-8D5D-DDD768DCD44E}" destId="{A0B2ADA1-06A2-40F6-BC97-17A1F93745FD}" srcOrd="0" destOrd="0" presId="urn:microsoft.com/office/officeart/2005/8/layout/arrow5"/>
    <dgm:cxn modelId="{0D6FE391-BB19-4597-9F8A-AEE48994DF3A}" srcId="{EF9A15EC-48E7-477F-8ED2-CF18517ACA81}" destId="{D371EF2A-FBE0-4856-8D5D-DDD768DCD44E}" srcOrd="1" destOrd="0" parTransId="{8456112D-98DC-45AC-9CA1-CFB6B18771D8}" sibTransId="{864F9626-ABAA-46C9-9B6D-FF4DECC6F8A1}"/>
    <dgm:cxn modelId="{B2F45F40-7A98-4A4C-93D9-E70DCF4C457A}" type="presOf" srcId="{0D82F06F-D4FC-4D2A-A692-25F46C7187FE}" destId="{7DD6C7B6-7D3A-4AD1-9C51-0B14FB3C9821}" srcOrd="0" destOrd="0" presId="urn:microsoft.com/office/officeart/2005/8/layout/arrow5"/>
    <dgm:cxn modelId="{BB606B13-6D1A-4CB8-8D2D-1FA587BC71AA}" type="presOf" srcId="{EF9A15EC-48E7-477F-8ED2-CF18517ACA81}" destId="{8190E778-AB4E-459B-A327-DEE1DEE3B632}" srcOrd="0" destOrd="0" presId="urn:microsoft.com/office/officeart/2005/8/layout/arrow5"/>
    <dgm:cxn modelId="{6E52D5D2-7E18-484E-AED3-8D3A71A47231}" type="presParOf" srcId="{8190E778-AB4E-459B-A327-DEE1DEE3B632}" destId="{7DD6C7B6-7D3A-4AD1-9C51-0B14FB3C9821}" srcOrd="0" destOrd="0" presId="urn:microsoft.com/office/officeart/2005/8/layout/arrow5"/>
    <dgm:cxn modelId="{079BEDB2-68C9-4677-BC62-765D516A9CAB}" type="presParOf" srcId="{8190E778-AB4E-459B-A327-DEE1DEE3B632}" destId="{A0B2ADA1-06A2-40F6-BC97-17A1F93745FD}"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319794-32AD-4F16-88F9-2C93CB89C65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F4557BEF-B4B0-4275-AFDD-2E5DB91DA238}">
      <dgm:prSet phldrT="[Szöveg]" custT="1"/>
      <dgm:spPr>
        <a:solidFill>
          <a:schemeClr val="bg1">
            <a:lumMod val="85000"/>
            <a:alpha val="90000"/>
          </a:schemeClr>
        </a:solidFill>
      </dgm:spPr>
      <dgm:t>
        <a:bodyPr/>
        <a:lstStyle/>
        <a:p>
          <a:r>
            <a:rPr lang="hu-HU" sz="1800" b="0" dirty="0" smtClean="0">
              <a:solidFill>
                <a:srgbClr val="004564"/>
              </a:solidFill>
            </a:rPr>
            <a:t>Hitelfelvevők köre</a:t>
          </a:r>
          <a:endParaRPr lang="hu-HU" sz="1800" b="0" dirty="0">
            <a:solidFill>
              <a:srgbClr val="004564"/>
            </a:solidFill>
          </a:endParaRPr>
        </a:p>
      </dgm:t>
    </dgm:pt>
    <dgm:pt modelId="{7BE0C130-3C5A-44C2-BC07-BD7C7ECABD66}" type="parTrans" cxnId="{4D7EA5C7-15C1-4B59-830E-42C76AE90E9C}">
      <dgm:prSet/>
      <dgm:spPr/>
      <dgm:t>
        <a:bodyPr/>
        <a:lstStyle/>
        <a:p>
          <a:endParaRPr lang="hu-HU"/>
        </a:p>
      </dgm:t>
    </dgm:pt>
    <dgm:pt modelId="{EA6970BB-D8E5-4E6E-8C82-2CFB625572EA}" type="sibTrans" cxnId="{4D7EA5C7-15C1-4B59-830E-42C76AE90E9C}">
      <dgm:prSet/>
      <dgm:spPr/>
      <dgm:t>
        <a:bodyPr/>
        <a:lstStyle/>
        <a:p>
          <a:endParaRPr lang="hu-HU"/>
        </a:p>
      </dgm:t>
    </dgm:pt>
    <dgm:pt modelId="{3EAFA1D2-3EEA-498D-8DF0-8663768D120B}">
      <dgm:prSet phldrT="[Szöveg]"/>
      <dgm:spPr>
        <a:solidFill>
          <a:schemeClr val="bg1">
            <a:lumMod val="85000"/>
            <a:alpha val="90000"/>
          </a:schemeClr>
        </a:solidFill>
      </dgm:spPr>
      <dgm:t>
        <a:bodyPr/>
        <a:lstStyle/>
        <a:p>
          <a:r>
            <a:rPr lang="hu-HU" b="1" dirty="0" smtClean="0">
              <a:solidFill>
                <a:srgbClr val="004564"/>
              </a:solidFill>
            </a:rPr>
            <a:t>Vállalkozóvá váló munkanélküliek </a:t>
          </a:r>
          <a:r>
            <a:rPr lang="hu-HU" b="1" dirty="0" err="1" smtClean="0">
              <a:solidFill>
                <a:srgbClr val="004564"/>
              </a:solidFill>
            </a:rPr>
            <a:t>Mikrovállalkozásai</a:t>
          </a:r>
          <a:endParaRPr lang="hu-HU" b="1" dirty="0">
            <a:solidFill>
              <a:srgbClr val="004564"/>
            </a:solidFill>
          </a:endParaRPr>
        </a:p>
      </dgm:t>
    </dgm:pt>
    <dgm:pt modelId="{0D81AA6C-798B-4142-8580-1BAC019BC2AB}" type="parTrans" cxnId="{CCC9D93E-4D7E-40BF-85C0-B69479F3B0EA}">
      <dgm:prSet/>
      <dgm:spPr>
        <a:ln>
          <a:solidFill>
            <a:srgbClr val="004564"/>
          </a:solidFill>
        </a:ln>
      </dgm:spPr>
      <dgm:t>
        <a:bodyPr/>
        <a:lstStyle/>
        <a:p>
          <a:endParaRPr lang="hu-HU"/>
        </a:p>
      </dgm:t>
    </dgm:pt>
    <dgm:pt modelId="{B5AECF75-7C1C-41CE-9EFF-9502575B624C}" type="sibTrans" cxnId="{CCC9D93E-4D7E-40BF-85C0-B69479F3B0EA}">
      <dgm:prSet/>
      <dgm:spPr/>
      <dgm:t>
        <a:bodyPr/>
        <a:lstStyle/>
        <a:p>
          <a:endParaRPr lang="hu-HU"/>
        </a:p>
      </dgm:t>
    </dgm:pt>
    <dgm:pt modelId="{E238C8E5-8A88-4C3D-93F1-9A1941781A8C}">
      <dgm:prSet phldrT="[Szöveg]"/>
      <dgm:spPr>
        <a:solidFill>
          <a:schemeClr val="bg1">
            <a:lumMod val="85000"/>
            <a:alpha val="90000"/>
          </a:schemeClr>
        </a:solidFill>
      </dgm:spPr>
      <dgm:t>
        <a:bodyPr/>
        <a:lstStyle/>
        <a:p>
          <a:r>
            <a:rPr lang="hu-HU" b="1" dirty="0" smtClean="0">
              <a:solidFill>
                <a:srgbClr val="004564"/>
              </a:solidFill>
            </a:rPr>
            <a:t>Vállalkozóvá váló inaktívak </a:t>
          </a:r>
          <a:r>
            <a:rPr lang="hu-HU" b="1" dirty="0" err="1" smtClean="0">
              <a:solidFill>
                <a:srgbClr val="004564"/>
              </a:solidFill>
            </a:rPr>
            <a:t>Mikrovállalkozásai</a:t>
          </a:r>
          <a:endParaRPr lang="hu-HU" b="1" dirty="0">
            <a:solidFill>
              <a:srgbClr val="004564"/>
            </a:solidFill>
          </a:endParaRPr>
        </a:p>
      </dgm:t>
    </dgm:pt>
    <dgm:pt modelId="{44B9EE3E-D650-4269-ADA6-F01E98067DA5}" type="parTrans" cxnId="{F77460E9-1C53-4DAD-A3E9-649720EFE34A}">
      <dgm:prSet/>
      <dgm:spPr>
        <a:ln>
          <a:solidFill>
            <a:srgbClr val="004564"/>
          </a:solidFill>
        </a:ln>
      </dgm:spPr>
      <dgm:t>
        <a:bodyPr/>
        <a:lstStyle/>
        <a:p>
          <a:endParaRPr lang="hu-HU"/>
        </a:p>
      </dgm:t>
    </dgm:pt>
    <dgm:pt modelId="{156E90D0-6DC1-4570-8BF2-F9AB871CC0D1}" type="sibTrans" cxnId="{F77460E9-1C53-4DAD-A3E9-649720EFE34A}">
      <dgm:prSet/>
      <dgm:spPr/>
      <dgm:t>
        <a:bodyPr/>
        <a:lstStyle/>
        <a:p>
          <a:endParaRPr lang="hu-HU"/>
        </a:p>
      </dgm:t>
    </dgm:pt>
    <dgm:pt modelId="{3B7F6D28-33B6-4000-ACFE-47AFB2904073}">
      <dgm:prSet phldrT="[Szöveg]"/>
      <dgm:spPr>
        <a:solidFill>
          <a:schemeClr val="bg1">
            <a:lumMod val="85000"/>
            <a:alpha val="89804"/>
          </a:schemeClr>
        </a:solidFill>
      </dgm:spPr>
      <dgm:t>
        <a:bodyPr/>
        <a:lstStyle/>
        <a:p>
          <a:r>
            <a:rPr lang="hu-HU" b="1" dirty="0" smtClean="0">
              <a:solidFill>
                <a:srgbClr val="004564"/>
              </a:solidFill>
            </a:rPr>
            <a:t>Társadalmi célú Mikro- Kis – és Középvállalkozások</a:t>
          </a:r>
          <a:endParaRPr lang="hu-HU" b="1" dirty="0">
            <a:solidFill>
              <a:srgbClr val="004564"/>
            </a:solidFill>
          </a:endParaRPr>
        </a:p>
      </dgm:t>
    </dgm:pt>
    <dgm:pt modelId="{58D2FCDD-3F82-43BB-8B19-86611B61D9F9}" type="parTrans" cxnId="{94928AC2-0053-49C3-AF53-09E4CD93B09D}">
      <dgm:prSet/>
      <dgm:spPr>
        <a:ln>
          <a:solidFill>
            <a:srgbClr val="52AE31"/>
          </a:solidFill>
        </a:ln>
      </dgm:spPr>
      <dgm:t>
        <a:bodyPr/>
        <a:lstStyle/>
        <a:p>
          <a:endParaRPr lang="hu-HU"/>
        </a:p>
      </dgm:t>
    </dgm:pt>
    <dgm:pt modelId="{F1A9A420-7A07-490A-AFC2-C5B066D8CBCA}" type="sibTrans" cxnId="{94928AC2-0053-49C3-AF53-09E4CD93B09D}">
      <dgm:prSet/>
      <dgm:spPr/>
      <dgm:t>
        <a:bodyPr/>
        <a:lstStyle/>
        <a:p>
          <a:endParaRPr lang="hu-HU"/>
        </a:p>
      </dgm:t>
    </dgm:pt>
    <dgm:pt modelId="{CCCBA6F2-601A-4D8E-929D-48557EA6CE2C}">
      <dgm:prSet phldrT="[Szöveg]"/>
      <dgm:spPr>
        <a:solidFill>
          <a:schemeClr val="bg1">
            <a:lumMod val="85000"/>
            <a:alpha val="90000"/>
          </a:schemeClr>
        </a:solidFill>
      </dgm:spPr>
      <dgm:t>
        <a:bodyPr/>
        <a:lstStyle/>
        <a:p>
          <a:r>
            <a:rPr lang="hu-HU" smtClean="0">
              <a:solidFill>
                <a:srgbClr val="004564"/>
              </a:solidFill>
            </a:rPr>
            <a:t>Gazdasági társaság, Egyéni vállalkozó, Egyéni cég</a:t>
          </a:r>
          <a:endParaRPr lang="hu-HU" b="1" dirty="0">
            <a:solidFill>
              <a:srgbClr val="004564"/>
            </a:solidFill>
          </a:endParaRPr>
        </a:p>
      </dgm:t>
    </dgm:pt>
    <dgm:pt modelId="{C456A1AE-2C7C-472E-A518-B443DF89DC76}" type="parTrans" cxnId="{B4AFC6A1-EC38-451B-AD16-498288582227}">
      <dgm:prSet/>
      <dgm:spPr>
        <a:ln>
          <a:solidFill>
            <a:srgbClr val="004564"/>
          </a:solidFill>
        </a:ln>
      </dgm:spPr>
      <dgm:t>
        <a:bodyPr/>
        <a:lstStyle/>
        <a:p>
          <a:endParaRPr lang="hu-HU"/>
        </a:p>
      </dgm:t>
    </dgm:pt>
    <dgm:pt modelId="{EF3C7FA1-7588-4C18-9912-1BBA85FED066}" type="sibTrans" cxnId="{B4AFC6A1-EC38-451B-AD16-498288582227}">
      <dgm:prSet/>
      <dgm:spPr/>
      <dgm:t>
        <a:bodyPr/>
        <a:lstStyle/>
        <a:p>
          <a:endParaRPr lang="hu-HU"/>
        </a:p>
      </dgm:t>
    </dgm:pt>
    <dgm:pt modelId="{7DE4F81A-CF7D-4EBB-B358-A4CD7BD94AF3}">
      <dgm:prSet phldrT="[Szöveg]"/>
      <dgm:spPr>
        <a:solidFill>
          <a:schemeClr val="bg1">
            <a:lumMod val="85000"/>
            <a:alpha val="90000"/>
          </a:schemeClr>
        </a:solidFill>
      </dgm:spPr>
      <dgm:t>
        <a:bodyPr/>
        <a:lstStyle/>
        <a:p>
          <a:r>
            <a:rPr lang="hu-HU" dirty="0" smtClean="0">
              <a:solidFill>
                <a:srgbClr val="004564"/>
              </a:solidFill>
            </a:rPr>
            <a:t>Gazdasági társaság, Egyéni vállalkozó, Egyéni cég</a:t>
          </a:r>
          <a:endParaRPr lang="hu-HU" b="1" dirty="0">
            <a:solidFill>
              <a:srgbClr val="004564"/>
            </a:solidFill>
          </a:endParaRPr>
        </a:p>
      </dgm:t>
    </dgm:pt>
    <dgm:pt modelId="{53A5BD5C-7994-4A50-9C11-ACA8837372C8}" type="parTrans" cxnId="{B42C3D00-9DCE-4417-85F5-6751C0CB0438}">
      <dgm:prSet/>
      <dgm:spPr>
        <a:ln>
          <a:solidFill>
            <a:srgbClr val="004564"/>
          </a:solidFill>
        </a:ln>
      </dgm:spPr>
      <dgm:t>
        <a:bodyPr/>
        <a:lstStyle/>
        <a:p>
          <a:endParaRPr lang="hu-HU"/>
        </a:p>
      </dgm:t>
    </dgm:pt>
    <dgm:pt modelId="{3C851B08-2C17-42EF-9E6C-83DCD0937D73}" type="sibTrans" cxnId="{B42C3D00-9DCE-4417-85F5-6751C0CB0438}">
      <dgm:prSet/>
      <dgm:spPr/>
      <dgm:t>
        <a:bodyPr/>
        <a:lstStyle/>
        <a:p>
          <a:endParaRPr lang="hu-HU"/>
        </a:p>
      </dgm:t>
    </dgm:pt>
    <dgm:pt modelId="{850A419F-3DD9-4A63-B18C-7E68836A613F}">
      <dgm:prSet phldrT="[Szöveg]"/>
      <dgm:spPr>
        <a:solidFill>
          <a:schemeClr val="bg1">
            <a:lumMod val="85000"/>
            <a:alpha val="89804"/>
          </a:schemeClr>
        </a:solidFill>
      </dgm:spPr>
      <dgm:t>
        <a:bodyPr/>
        <a:lstStyle/>
        <a:p>
          <a:r>
            <a:rPr lang="hu-HU" smtClean="0">
              <a:solidFill>
                <a:srgbClr val="004564"/>
              </a:solidFill>
            </a:rPr>
            <a:t>Egyesület, Alapítvány, Nonprofit gazdasági társaság, Szociális szövetkezet</a:t>
          </a:r>
          <a:r>
            <a:rPr lang="hu-HU" b="1" smtClean="0">
              <a:solidFill>
                <a:srgbClr val="004564"/>
              </a:solidFill>
            </a:rPr>
            <a:t> </a:t>
          </a:r>
          <a:endParaRPr lang="hu-HU" b="1" dirty="0">
            <a:solidFill>
              <a:srgbClr val="004564"/>
            </a:solidFill>
          </a:endParaRPr>
        </a:p>
      </dgm:t>
    </dgm:pt>
    <dgm:pt modelId="{1B48F95E-C42A-43D4-8C07-E5D9CF56D6A6}" type="parTrans" cxnId="{8EE6ADC8-3406-40CA-B38C-56F2020561BA}">
      <dgm:prSet/>
      <dgm:spPr>
        <a:ln>
          <a:solidFill>
            <a:srgbClr val="52AE31"/>
          </a:solidFill>
        </a:ln>
      </dgm:spPr>
      <dgm:t>
        <a:bodyPr/>
        <a:lstStyle/>
        <a:p>
          <a:endParaRPr lang="hu-HU"/>
        </a:p>
      </dgm:t>
    </dgm:pt>
    <dgm:pt modelId="{9C2B0648-7A17-4E98-956B-381C7CBFBB85}" type="sibTrans" cxnId="{8EE6ADC8-3406-40CA-B38C-56F2020561BA}">
      <dgm:prSet/>
      <dgm:spPr/>
      <dgm:t>
        <a:bodyPr/>
        <a:lstStyle/>
        <a:p>
          <a:endParaRPr lang="hu-HU"/>
        </a:p>
      </dgm:t>
    </dgm:pt>
    <dgm:pt modelId="{E145C966-6A09-4007-9D16-97FEDC1AE1FC}" type="pres">
      <dgm:prSet presAssocID="{F0319794-32AD-4F16-88F9-2C93CB89C652}" presName="hierChild1" presStyleCnt="0">
        <dgm:presLayoutVars>
          <dgm:chPref val="1"/>
          <dgm:dir/>
          <dgm:animOne val="branch"/>
          <dgm:animLvl val="lvl"/>
          <dgm:resizeHandles/>
        </dgm:presLayoutVars>
      </dgm:prSet>
      <dgm:spPr/>
      <dgm:t>
        <a:bodyPr/>
        <a:lstStyle/>
        <a:p>
          <a:endParaRPr lang="hu-HU"/>
        </a:p>
      </dgm:t>
    </dgm:pt>
    <dgm:pt modelId="{4AA8C4ED-DCEE-462B-9CEA-8A509BF947F5}" type="pres">
      <dgm:prSet presAssocID="{F4557BEF-B4B0-4275-AFDD-2E5DB91DA238}" presName="hierRoot1" presStyleCnt="0"/>
      <dgm:spPr/>
    </dgm:pt>
    <dgm:pt modelId="{CC7B0F65-439F-414D-8CDE-94B127603509}" type="pres">
      <dgm:prSet presAssocID="{F4557BEF-B4B0-4275-AFDD-2E5DB91DA238}" presName="composite" presStyleCnt="0"/>
      <dgm:spPr/>
    </dgm:pt>
    <dgm:pt modelId="{18EFECC4-C2BF-4103-920E-2783AB175911}" type="pres">
      <dgm:prSet presAssocID="{F4557BEF-B4B0-4275-AFDD-2E5DB91DA238}" presName="background" presStyleLbl="node0" presStyleIdx="0" presStyleCnt="1"/>
      <dgm:spPr>
        <a:solidFill>
          <a:srgbClr val="C00000"/>
        </a:solidFill>
      </dgm:spPr>
    </dgm:pt>
    <dgm:pt modelId="{B0ABCBCD-618F-41F5-9565-054DDF5876E9}" type="pres">
      <dgm:prSet presAssocID="{F4557BEF-B4B0-4275-AFDD-2E5DB91DA238}" presName="text" presStyleLbl="fgAcc0" presStyleIdx="0" presStyleCnt="1">
        <dgm:presLayoutVars>
          <dgm:chPref val="3"/>
        </dgm:presLayoutVars>
      </dgm:prSet>
      <dgm:spPr/>
      <dgm:t>
        <a:bodyPr/>
        <a:lstStyle/>
        <a:p>
          <a:endParaRPr lang="hu-HU"/>
        </a:p>
      </dgm:t>
    </dgm:pt>
    <dgm:pt modelId="{4F76E1C5-A864-4EDB-AAFD-33ED089D11BD}" type="pres">
      <dgm:prSet presAssocID="{F4557BEF-B4B0-4275-AFDD-2E5DB91DA238}" presName="hierChild2" presStyleCnt="0"/>
      <dgm:spPr/>
    </dgm:pt>
    <dgm:pt modelId="{3CFFA8D5-9D92-4F8A-9876-FDF548720F7A}" type="pres">
      <dgm:prSet presAssocID="{0D81AA6C-798B-4142-8580-1BAC019BC2AB}" presName="Name10" presStyleLbl="parChTrans1D2" presStyleIdx="0" presStyleCnt="3"/>
      <dgm:spPr/>
      <dgm:t>
        <a:bodyPr/>
        <a:lstStyle/>
        <a:p>
          <a:endParaRPr lang="hu-HU"/>
        </a:p>
      </dgm:t>
    </dgm:pt>
    <dgm:pt modelId="{B7E5ABA7-BC8F-4CA9-848C-A37B38A53C2B}" type="pres">
      <dgm:prSet presAssocID="{3EAFA1D2-3EEA-498D-8DF0-8663768D120B}" presName="hierRoot2" presStyleCnt="0"/>
      <dgm:spPr/>
    </dgm:pt>
    <dgm:pt modelId="{5E8E7C02-8944-4679-967C-B23CCF6FC14D}" type="pres">
      <dgm:prSet presAssocID="{3EAFA1D2-3EEA-498D-8DF0-8663768D120B}" presName="composite2" presStyleCnt="0"/>
      <dgm:spPr/>
    </dgm:pt>
    <dgm:pt modelId="{3D3D5005-0DEA-4694-BB34-0D7B92E0CE0F}" type="pres">
      <dgm:prSet presAssocID="{3EAFA1D2-3EEA-498D-8DF0-8663768D120B}" presName="background2" presStyleLbl="node2" presStyleIdx="0" presStyleCnt="3"/>
      <dgm:spPr>
        <a:solidFill>
          <a:srgbClr val="004564"/>
        </a:solidFill>
      </dgm:spPr>
    </dgm:pt>
    <dgm:pt modelId="{29E16305-3A64-4177-ABC6-C80FFAE18CB9}" type="pres">
      <dgm:prSet presAssocID="{3EAFA1D2-3EEA-498D-8DF0-8663768D120B}" presName="text2" presStyleLbl="fgAcc2" presStyleIdx="0" presStyleCnt="3">
        <dgm:presLayoutVars>
          <dgm:chPref val="3"/>
        </dgm:presLayoutVars>
      </dgm:prSet>
      <dgm:spPr/>
      <dgm:t>
        <a:bodyPr/>
        <a:lstStyle/>
        <a:p>
          <a:endParaRPr lang="hu-HU"/>
        </a:p>
      </dgm:t>
    </dgm:pt>
    <dgm:pt modelId="{4A23FC75-12BC-4451-A9EB-220A5A3B707C}" type="pres">
      <dgm:prSet presAssocID="{3EAFA1D2-3EEA-498D-8DF0-8663768D120B}" presName="hierChild3" presStyleCnt="0"/>
      <dgm:spPr/>
    </dgm:pt>
    <dgm:pt modelId="{5267F59C-5697-4675-B001-17ADF8363F47}" type="pres">
      <dgm:prSet presAssocID="{53A5BD5C-7994-4A50-9C11-ACA8837372C8}" presName="Name17" presStyleLbl="parChTrans1D3" presStyleIdx="0" presStyleCnt="3"/>
      <dgm:spPr/>
      <dgm:t>
        <a:bodyPr/>
        <a:lstStyle/>
        <a:p>
          <a:endParaRPr lang="hu-HU"/>
        </a:p>
      </dgm:t>
    </dgm:pt>
    <dgm:pt modelId="{63825970-F247-495D-9369-753584358C5A}" type="pres">
      <dgm:prSet presAssocID="{7DE4F81A-CF7D-4EBB-B358-A4CD7BD94AF3}" presName="hierRoot3" presStyleCnt="0"/>
      <dgm:spPr/>
    </dgm:pt>
    <dgm:pt modelId="{56B4B5A7-2B76-4256-8063-0C17BCB23E06}" type="pres">
      <dgm:prSet presAssocID="{7DE4F81A-CF7D-4EBB-B358-A4CD7BD94AF3}" presName="composite3" presStyleCnt="0"/>
      <dgm:spPr/>
    </dgm:pt>
    <dgm:pt modelId="{9D59EB88-AEFE-4E25-874F-DCE55858242E}" type="pres">
      <dgm:prSet presAssocID="{7DE4F81A-CF7D-4EBB-B358-A4CD7BD94AF3}" presName="background3" presStyleLbl="node3" presStyleIdx="0" presStyleCnt="3"/>
      <dgm:spPr>
        <a:solidFill>
          <a:srgbClr val="004564"/>
        </a:solidFill>
      </dgm:spPr>
    </dgm:pt>
    <dgm:pt modelId="{04EA15C6-6C4B-42DF-A7F6-5E1C317C1E49}" type="pres">
      <dgm:prSet presAssocID="{7DE4F81A-CF7D-4EBB-B358-A4CD7BD94AF3}" presName="text3" presStyleLbl="fgAcc3" presStyleIdx="0" presStyleCnt="3">
        <dgm:presLayoutVars>
          <dgm:chPref val="3"/>
        </dgm:presLayoutVars>
      </dgm:prSet>
      <dgm:spPr/>
      <dgm:t>
        <a:bodyPr/>
        <a:lstStyle/>
        <a:p>
          <a:endParaRPr lang="hu-HU"/>
        </a:p>
      </dgm:t>
    </dgm:pt>
    <dgm:pt modelId="{763F0EB7-2DAA-4E4D-A7EC-C7A86249EEAA}" type="pres">
      <dgm:prSet presAssocID="{7DE4F81A-CF7D-4EBB-B358-A4CD7BD94AF3}" presName="hierChild4" presStyleCnt="0"/>
      <dgm:spPr/>
    </dgm:pt>
    <dgm:pt modelId="{8025EF0B-97CB-40AD-8E14-F8E835F8A6F1}" type="pres">
      <dgm:prSet presAssocID="{44B9EE3E-D650-4269-ADA6-F01E98067DA5}" presName="Name10" presStyleLbl="parChTrans1D2" presStyleIdx="1" presStyleCnt="3"/>
      <dgm:spPr/>
      <dgm:t>
        <a:bodyPr/>
        <a:lstStyle/>
        <a:p>
          <a:endParaRPr lang="hu-HU"/>
        </a:p>
      </dgm:t>
    </dgm:pt>
    <dgm:pt modelId="{724BF50D-968F-4373-8873-A59DACA850D2}" type="pres">
      <dgm:prSet presAssocID="{E238C8E5-8A88-4C3D-93F1-9A1941781A8C}" presName="hierRoot2" presStyleCnt="0"/>
      <dgm:spPr/>
    </dgm:pt>
    <dgm:pt modelId="{5D365F46-185A-4AE2-B796-26541A3428B7}" type="pres">
      <dgm:prSet presAssocID="{E238C8E5-8A88-4C3D-93F1-9A1941781A8C}" presName="composite2" presStyleCnt="0"/>
      <dgm:spPr/>
    </dgm:pt>
    <dgm:pt modelId="{87BB2978-5A4A-4720-8D2A-DF96D860F31E}" type="pres">
      <dgm:prSet presAssocID="{E238C8E5-8A88-4C3D-93F1-9A1941781A8C}" presName="background2" presStyleLbl="node2" presStyleIdx="1" presStyleCnt="3"/>
      <dgm:spPr>
        <a:solidFill>
          <a:srgbClr val="004564"/>
        </a:solidFill>
      </dgm:spPr>
    </dgm:pt>
    <dgm:pt modelId="{0F67328E-BFEC-4488-B90F-F7D554DD9650}" type="pres">
      <dgm:prSet presAssocID="{E238C8E5-8A88-4C3D-93F1-9A1941781A8C}" presName="text2" presStyleLbl="fgAcc2" presStyleIdx="1" presStyleCnt="3">
        <dgm:presLayoutVars>
          <dgm:chPref val="3"/>
        </dgm:presLayoutVars>
      </dgm:prSet>
      <dgm:spPr/>
      <dgm:t>
        <a:bodyPr/>
        <a:lstStyle/>
        <a:p>
          <a:endParaRPr lang="hu-HU"/>
        </a:p>
      </dgm:t>
    </dgm:pt>
    <dgm:pt modelId="{B79BDCB3-E350-4251-A5E2-B28CAF7CD503}" type="pres">
      <dgm:prSet presAssocID="{E238C8E5-8A88-4C3D-93F1-9A1941781A8C}" presName="hierChild3" presStyleCnt="0"/>
      <dgm:spPr/>
    </dgm:pt>
    <dgm:pt modelId="{2D4A127A-2397-452E-9E3F-ECA15B542719}" type="pres">
      <dgm:prSet presAssocID="{C456A1AE-2C7C-472E-A518-B443DF89DC76}" presName="Name17" presStyleLbl="parChTrans1D3" presStyleIdx="1" presStyleCnt="3"/>
      <dgm:spPr/>
      <dgm:t>
        <a:bodyPr/>
        <a:lstStyle/>
        <a:p>
          <a:endParaRPr lang="hu-HU"/>
        </a:p>
      </dgm:t>
    </dgm:pt>
    <dgm:pt modelId="{A96B938E-C824-4648-90BF-7E61918DBE96}" type="pres">
      <dgm:prSet presAssocID="{CCCBA6F2-601A-4D8E-929D-48557EA6CE2C}" presName="hierRoot3" presStyleCnt="0"/>
      <dgm:spPr/>
    </dgm:pt>
    <dgm:pt modelId="{804243E5-F416-4019-97F0-673A0028B14F}" type="pres">
      <dgm:prSet presAssocID="{CCCBA6F2-601A-4D8E-929D-48557EA6CE2C}" presName="composite3" presStyleCnt="0"/>
      <dgm:spPr/>
    </dgm:pt>
    <dgm:pt modelId="{07439F67-EF8C-4521-807A-B44C1D8138EB}" type="pres">
      <dgm:prSet presAssocID="{CCCBA6F2-601A-4D8E-929D-48557EA6CE2C}" presName="background3" presStyleLbl="node3" presStyleIdx="1" presStyleCnt="3"/>
      <dgm:spPr>
        <a:solidFill>
          <a:srgbClr val="004564"/>
        </a:solidFill>
      </dgm:spPr>
    </dgm:pt>
    <dgm:pt modelId="{2DD7BF5D-9566-4672-9567-255AC56F29BB}" type="pres">
      <dgm:prSet presAssocID="{CCCBA6F2-601A-4D8E-929D-48557EA6CE2C}" presName="text3" presStyleLbl="fgAcc3" presStyleIdx="1" presStyleCnt="3">
        <dgm:presLayoutVars>
          <dgm:chPref val="3"/>
        </dgm:presLayoutVars>
      </dgm:prSet>
      <dgm:spPr/>
      <dgm:t>
        <a:bodyPr/>
        <a:lstStyle/>
        <a:p>
          <a:endParaRPr lang="hu-HU"/>
        </a:p>
      </dgm:t>
    </dgm:pt>
    <dgm:pt modelId="{8EA8321F-1318-4A0A-8593-A3EE560FE5A4}" type="pres">
      <dgm:prSet presAssocID="{CCCBA6F2-601A-4D8E-929D-48557EA6CE2C}" presName="hierChild4" presStyleCnt="0"/>
      <dgm:spPr/>
    </dgm:pt>
    <dgm:pt modelId="{FFC7F95E-1A72-4551-AA55-395BB8C2D510}" type="pres">
      <dgm:prSet presAssocID="{58D2FCDD-3F82-43BB-8B19-86611B61D9F9}" presName="Name10" presStyleLbl="parChTrans1D2" presStyleIdx="2" presStyleCnt="3"/>
      <dgm:spPr/>
      <dgm:t>
        <a:bodyPr/>
        <a:lstStyle/>
        <a:p>
          <a:endParaRPr lang="hu-HU"/>
        </a:p>
      </dgm:t>
    </dgm:pt>
    <dgm:pt modelId="{882D0177-F750-4D7E-84C0-8DFF7ADEE699}" type="pres">
      <dgm:prSet presAssocID="{3B7F6D28-33B6-4000-ACFE-47AFB2904073}" presName="hierRoot2" presStyleCnt="0"/>
      <dgm:spPr/>
    </dgm:pt>
    <dgm:pt modelId="{50055BBF-B64E-4A3C-8132-F27D7EBF4A28}" type="pres">
      <dgm:prSet presAssocID="{3B7F6D28-33B6-4000-ACFE-47AFB2904073}" presName="composite2" presStyleCnt="0"/>
      <dgm:spPr/>
    </dgm:pt>
    <dgm:pt modelId="{8DD57377-6E01-46E5-9484-7B6111D11416}" type="pres">
      <dgm:prSet presAssocID="{3B7F6D28-33B6-4000-ACFE-47AFB2904073}" presName="background2" presStyleLbl="node2" presStyleIdx="2" presStyleCnt="3"/>
      <dgm:spPr>
        <a:solidFill>
          <a:srgbClr val="52AE31"/>
        </a:solidFill>
      </dgm:spPr>
      <dgm:t>
        <a:bodyPr/>
        <a:lstStyle/>
        <a:p>
          <a:endParaRPr lang="hu-HU"/>
        </a:p>
      </dgm:t>
    </dgm:pt>
    <dgm:pt modelId="{DA9C0420-D143-47DD-AA8F-A323E88FEEC2}" type="pres">
      <dgm:prSet presAssocID="{3B7F6D28-33B6-4000-ACFE-47AFB2904073}" presName="text2" presStyleLbl="fgAcc2" presStyleIdx="2" presStyleCnt="3">
        <dgm:presLayoutVars>
          <dgm:chPref val="3"/>
        </dgm:presLayoutVars>
      </dgm:prSet>
      <dgm:spPr/>
      <dgm:t>
        <a:bodyPr/>
        <a:lstStyle/>
        <a:p>
          <a:endParaRPr lang="hu-HU"/>
        </a:p>
      </dgm:t>
    </dgm:pt>
    <dgm:pt modelId="{7ECC356F-32E9-4CCB-8B37-F785E142FB8B}" type="pres">
      <dgm:prSet presAssocID="{3B7F6D28-33B6-4000-ACFE-47AFB2904073}" presName="hierChild3" presStyleCnt="0"/>
      <dgm:spPr/>
    </dgm:pt>
    <dgm:pt modelId="{052399BD-FB44-43F3-B4A0-F708E6361209}" type="pres">
      <dgm:prSet presAssocID="{1B48F95E-C42A-43D4-8C07-E5D9CF56D6A6}" presName="Name17" presStyleLbl="parChTrans1D3" presStyleIdx="2" presStyleCnt="3"/>
      <dgm:spPr/>
      <dgm:t>
        <a:bodyPr/>
        <a:lstStyle/>
        <a:p>
          <a:endParaRPr lang="hu-HU"/>
        </a:p>
      </dgm:t>
    </dgm:pt>
    <dgm:pt modelId="{975A131A-F101-4717-B6EB-76D2DEAC784C}" type="pres">
      <dgm:prSet presAssocID="{850A419F-3DD9-4A63-B18C-7E68836A613F}" presName="hierRoot3" presStyleCnt="0"/>
      <dgm:spPr/>
    </dgm:pt>
    <dgm:pt modelId="{C809FA75-B5D1-486A-ACD1-20481DC4E4CE}" type="pres">
      <dgm:prSet presAssocID="{850A419F-3DD9-4A63-B18C-7E68836A613F}" presName="composite3" presStyleCnt="0"/>
      <dgm:spPr/>
    </dgm:pt>
    <dgm:pt modelId="{3D09694B-2C28-4352-888A-94A38C851D88}" type="pres">
      <dgm:prSet presAssocID="{850A419F-3DD9-4A63-B18C-7E68836A613F}" presName="background3" presStyleLbl="node3" presStyleIdx="2" presStyleCnt="3"/>
      <dgm:spPr>
        <a:solidFill>
          <a:srgbClr val="52AE31"/>
        </a:solidFill>
      </dgm:spPr>
      <dgm:t>
        <a:bodyPr/>
        <a:lstStyle/>
        <a:p>
          <a:endParaRPr lang="hu-HU"/>
        </a:p>
      </dgm:t>
    </dgm:pt>
    <dgm:pt modelId="{A26BE6DE-14E0-40D8-A119-94A73EA219DC}" type="pres">
      <dgm:prSet presAssocID="{850A419F-3DD9-4A63-B18C-7E68836A613F}" presName="text3" presStyleLbl="fgAcc3" presStyleIdx="2" presStyleCnt="3">
        <dgm:presLayoutVars>
          <dgm:chPref val="3"/>
        </dgm:presLayoutVars>
      </dgm:prSet>
      <dgm:spPr/>
      <dgm:t>
        <a:bodyPr/>
        <a:lstStyle/>
        <a:p>
          <a:endParaRPr lang="hu-HU"/>
        </a:p>
      </dgm:t>
    </dgm:pt>
    <dgm:pt modelId="{B32D4BBB-98D3-4529-BFB7-DDF183848616}" type="pres">
      <dgm:prSet presAssocID="{850A419F-3DD9-4A63-B18C-7E68836A613F}" presName="hierChild4" presStyleCnt="0"/>
      <dgm:spPr/>
    </dgm:pt>
  </dgm:ptLst>
  <dgm:cxnLst>
    <dgm:cxn modelId="{B4AFC6A1-EC38-451B-AD16-498288582227}" srcId="{E238C8E5-8A88-4C3D-93F1-9A1941781A8C}" destId="{CCCBA6F2-601A-4D8E-929D-48557EA6CE2C}" srcOrd="0" destOrd="0" parTransId="{C456A1AE-2C7C-472E-A518-B443DF89DC76}" sibTransId="{EF3C7FA1-7588-4C18-9912-1BBA85FED066}"/>
    <dgm:cxn modelId="{BA831E57-5582-4C7B-89A8-45AE415FAADB}" type="presOf" srcId="{3EAFA1D2-3EEA-498D-8DF0-8663768D120B}" destId="{29E16305-3A64-4177-ABC6-C80FFAE18CB9}" srcOrd="0" destOrd="0" presId="urn:microsoft.com/office/officeart/2005/8/layout/hierarchy1"/>
    <dgm:cxn modelId="{D355BE4B-7FB3-4753-B74D-F0092D4AED71}" type="presOf" srcId="{C456A1AE-2C7C-472E-A518-B443DF89DC76}" destId="{2D4A127A-2397-452E-9E3F-ECA15B542719}" srcOrd="0" destOrd="0" presId="urn:microsoft.com/office/officeart/2005/8/layout/hierarchy1"/>
    <dgm:cxn modelId="{AB53EF00-5E77-4549-BAAA-A093EC519E13}" type="presOf" srcId="{53A5BD5C-7994-4A50-9C11-ACA8837372C8}" destId="{5267F59C-5697-4675-B001-17ADF8363F47}" srcOrd="0" destOrd="0" presId="urn:microsoft.com/office/officeart/2005/8/layout/hierarchy1"/>
    <dgm:cxn modelId="{B30F7DAE-E5F1-4AFF-B58E-29071C15C979}" type="presOf" srcId="{1B48F95E-C42A-43D4-8C07-E5D9CF56D6A6}" destId="{052399BD-FB44-43F3-B4A0-F708E6361209}" srcOrd="0" destOrd="0" presId="urn:microsoft.com/office/officeart/2005/8/layout/hierarchy1"/>
    <dgm:cxn modelId="{F0794BF0-D63D-438B-979F-874E676337E5}" type="presOf" srcId="{F0319794-32AD-4F16-88F9-2C93CB89C652}" destId="{E145C966-6A09-4007-9D16-97FEDC1AE1FC}" srcOrd="0" destOrd="0" presId="urn:microsoft.com/office/officeart/2005/8/layout/hierarchy1"/>
    <dgm:cxn modelId="{4BD599DF-E156-458F-8845-9B7BF1722FF6}" type="presOf" srcId="{0D81AA6C-798B-4142-8580-1BAC019BC2AB}" destId="{3CFFA8D5-9D92-4F8A-9876-FDF548720F7A}" srcOrd="0" destOrd="0" presId="urn:microsoft.com/office/officeart/2005/8/layout/hierarchy1"/>
    <dgm:cxn modelId="{4D7EA5C7-15C1-4B59-830E-42C76AE90E9C}" srcId="{F0319794-32AD-4F16-88F9-2C93CB89C652}" destId="{F4557BEF-B4B0-4275-AFDD-2E5DB91DA238}" srcOrd="0" destOrd="0" parTransId="{7BE0C130-3C5A-44C2-BC07-BD7C7ECABD66}" sibTransId="{EA6970BB-D8E5-4E6E-8C82-2CFB625572EA}"/>
    <dgm:cxn modelId="{CCC9D93E-4D7E-40BF-85C0-B69479F3B0EA}" srcId="{F4557BEF-B4B0-4275-AFDD-2E5DB91DA238}" destId="{3EAFA1D2-3EEA-498D-8DF0-8663768D120B}" srcOrd="0" destOrd="0" parTransId="{0D81AA6C-798B-4142-8580-1BAC019BC2AB}" sibTransId="{B5AECF75-7C1C-41CE-9EFF-9502575B624C}"/>
    <dgm:cxn modelId="{F77460E9-1C53-4DAD-A3E9-649720EFE34A}" srcId="{F4557BEF-B4B0-4275-AFDD-2E5DB91DA238}" destId="{E238C8E5-8A88-4C3D-93F1-9A1941781A8C}" srcOrd="1" destOrd="0" parTransId="{44B9EE3E-D650-4269-ADA6-F01E98067DA5}" sibTransId="{156E90D0-6DC1-4570-8BF2-F9AB871CC0D1}"/>
    <dgm:cxn modelId="{BA872E4D-B86C-4708-B761-3929582F997C}" type="presOf" srcId="{CCCBA6F2-601A-4D8E-929D-48557EA6CE2C}" destId="{2DD7BF5D-9566-4672-9567-255AC56F29BB}" srcOrd="0" destOrd="0" presId="urn:microsoft.com/office/officeart/2005/8/layout/hierarchy1"/>
    <dgm:cxn modelId="{8EE6ADC8-3406-40CA-B38C-56F2020561BA}" srcId="{3B7F6D28-33B6-4000-ACFE-47AFB2904073}" destId="{850A419F-3DD9-4A63-B18C-7E68836A613F}" srcOrd="0" destOrd="0" parTransId="{1B48F95E-C42A-43D4-8C07-E5D9CF56D6A6}" sibTransId="{9C2B0648-7A17-4E98-956B-381C7CBFBB85}"/>
    <dgm:cxn modelId="{8A7F5E6F-BD80-4292-9C50-7ED8FE0CEFA8}" type="presOf" srcId="{3B7F6D28-33B6-4000-ACFE-47AFB2904073}" destId="{DA9C0420-D143-47DD-AA8F-A323E88FEEC2}" srcOrd="0" destOrd="0" presId="urn:microsoft.com/office/officeart/2005/8/layout/hierarchy1"/>
    <dgm:cxn modelId="{94928AC2-0053-49C3-AF53-09E4CD93B09D}" srcId="{F4557BEF-B4B0-4275-AFDD-2E5DB91DA238}" destId="{3B7F6D28-33B6-4000-ACFE-47AFB2904073}" srcOrd="2" destOrd="0" parTransId="{58D2FCDD-3F82-43BB-8B19-86611B61D9F9}" sibTransId="{F1A9A420-7A07-490A-AFC2-C5B066D8CBCA}"/>
    <dgm:cxn modelId="{B42C3D00-9DCE-4417-85F5-6751C0CB0438}" srcId="{3EAFA1D2-3EEA-498D-8DF0-8663768D120B}" destId="{7DE4F81A-CF7D-4EBB-B358-A4CD7BD94AF3}" srcOrd="0" destOrd="0" parTransId="{53A5BD5C-7994-4A50-9C11-ACA8837372C8}" sibTransId="{3C851B08-2C17-42EF-9E6C-83DCD0937D73}"/>
    <dgm:cxn modelId="{C586A00F-9532-48D5-A6CB-6046CB05BECB}" type="presOf" srcId="{F4557BEF-B4B0-4275-AFDD-2E5DB91DA238}" destId="{B0ABCBCD-618F-41F5-9565-054DDF5876E9}" srcOrd="0" destOrd="0" presId="urn:microsoft.com/office/officeart/2005/8/layout/hierarchy1"/>
    <dgm:cxn modelId="{D67837DA-0080-41F1-94CF-6122A7DD15AC}" type="presOf" srcId="{7DE4F81A-CF7D-4EBB-B358-A4CD7BD94AF3}" destId="{04EA15C6-6C4B-42DF-A7F6-5E1C317C1E49}" srcOrd="0" destOrd="0" presId="urn:microsoft.com/office/officeart/2005/8/layout/hierarchy1"/>
    <dgm:cxn modelId="{AD5FE173-13B4-4268-80C1-D4BF59717420}" type="presOf" srcId="{44B9EE3E-D650-4269-ADA6-F01E98067DA5}" destId="{8025EF0B-97CB-40AD-8E14-F8E835F8A6F1}" srcOrd="0" destOrd="0" presId="urn:microsoft.com/office/officeart/2005/8/layout/hierarchy1"/>
    <dgm:cxn modelId="{EF3DE275-CF3E-4A19-9E6D-E30FF88EC61E}" type="presOf" srcId="{E238C8E5-8A88-4C3D-93F1-9A1941781A8C}" destId="{0F67328E-BFEC-4488-B90F-F7D554DD9650}" srcOrd="0" destOrd="0" presId="urn:microsoft.com/office/officeart/2005/8/layout/hierarchy1"/>
    <dgm:cxn modelId="{0DDB2025-7601-4E71-B081-0DC6AB260A80}" type="presOf" srcId="{850A419F-3DD9-4A63-B18C-7E68836A613F}" destId="{A26BE6DE-14E0-40D8-A119-94A73EA219DC}" srcOrd="0" destOrd="0" presId="urn:microsoft.com/office/officeart/2005/8/layout/hierarchy1"/>
    <dgm:cxn modelId="{8AB492C2-2C24-4A41-A785-F4F9A6B64418}" type="presOf" srcId="{58D2FCDD-3F82-43BB-8B19-86611B61D9F9}" destId="{FFC7F95E-1A72-4551-AA55-395BB8C2D510}" srcOrd="0" destOrd="0" presId="urn:microsoft.com/office/officeart/2005/8/layout/hierarchy1"/>
    <dgm:cxn modelId="{4879FF09-8B74-4241-8452-7750A62BE4AB}" type="presParOf" srcId="{E145C966-6A09-4007-9D16-97FEDC1AE1FC}" destId="{4AA8C4ED-DCEE-462B-9CEA-8A509BF947F5}" srcOrd="0" destOrd="0" presId="urn:microsoft.com/office/officeart/2005/8/layout/hierarchy1"/>
    <dgm:cxn modelId="{5525CD41-9D04-4E23-A175-705B777630D1}" type="presParOf" srcId="{4AA8C4ED-DCEE-462B-9CEA-8A509BF947F5}" destId="{CC7B0F65-439F-414D-8CDE-94B127603509}" srcOrd="0" destOrd="0" presId="urn:microsoft.com/office/officeart/2005/8/layout/hierarchy1"/>
    <dgm:cxn modelId="{AF85A272-57FA-4806-8740-1406D983913A}" type="presParOf" srcId="{CC7B0F65-439F-414D-8CDE-94B127603509}" destId="{18EFECC4-C2BF-4103-920E-2783AB175911}" srcOrd="0" destOrd="0" presId="urn:microsoft.com/office/officeart/2005/8/layout/hierarchy1"/>
    <dgm:cxn modelId="{8ED53691-D3AC-47D4-A291-57C9D9CF7AAB}" type="presParOf" srcId="{CC7B0F65-439F-414D-8CDE-94B127603509}" destId="{B0ABCBCD-618F-41F5-9565-054DDF5876E9}" srcOrd="1" destOrd="0" presId="urn:microsoft.com/office/officeart/2005/8/layout/hierarchy1"/>
    <dgm:cxn modelId="{FECD91AE-3C43-4C1E-8014-D11276FD5FAA}" type="presParOf" srcId="{4AA8C4ED-DCEE-462B-9CEA-8A509BF947F5}" destId="{4F76E1C5-A864-4EDB-AAFD-33ED089D11BD}" srcOrd="1" destOrd="0" presId="urn:microsoft.com/office/officeart/2005/8/layout/hierarchy1"/>
    <dgm:cxn modelId="{5043DE16-C92A-49FB-A7B6-66F6B366096A}" type="presParOf" srcId="{4F76E1C5-A864-4EDB-AAFD-33ED089D11BD}" destId="{3CFFA8D5-9D92-4F8A-9876-FDF548720F7A}" srcOrd="0" destOrd="0" presId="urn:microsoft.com/office/officeart/2005/8/layout/hierarchy1"/>
    <dgm:cxn modelId="{00C0C202-4D56-4CDF-9917-33F85E507FD7}" type="presParOf" srcId="{4F76E1C5-A864-4EDB-AAFD-33ED089D11BD}" destId="{B7E5ABA7-BC8F-4CA9-848C-A37B38A53C2B}" srcOrd="1" destOrd="0" presId="urn:microsoft.com/office/officeart/2005/8/layout/hierarchy1"/>
    <dgm:cxn modelId="{8A858E7C-176E-447A-BC25-EE6EC9319049}" type="presParOf" srcId="{B7E5ABA7-BC8F-4CA9-848C-A37B38A53C2B}" destId="{5E8E7C02-8944-4679-967C-B23CCF6FC14D}" srcOrd="0" destOrd="0" presId="urn:microsoft.com/office/officeart/2005/8/layout/hierarchy1"/>
    <dgm:cxn modelId="{5C634B5E-DFBF-481B-B49E-D2C10091777C}" type="presParOf" srcId="{5E8E7C02-8944-4679-967C-B23CCF6FC14D}" destId="{3D3D5005-0DEA-4694-BB34-0D7B92E0CE0F}" srcOrd="0" destOrd="0" presId="urn:microsoft.com/office/officeart/2005/8/layout/hierarchy1"/>
    <dgm:cxn modelId="{776CA688-9184-4F3B-BA0D-698CB0D275CE}" type="presParOf" srcId="{5E8E7C02-8944-4679-967C-B23CCF6FC14D}" destId="{29E16305-3A64-4177-ABC6-C80FFAE18CB9}" srcOrd="1" destOrd="0" presId="urn:microsoft.com/office/officeart/2005/8/layout/hierarchy1"/>
    <dgm:cxn modelId="{FB6163F5-0480-4DE1-944B-BF20AB3DCD25}" type="presParOf" srcId="{B7E5ABA7-BC8F-4CA9-848C-A37B38A53C2B}" destId="{4A23FC75-12BC-4451-A9EB-220A5A3B707C}" srcOrd="1" destOrd="0" presId="urn:microsoft.com/office/officeart/2005/8/layout/hierarchy1"/>
    <dgm:cxn modelId="{05E45F53-0F11-4BDA-8997-B2DBCBAB9A74}" type="presParOf" srcId="{4A23FC75-12BC-4451-A9EB-220A5A3B707C}" destId="{5267F59C-5697-4675-B001-17ADF8363F47}" srcOrd="0" destOrd="0" presId="urn:microsoft.com/office/officeart/2005/8/layout/hierarchy1"/>
    <dgm:cxn modelId="{C38AD9EA-2821-4F49-8B62-BF036E74ABE3}" type="presParOf" srcId="{4A23FC75-12BC-4451-A9EB-220A5A3B707C}" destId="{63825970-F247-495D-9369-753584358C5A}" srcOrd="1" destOrd="0" presId="urn:microsoft.com/office/officeart/2005/8/layout/hierarchy1"/>
    <dgm:cxn modelId="{1DAAF00B-D135-46D6-BB2E-4A98CA2CE10C}" type="presParOf" srcId="{63825970-F247-495D-9369-753584358C5A}" destId="{56B4B5A7-2B76-4256-8063-0C17BCB23E06}" srcOrd="0" destOrd="0" presId="urn:microsoft.com/office/officeart/2005/8/layout/hierarchy1"/>
    <dgm:cxn modelId="{8941F7BB-98F0-4084-9757-A63831D533CA}" type="presParOf" srcId="{56B4B5A7-2B76-4256-8063-0C17BCB23E06}" destId="{9D59EB88-AEFE-4E25-874F-DCE55858242E}" srcOrd="0" destOrd="0" presId="urn:microsoft.com/office/officeart/2005/8/layout/hierarchy1"/>
    <dgm:cxn modelId="{7C7C3ADF-5A37-42F8-964E-E9CD9994C7EB}" type="presParOf" srcId="{56B4B5A7-2B76-4256-8063-0C17BCB23E06}" destId="{04EA15C6-6C4B-42DF-A7F6-5E1C317C1E49}" srcOrd="1" destOrd="0" presId="urn:microsoft.com/office/officeart/2005/8/layout/hierarchy1"/>
    <dgm:cxn modelId="{801E2F9D-9F3E-4912-BEE2-82AF8110D546}" type="presParOf" srcId="{63825970-F247-495D-9369-753584358C5A}" destId="{763F0EB7-2DAA-4E4D-A7EC-C7A86249EEAA}" srcOrd="1" destOrd="0" presId="urn:microsoft.com/office/officeart/2005/8/layout/hierarchy1"/>
    <dgm:cxn modelId="{5F20A160-F604-4556-9BA4-4E4E7A3028FF}" type="presParOf" srcId="{4F76E1C5-A864-4EDB-AAFD-33ED089D11BD}" destId="{8025EF0B-97CB-40AD-8E14-F8E835F8A6F1}" srcOrd="2" destOrd="0" presId="urn:microsoft.com/office/officeart/2005/8/layout/hierarchy1"/>
    <dgm:cxn modelId="{E8924AB0-EA21-4D0D-8CC1-95AE564EC358}" type="presParOf" srcId="{4F76E1C5-A864-4EDB-AAFD-33ED089D11BD}" destId="{724BF50D-968F-4373-8873-A59DACA850D2}" srcOrd="3" destOrd="0" presId="urn:microsoft.com/office/officeart/2005/8/layout/hierarchy1"/>
    <dgm:cxn modelId="{35CD4D37-2582-432C-9B6A-44B3FD1C7856}" type="presParOf" srcId="{724BF50D-968F-4373-8873-A59DACA850D2}" destId="{5D365F46-185A-4AE2-B796-26541A3428B7}" srcOrd="0" destOrd="0" presId="urn:microsoft.com/office/officeart/2005/8/layout/hierarchy1"/>
    <dgm:cxn modelId="{A7FE5A91-26E9-451D-9FDE-8B81A901C010}" type="presParOf" srcId="{5D365F46-185A-4AE2-B796-26541A3428B7}" destId="{87BB2978-5A4A-4720-8D2A-DF96D860F31E}" srcOrd="0" destOrd="0" presId="urn:microsoft.com/office/officeart/2005/8/layout/hierarchy1"/>
    <dgm:cxn modelId="{F53A3D17-2DB5-4D88-ACD9-E2C96BE1FD0A}" type="presParOf" srcId="{5D365F46-185A-4AE2-B796-26541A3428B7}" destId="{0F67328E-BFEC-4488-B90F-F7D554DD9650}" srcOrd="1" destOrd="0" presId="urn:microsoft.com/office/officeart/2005/8/layout/hierarchy1"/>
    <dgm:cxn modelId="{B0B30447-02B6-4B65-A9C9-7D68A298782B}" type="presParOf" srcId="{724BF50D-968F-4373-8873-A59DACA850D2}" destId="{B79BDCB3-E350-4251-A5E2-B28CAF7CD503}" srcOrd="1" destOrd="0" presId="urn:microsoft.com/office/officeart/2005/8/layout/hierarchy1"/>
    <dgm:cxn modelId="{23B32EB7-5708-4838-8EC4-B445F0FAAE57}" type="presParOf" srcId="{B79BDCB3-E350-4251-A5E2-B28CAF7CD503}" destId="{2D4A127A-2397-452E-9E3F-ECA15B542719}" srcOrd="0" destOrd="0" presId="urn:microsoft.com/office/officeart/2005/8/layout/hierarchy1"/>
    <dgm:cxn modelId="{42F34D35-EE30-4F97-BD24-576343F8A9E9}" type="presParOf" srcId="{B79BDCB3-E350-4251-A5E2-B28CAF7CD503}" destId="{A96B938E-C824-4648-90BF-7E61918DBE96}" srcOrd="1" destOrd="0" presId="urn:microsoft.com/office/officeart/2005/8/layout/hierarchy1"/>
    <dgm:cxn modelId="{E15231E6-B8FE-4044-AD68-182B1FA3D2A0}" type="presParOf" srcId="{A96B938E-C824-4648-90BF-7E61918DBE96}" destId="{804243E5-F416-4019-97F0-673A0028B14F}" srcOrd="0" destOrd="0" presId="urn:microsoft.com/office/officeart/2005/8/layout/hierarchy1"/>
    <dgm:cxn modelId="{0AB53C92-C479-4239-B5DD-1FFD659576A1}" type="presParOf" srcId="{804243E5-F416-4019-97F0-673A0028B14F}" destId="{07439F67-EF8C-4521-807A-B44C1D8138EB}" srcOrd="0" destOrd="0" presId="urn:microsoft.com/office/officeart/2005/8/layout/hierarchy1"/>
    <dgm:cxn modelId="{4613057A-81B0-46F3-8E71-AE242F94E953}" type="presParOf" srcId="{804243E5-F416-4019-97F0-673A0028B14F}" destId="{2DD7BF5D-9566-4672-9567-255AC56F29BB}" srcOrd="1" destOrd="0" presId="urn:microsoft.com/office/officeart/2005/8/layout/hierarchy1"/>
    <dgm:cxn modelId="{A779A396-B42C-4258-A71F-7B93579CB6AE}" type="presParOf" srcId="{A96B938E-C824-4648-90BF-7E61918DBE96}" destId="{8EA8321F-1318-4A0A-8593-A3EE560FE5A4}" srcOrd="1" destOrd="0" presId="urn:microsoft.com/office/officeart/2005/8/layout/hierarchy1"/>
    <dgm:cxn modelId="{4FB02CE1-A3E4-400B-BE7F-6264438ADD25}" type="presParOf" srcId="{4F76E1C5-A864-4EDB-AAFD-33ED089D11BD}" destId="{FFC7F95E-1A72-4551-AA55-395BB8C2D510}" srcOrd="4" destOrd="0" presId="urn:microsoft.com/office/officeart/2005/8/layout/hierarchy1"/>
    <dgm:cxn modelId="{67621040-FABD-4869-966E-51F3FA8A5A90}" type="presParOf" srcId="{4F76E1C5-A864-4EDB-AAFD-33ED089D11BD}" destId="{882D0177-F750-4D7E-84C0-8DFF7ADEE699}" srcOrd="5" destOrd="0" presId="urn:microsoft.com/office/officeart/2005/8/layout/hierarchy1"/>
    <dgm:cxn modelId="{4EAEC21E-620C-476C-AC00-17E5A4409703}" type="presParOf" srcId="{882D0177-F750-4D7E-84C0-8DFF7ADEE699}" destId="{50055BBF-B64E-4A3C-8132-F27D7EBF4A28}" srcOrd="0" destOrd="0" presId="urn:microsoft.com/office/officeart/2005/8/layout/hierarchy1"/>
    <dgm:cxn modelId="{C68F3E56-8F9D-4ECA-B907-6F7D419DA961}" type="presParOf" srcId="{50055BBF-B64E-4A3C-8132-F27D7EBF4A28}" destId="{8DD57377-6E01-46E5-9484-7B6111D11416}" srcOrd="0" destOrd="0" presId="urn:microsoft.com/office/officeart/2005/8/layout/hierarchy1"/>
    <dgm:cxn modelId="{87B75811-AF0F-4894-B8E9-F761DE097748}" type="presParOf" srcId="{50055BBF-B64E-4A3C-8132-F27D7EBF4A28}" destId="{DA9C0420-D143-47DD-AA8F-A323E88FEEC2}" srcOrd="1" destOrd="0" presId="urn:microsoft.com/office/officeart/2005/8/layout/hierarchy1"/>
    <dgm:cxn modelId="{7203ED99-1CBD-40EF-A422-31BBA1D2C86E}" type="presParOf" srcId="{882D0177-F750-4D7E-84C0-8DFF7ADEE699}" destId="{7ECC356F-32E9-4CCB-8B37-F785E142FB8B}" srcOrd="1" destOrd="0" presId="urn:microsoft.com/office/officeart/2005/8/layout/hierarchy1"/>
    <dgm:cxn modelId="{E8E7829C-D1AE-41D2-82D0-52E0C5A5CB35}" type="presParOf" srcId="{7ECC356F-32E9-4CCB-8B37-F785E142FB8B}" destId="{052399BD-FB44-43F3-B4A0-F708E6361209}" srcOrd="0" destOrd="0" presId="urn:microsoft.com/office/officeart/2005/8/layout/hierarchy1"/>
    <dgm:cxn modelId="{C0E4FCC0-9F16-442F-8690-1338919805A4}" type="presParOf" srcId="{7ECC356F-32E9-4CCB-8B37-F785E142FB8B}" destId="{975A131A-F101-4717-B6EB-76D2DEAC784C}" srcOrd="1" destOrd="0" presId="urn:microsoft.com/office/officeart/2005/8/layout/hierarchy1"/>
    <dgm:cxn modelId="{02F30198-6DA7-45CE-B3C3-A795BAD1DE8C}" type="presParOf" srcId="{975A131A-F101-4717-B6EB-76D2DEAC784C}" destId="{C809FA75-B5D1-486A-ACD1-20481DC4E4CE}" srcOrd="0" destOrd="0" presId="urn:microsoft.com/office/officeart/2005/8/layout/hierarchy1"/>
    <dgm:cxn modelId="{5275A5F2-FD4D-4BDB-A70C-D94C21D5B8CD}" type="presParOf" srcId="{C809FA75-B5D1-486A-ACD1-20481DC4E4CE}" destId="{3D09694B-2C28-4352-888A-94A38C851D88}" srcOrd="0" destOrd="0" presId="urn:microsoft.com/office/officeart/2005/8/layout/hierarchy1"/>
    <dgm:cxn modelId="{1A25661C-6B5A-40E7-9BAB-BE366CFDE380}" type="presParOf" srcId="{C809FA75-B5D1-486A-ACD1-20481DC4E4CE}" destId="{A26BE6DE-14E0-40D8-A119-94A73EA219DC}" srcOrd="1" destOrd="0" presId="urn:microsoft.com/office/officeart/2005/8/layout/hierarchy1"/>
    <dgm:cxn modelId="{E4DF1DD9-3EDE-4FFA-A790-3B252924051F}" type="presParOf" srcId="{975A131A-F101-4717-B6EB-76D2DEAC784C}" destId="{B32D4BBB-98D3-4529-BFB7-DDF18384861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319794-32AD-4F16-88F9-2C93CB89C65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3EAFA1D2-3EEA-498D-8DF0-8663768D120B}">
      <dgm:prSet phldrT="[Szöveg]" custT="1"/>
      <dgm:spPr>
        <a:solidFill>
          <a:schemeClr val="bg1">
            <a:lumMod val="85000"/>
            <a:alpha val="90000"/>
          </a:schemeClr>
        </a:solidFill>
      </dgm:spPr>
      <dgm:t>
        <a:bodyPr/>
        <a:lstStyle/>
        <a:p>
          <a:r>
            <a:rPr lang="hu-HU" sz="1600" b="0" dirty="0" smtClean="0">
              <a:solidFill>
                <a:srgbClr val="004564"/>
              </a:solidFill>
            </a:rPr>
            <a:t>Vállalkozóvá váló munkanélküliek </a:t>
          </a:r>
          <a:r>
            <a:rPr lang="hu-HU" sz="1600" b="0" dirty="0" err="1" smtClean="0">
              <a:solidFill>
                <a:srgbClr val="004564"/>
              </a:solidFill>
            </a:rPr>
            <a:t>Mikrovállalkozásai</a:t>
          </a:r>
          <a:endParaRPr lang="hu-HU" sz="1600" b="0" dirty="0">
            <a:solidFill>
              <a:srgbClr val="004564"/>
            </a:solidFill>
          </a:endParaRPr>
        </a:p>
      </dgm:t>
    </dgm:pt>
    <dgm:pt modelId="{0D81AA6C-798B-4142-8580-1BAC019BC2AB}" type="parTrans" cxnId="{CCC9D93E-4D7E-40BF-85C0-B69479F3B0EA}">
      <dgm:prSet/>
      <dgm:spPr>
        <a:ln>
          <a:solidFill>
            <a:srgbClr val="004564"/>
          </a:solidFill>
        </a:ln>
      </dgm:spPr>
      <dgm:t>
        <a:bodyPr/>
        <a:lstStyle/>
        <a:p>
          <a:endParaRPr lang="hu-HU"/>
        </a:p>
      </dgm:t>
    </dgm:pt>
    <dgm:pt modelId="{B5AECF75-7C1C-41CE-9EFF-9502575B624C}" type="sibTrans" cxnId="{CCC9D93E-4D7E-40BF-85C0-B69479F3B0EA}">
      <dgm:prSet/>
      <dgm:spPr/>
      <dgm:t>
        <a:bodyPr/>
        <a:lstStyle/>
        <a:p>
          <a:endParaRPr lang="hu-HU"/>
        </a:p>
      </dgm:t>
    </dgm:pt>
    <dgm:pt modelId="{E238C8E5-8A88-4C3D-93F1-9A1941781A8C}">
      <dgm:prSet phldrT="[Szöveg]" custT="1"/>
      <dgm:spPr>
        <a:solidFill>
          <a:schemeClr val="bg1">
            <a:lumMod val="85000"/>
            <a:alpha val="90000"/>
          </a:schemeClr>
        </a:solidFill>
      </dgm:spPr>
      <dgm:t>
        <a:bodyPr/>
        <a:lstStyle/>
        <a:p>
          <a:r>
            <a:rPr lang="hu-HU" sz="1600" b="0" dirty="0" smtClean="0">
              <a:solidFill>
                <a:srgbClr val="004564"/>
              </a:solidFill>
            </a:rPr>
            <a:t>Vállalkozóvá váló inaktívak </a:t>
          </a:r>
          <a:r>
            <a:rPr lang="hu-HU" sz="1600" b="0" dirty="0" err="1" smtClean="0">
              <a:solidFill>
                <a:srgbClr val="004564"/>
              </a:solidFill>
            </a:rPr>
            <a:t>Mikrovállalkozásai</a:t>
          </a:r>
          <a:endParaRPr lang="hu-HU" sz="1600" b="0" dirty="0">
            <a:solidFill>
              <a:srgbClr val="004564"/>
            </a:solidFill>
          </a:endParaRPr>
        </a:p>
      </dgm:t>
    </dgm:pt>
    <dgm:pt modelId="{44B9EE3E-D650-4269-ADA6-F01E98067DA5}" type="parTrans" cxnId="{F77460E9-1C53-4DAD-A3E9-649720EFE34A}">
      <dgm:prSet/>
      <dgm:spPr>
        <a:ln>
          <a:solidFill>
            <a:srgbClr val="004564"/>
          </a:solidFill>
        </a:ln>
      </dgm:spPr>
      <dgm:t>
        <a:bodyPr/>
        <a:lstStyle/>
        <a:p>
          <a:endParaRPr lang="hu-HU"/>
        </a:p>
      </dgm:t>
    </dgm:pt>
    <dgm:pt modelId="{156E90D0-6DC1-4570-8BF2-F9AB871CC0D1}" type="sibTrans" cxnId="{F77460E9-1C53-4DAD-A3E9-649720EFE34A}">
      <dgm:prSet/>
      <dgm:spPr/>
      <dgm:t>
        <a:bodyPr/>
        <a:lstStyle/>
        <a:p>
          <a:endParaRPr lang="hu-HU"/>
        </a:p>
      </dgm:t>
    </dgm:pt>
    <dgm:pt modelId="{CCCBA6F2-601A-4D8E-929D-48557EA6CE2C}">
      <dgm:prSet phldrT="[Szöveg]" custT="1"/>
      <dgm:spPr>
        <a:solidFill>
          <a:schemeClr val="bg1">
            <a:lumMod val="85000"/>
            <a:alpha val="90000"/>
          </a:schemeClr>
        </a:solidFill>
      </dgm:spPr>
      <dgm:t>
        <a:bodyPr/>
        <a:lstStyle/>
        <a:p>
          <a:pPr algn="l"/>
          <a:endParaRPr lang="hu-HU" sz="1200" b="0" dirty="0" smtClean="0">
            <a:solidFill>
              <a:srgbClr val="004564"/>
            </a:solidFill>
            <a:latin typeface="+mj-lt"/>
          </a:endParaRPr>
        </a:p>
        <a:p>
          <a:pPr algn="l"/>
          <a:r>
            <a:rPr lang="hu-HU" sz="1200" b="0" dirty="0" smtClean="0">
              <a:solidFill>
                <a:srgbClr val="004564"/>
              </a:solidFill>
              <a:latin typeface="+mj-lt"/>
            </a:rPr>
            <a:t>Inaktív kereső: keresőtevékenységet nem folytató, de keresettel, jövedelemmel rendelkező személy;</a:t>
          </a:r>
        </a:p>
        <a:p>
          <a:pPr algn="l"/>
          <a:r>
            <a:rPr lang="hu-HU" sz="1200" b="0" dirty="0" smtClean="0">
              <a:solidFill>
                <a:srgbClr val="004564"/>
              </a:solidFill>
              <a:latin typeface="+mj-lt"/>
            </a:rPr>
            <a:t>(pl. nyugdíjas; ápolási díjban részesülő; tulajdon bérbeadásból élő) </a:t>
          </a:r>
          <a:endParaRPr lang="hu-HU" sz="1200" b="0" dirty="0">
            <a:solidFill>
              <a:srgbClr val="004564"/>
            </a:solidFill>
          </a:endParaRPr>
        </a:p>
      </dgm:t>
    </dgm:pt>
    <dgm:pt modelId="{C456A1AE-2C7C-472E-A518-B443DF89DC76}" type="parTrans" cxnId="{B4AFC6A1-EC38-451B-AD16-498288582227}">
      <dgm:prSet/>
      <dgm:spPr>
        <a:ln>
          <a:solidFill>
            <a:srgbClr val="004564"/>
          </a:solidFill>
        </a:ln>
      </dgm:spPr>
      <dgm:t>
        <a:bodyPr/>
        <a:lstStyle/>
        <a:p>
          <a:endParaRPr lang="hu-HU"/>
        </a:p>
      </dgm:t>
    </dgm:pt>
    <dgm:pt modelId="{EF3C7FA1-7588-4C18-9912-1BBA85FED066}" type="sibTrans" cxnId="{B4AFC6A1-EC38-451B-AD16-498288582227}">
      <dgm:prSet/>
      <dgm:spPr/>
      <dgm:t>
        <a:bodyPr/>
        <a:lstStyle/>
        <a:p>
          <a:endParaRPr lang="hu-HU"/>
        </a:p>
      </dgm:t>
    </dgm:pt>
    <dgm:pt modelId="{7DE4F81A-CF7D-4EBB-B358-A4CD7BD94AF3}">
      <dgm:prSet phldrT="[Szöveg]" custT="1"/>
      <dgm:spPr>
        <a:solidFill>
          <a:schemeClr val="bg1">
            <a:lumMod val="85000"/>
            <a:alpha val="90000"/>
          </a:schemeClr>
        </a:solidFill>
      </dgm:spPr>
      <dgm:t>
        <a:bodyPr/>
        <a:lstStyle/>
        <a:p>
          <a:pPr algn="l"/>
          <a:r>
            <a:rPr lang="hu-HU" sz="1200" b="0" dirty="0" smtClean="0">
              <a:solidFill>
                <a:srgbClr val="1B5072"/>
              </a:solidFill>
              <a:latin typeface="+mj-lt"/>
            </a:rPr>
            <a:t>Hitelkérelem benyújtását megelőző héten nem állt munkajogviszonyban, foglalkoztatási jogviszonyban, munkavégzésre irányuló egyéb jogviszonyban, aktívan keresett munkát (4 hét)  és két héten belül munkába tud állni.  </a:t>
          </a:r>
          <a:endParaRPr lang="hu-HU" sz="1200" b="0" u="sng" dirty="0">
            <a:solidFill>
              <a:srgbClr val="C00000"/>
            </a:solidFill>
          </a:endParaRPr>
        </a:p>
      </dgm:t>
    </dgm:pt>
    <dgm:pt modelId="{53A5BD5C-7994-4A50-9C11-ACA8837372C8}" type="parTrans" cxnId="{B42C3D00-9DCE-4417-85F5-6751C0CB0438}">
      <dgm:prSet/>
      <dgm:spPr>
        <a:ln>
          <a:solidFill>
            <a:srgbClr val="004564"/>
          </a:solidFill>
        </a:ln>
      </dgm:spPr>
      <dgm:t>
        <a:bodyPr/>
        <a:lstStyle/>
        <a:p>
          <a:endParaRPr lang="hu-HU"/>
        </a:p>
      </dgm:t>
    </dgm:pt>
    <dgm:pt modelId="{3C851B08-2C17-42EF-9E6C-83DCD0937D73}" type="sibTrans" cxnId="{B42C3D00-9DCE-4417-85F5-6751C0CB0438}">
      <dgm:prSet/>
      <dgm:spPr/>
      <dgm:t>
        <a:bodyPr/>
        <a:lstStyle/>
        <a:p>
          <a:endParaRPr lang="hu-HU"/>
        </a:p>
      </dgm:t>
    </dgm:pt>
    <dgm:pt modelId="{438A188E-6768-4B0A-B9FE-F8D4F778CD91}">
      <dgm:prSet custT="1"/>
      <dgm:spPr>
        <a:solidFill>
          <a:schemeClr val="bg1">
            <a:lumMod val="85000"/>
            <a:alpha val="90000"/>
          </a:schemeClr>
        </a:solidFill>
      </dgm:spPr>
      <dgm:t>
        <a:bodyPr/>
        <a:lstStyle/>
        <a:p>
          <a:pPr algn="l" rtl="0"/>
          <a:endParaRPr lang="hu-HU" sz="1200" b="0" dirty="0" smtClean="0">
            <a:solidFill>
              <a:srgbClr val="1B5072"/>
            </a:solidFill>
            <a:latin typeface="+mj-lt"/>
          </a:endParaRPr>
        </a:p>
        <a:p>
          <a:pPr algn="l" rtl="0"/>
          <a:r>
            <a:rPr lang="hu-HU" sz="1200" b="0" dirty="0" smtClean="0">
              <a:solidFill>
                <a:srgbClr val="1B5072"/>
              </a:solidFill>
              <a:latin typeface="+mj-lt"/>
            </a:rPr>
            <a:t>Álláskeresőként történő regisztrálása, nyilvántartásba vétele megtörtént. </a:t>
          </a:r>
          <a:endParaRPr lang="hu-HU" sz="1200" b="0" dirty="0">
            <a:solidFill>
              <a:srgbClr val="1B5072"/>
            </a:solidFill>
            <a:latin typeface="+mj-lt"/>
          </a:endParaRPr>
        </a:p>
      </dgm:t>
    </dgm:pt>
    <dgm:pt modelId="{0B83B935-9B82-4494-8262-73EF0F735562}" type="parTrans" cxnId="{66C0EEF1-3964-4666-9CBE-72E3E02B7A9E}">
      <dgm:prSet/>
      <dgm:spPr>
        <a:ln>
          <a:solidFill>
            <a:srgbClr val="004564"/>
          </a:solidFill>
        </a:ln>
      </dgm:spPr>
      <dgm:t>
        <a:bodyPr/>
        <a:lstStyle/>
        <a:p>
          <a:endParaRPr lang="hu-HU"/>
        </a:p>
      </dgm:t>
    </dgm:pt>
    <dgm:pt modelId="{B1C60468-22DC-4EFB-B028-8D24E5DB89A5}" type="sibTrans" cxnId="{66C0EEF1-3964-4666-9CBE-72E3E02B7A9E}">
      <dgm:prSet/>
      <dgm:spPr/>
      <dgm:t>
        <a:bodyPr/>
        <a:lstStyle/>
        <a:p>
          <a:endParaRPr lang="hu-HU"/>
        </a:p>
      </dgm:t>
    </dgm:pt>
    <dgm:pt modelId="{96363743-EA7A-4EE5-9DEB-7914A1B6F932}">
      <dgm:prSet custT="1"/>
      <dgm:spPr>
        <a:solidFill>
          <a:schemeClr val="bg1">
            <a:lumMod val="85000"/>
            <a:alpha val="90000"/>
          </a:schemeClr>
        </a:solidFill>
      </dgm:spPr>
      <dgm:t>
        <a:bodyPr/>
        <a:lstStyle/>
        <a:p>
          <a:endParaRPr lang="hu-HU" sz="1200" b="0" dirty="0" smtClean="0">
            <a:solidFill>
              <a:srgbClr val="004564"/>
            </a:solidFill>
            <a:latin typeface="+mj-lt"/>
          </a:endParaRPr>
        </a:p>
        <a:p>
          <a:endParaRPr lang="hu-HU" sz="1200" b="0" dirty="0" smtClean="0">
            <a:solidFill>
              <a:srgbClr val="004564"/>
            </a:solidFill>
            <a:latin typeface="+mj-lt"/>
          </a:endParaRPr>
        </a:p>
        <a:p>
          <a:r>
            <a:rPr lang="hu-HU" sz="1200" b="0" dirty="0" smtClean="0">
              <a:solidFill>
                <a:srgbClr val="004564"/>
              </a:solidFill>
              <a:latin typeface="+mj-lt"/>
            </a:rPr>
            <a:t>Eltartott: az a személy, aki jövedelemmel nem rendelkezik, és megélhetéséről magánszemély vagy intézmény gondoskodik.</a:t>
          </a:r>
        </a:p>
        <a:p>
          <a:r>
            <a:rPr lang="hu-HU" sz="1200" b="0" dirty="0" smtClean="0">
              <a:solidFill>
                <a:srgbClr val="004564"/>
              </a:solidFill>
              <a:latin typeface="+mj-lt"/>
            </a:rPr>
            <a:t>(pl. nyilvántartásba vett háztartásbeli; 18 éves vagy idősebb, nappali tagozaton nem tanuló eltartott)  </a:t>
          </a:r>
          <a:endParaRPr lang="hu-HU" sz="1200" b="0" dirty="0">
            <a:solidFill>
              <a:srgbClr val="004564"/>
            </a:solidFill>
            <a:latin typeface="+mj-lt"/>
          </a:endParaRPr>
        </a:p>
      </dgm:t>
    </dgm:pt>
    <dgm:pt modelId="{29286E8F-FF29-4AD0-B2B2-3FBC2D87E85A}" type="parTrans" cxnId="{8B0E80A9-27BE-4A7F-AA11-18EC9B644AB1}">
      <dgm:prSet/>
      <dgm:spPr>
        <a:ln>
          <a:solidFill>
            <a:srgbClr val="004564"/>
          </a:solidFill>
        </a:ln>
      </dgm:spPr>
      <dgm:t>
        <a:bodyPr/>
        <a:lstStyle/>
        <a:p>
          <a:endParaRPr lang="hu-HU"/>
        </a:p>
      </dgm:t>
    </dgm:pt>
    <dgm:pt modelId="{91579FC3-98CC-43DD-8840-88A737922CAC}" type="sibTrans" cxnId="{8B0E80A9-27BE-4A7F-AA11-18EC9B644AB1}">
      <dgm:prSet/>
      <dgm:spPr/>
      <dgm:t>
        <a:bodyPr/>
        <a:lstStyle/>
        <a:p>
          <a:endParaRPr lang="hu-HU"/>
        </a:p>
      </dgm:t>
    </dgm:pt>
    <dgm:pt modelId="{F4557BEF-B4B0-4275-AFDD-2E5DB91DA238}">
      <dgm:prSet phldrT="[Szöveg]" custT="1"/>
      <dgm:spPr>
        <a:solidFill>
          <a:schemeClr val="bg1">
            <a:lumMod val="85000"/>
            <a:alpha val="90000"/>
          </a:schemeClr>
        </a:solidFill>
      </dgm:spPr>
      <dgm:t>
        <a:bodyPr/>
        <a:lstStyle/>
        <a:p>
          <a:r>
            <a:rPr lang="hu-HU" sz="1600" b="0" dirty="0" smtClean="0">
              <a:solidFill>
                <a:srgbClr val="004564"/>
              </a:solidFill>
            </a:rPr>
            <a:t>Hitelfelvevők köre</a:t>
          </a:r>
          <a:endParaRPr lang="hu-HU" sz="1600" b="0" dirty="0">
            <a:solidFill>
              <a:srgbClr val="004564"/>
            </a:solidFill>
          </a:endParaRPr>
        </a:p>
      </dgm:t>
    </dgm:pt>
    <dgm:pt modelId="{EA6970BB-D8E5-4E6E-8C82-2CFB625572EA}" type="sibTrans" cxnId="{4D7EA5C7-15C1-4B59-830E-42C76AE90E9C}">
      <dgm:prSet/>
      <dgm:spPr/>
      <dgm:t>
        <a:bodyPr/>
        <a:lstStyle/>
        <a:p>
          <a:endParaRPr lang="hu-HU"/>
        </a:p>
      </dgm:t>
    </dgm:pt>
    <dgm:pt modelId="{7BE0C130-3C5A-44C2-BC07-BD7C7ECABD66}" type="parTrans" cxnId="{4D7EA5C7-15C1-4B59-830E-42C76AE90E9C}">
      <dgm:prSet/>
      <dgm:spPr/>
      <dgm:t>
        <a:bodyPr/>
        <a:lstStyle/>
        <a:p>
          <a:endParaRPr lang="hu-HU"/>
        </a:p>
      </dgm:t>
    </dgm:pt>
    <dgm:pt modelId="{E145C966-6A09-4007-9D16-97FEDC1AE1FC}" type="pres">
      <dgm:prSet presAssocID="{F0319794-32AD-4F16-88F9-2C93CB89C652}" presName="hierChild1" presStyleCnt="0">
        <dgm:presLayoutVars>
          <dgm:chPref val="1"/>
          <dgm:dir/>
          <dgm:animOne val="branch"/>
          <dgm:animLvl val="lvl"/>
          <dgm:resizeHandles/>
        </dgm:presLayoutVars>
      </dgm:prSet>
      <dgm:spPr/>
      <dgm:t>
        <a:bodyPr/>
        <a:lstStyle/>
        <a:p>
          <a:endParaRPr lang="hu-HU"/>
        </a:p>
      </dgm:t>
    </dgm:pt>
    <dgm:pt modelId="{4AA8C4ED-DCEE-462B-9CEA-8A509BF947F5}" type="pres">
      <dgm:prSet presAssocID="{F4557BEF-B4B0-4275-AFDD-2E5DB91DA238}" presName="hierRoot1" presStyleCnt="0"/>
      <dgm:spPr/>
    </dgm:pt>
    <dgm:pt modelId="{CC7B0F65-439F-414D-8CDE-94B127603509}" type="pres">
      <dgm:prSet presAssocID="{F4557BEF-B4B0-4275-AFDD-2E5DB91DA238}" presName="composite" presStyleCnt="0"/>
      <dgm:spPr/>
    </dgm:pt>
    <dgm:pt modelId="{18EFECC4-C2BF-4103-920E-2783AB175911}" type="pres">
      <dgm:prSet presAssocID="{F4557BEF-B4B0-4275-AFDD-2E5DB91DA238}" presName="background" presStyleLbl="node0" presStyleIdx="0" presStyleCnt="1"/>
      <dgm:spPr>
        <a:solidFill>
          <a:srgbClr val="C00000"/>
        </a:solidFill>
      </dgm:spPr>
    </dgm:pt>
    <dgm:pt modelId="{B0ABCBCD-618F-41F5-9565-054DDF5876E9}" type="pres">
      <dgm:prSet presAssocID="{F4557BEF-B4B0-4275-AFDD-2E5DB91DA238}" presName="text" presStyleLbl="fgAcc0" presStyleIdx="0" presStyleCnt="1" custScaleX="125637" custScaleY="50821">
        <dgm:presLayoutVars>
          <dgm:chPref val="3"/>
        </dgm:presLayoutVars>
      </dgm:prSet>
      <dgm:spPr/>
      <dgm:t>
        <a:bodyPr/>
        <a:lstStyle/>
        <a:p>
          <a:endParaRPr lang="hu-HU"/>
        </a:p>
      </dgm:t>
    </dgm:pt>
    <dgm:pt modelId="{4F76E1C5-A864-4EDB-AAFD-33ED089D11BD}" type="pres">
      <dgm:prSet presAssocID="{F4557BEF-B4B0-4275-AFDD-2E5DB91DA238}" presName="hierChild2" presStyleCnt="0"/>
      <dgm:spPr/>
    </dgm:pt>
    <dgm:pt modelId="{3CFFA8D5-9D92-4F8A-9876-FDF548720F7A}" type="pres">
      <dgm:prSet presAssocID="{0D81AA6C-798B-4142-8580-1BAC019BC2AB}" presName="Name10" presStyleLbl="parChTrans1D2" presStyleIdx="0" presStyleCnt="2"/>
      <dgm:spPr/>
      <dgm:t>
        <a:bodyPr/>
        <a:lstStyle/>
        <a:p>
          <a:endParaRPr lang="hu-HU"/>
        </a:p>
      </dgm:t>
    </dgm:pt>
    <dgm:pt modelId="{B7E5ABA7-BC8F-4CA9-848C-A37B38A53C2B}" type="pres">
      <dgm:prSet presAssocID="{3EAFA1D2-3EEA-498D-8DF0-8663768D120B}" presName="hierRoot2" presStyleCnt="0"/>
      <dgm:spPr/>
    </dgm:pt>
    <dgm:pt modelId="{5E8E7C02-8944-4679-967C-B23CCF6FC14D}" type="pres">
      <dgm:prSet presAssocID="{3EAFA1D2-3EEA-498D-8DF0-8663768D120B}" presName="composite2" presStyleCnt="0"/>
      <dgm:spPr/>
    </dgm:pt>
    <dgm:pt modelId="{3D3D5005-0DEA-4694-BB34-0D7B92E0CE0F}" type="pres">
      <dgm:prSet presAssocID="{3EAFA1D2-3EEA-498D-8DF0-8663768D120B}" presName="background2" presStyleLbl="node2" presStyleIdx="0" presStyleCnt="2"/>
      <dgm:spPr>
        <a:solidFill>
          <a:srgbClr val="004564"/>
        </a:solidFill>
      </dgm:spPr>
    </dgm:pt>
    <dgm:pt modelId="{29E16305-3A64-4177-ABC6-C80FFAE18CB9}" type="pres">
      <dgm:prSet presAssocID="{3EAFA1D2-3EEA-498D-8DF0-8663768D120B}" presName="text2" presStyleLbl="fgAcc2" presStyleIdx="0" presStyleCnt="2" custScaleX="190744" custScaleY="50503">
        <dgm:presLayoutVars>
          <dgm:chPref val="3"/>
        </dgm:presLayoutVars>
      </dgm:prSet>
      <dgm:spPr/>
      <dgm:t>
        <a:bodyPr/>
        <a:lstStyle/>
        <a:p>
          <a:endParaRPr lang="hu-HU"/>
        </a:p>
      </dgm:t>
    </dgm:pt>
    <dgm:pt modelId="{4A23FC75-12BC-4451-A9EB-220A5A3B707C}" type="pres">
      <dgm:prSet presAssocID="{3EAFA1D2-3EEA-498D-8DF0-8663768D120B}" presName="hierChild3" presStyleCnt="0"/>
      <dgm:spPr/>
    </dgm:pt>
    <dgm:pt modelId="{5267F59C-5697-4675-B001-17ADF8363F47}" type="pres">
      <dgm:prSet presAssocID="{53A5BD5C-7994-4A50-9C11-ACA8837372C8}" presName="Name17" presStyleLbl="parChTrans1D3" presStyleIdx="0" presStyleCnt="4"/>
      <dgm:spPr/>
      <dgm:t>
        <a:bodyPr/>
        <a:lstStyle/>
        <a:p>
          <a:endParaRPr lang="hu-HU"/>
        </a:p>
      </dgm:t>
    </dgm:pt>
    <dgm:pt modelId="{63825970-F247-495D-9369-753584358C5A}" type="pres">
      <dgm:prSet presAssocID="{7DE4F81A-CF7D-4EBB-B358-A4CD7BD94AF3}" presName="hierRoot3" presStyleCnt="0"/>
      <dgm:spPr/>
    </dgm:pt>
    <dgm:pt modelId="{56B4B5A7-2B76-4256-8063-0C17BCB23E06}" type="pres">
      <dgm:prSet presAssocID="{7DE4F81A-CF7D-4EBB-B358-A4CD7BD94AF3}" presName="composite3" presStyleCnt="0"/>
      <dgm:spPr/>
    </dgm:pt>
    <dgm:pt modelId="{9D59EB88-AEFE-4E25-874F-DCE55858242E}" type="pres">
      <dgm:prSet presAssocID="{7DE4F81A-CF7D-4EBB-B358-A4CD7BD94AF3}" presName="background3" presStyleLbl="node3" presStyleIdx="0" presStyleCnt="4"/>
      <dgm:spPr>
        <a:solidFill>
          <a:srgbClr val="004564"/>
        </a:solidFill>
      </dgm:spPr>
    </dgm:pt>
    <dgm:pt modelId="{04EA15C6-6C4B-42DF-A7F6-5E1C317C1E49}" type="pres">
      <dgm:prSet presAssocID="{7DE4F81A-CF7D-4EBB-B358-A4CD7BD94AF3}" presName="text3" presStyleLbl="fgAcc3" presStyleIdx="0" presStyleCnt="4" custScaleX="110673" custScaleY="260152">
        <dgm:presLayoutVars>
          <dgm:chPref val="3"/>
        </dgm:presLayoutVars>
      </dgm:prSet>
      <dgm:spPr/>
      <dgm:t>
        <a:bodyPr/>
        <a:lstStyle/>
        <a:p>
          <a:endParaRPr lang="hu-HU"/>
        </a:p>
      </dgm:t>
    </dgm:pt>
    <dgm:pt modelId="{763F0EB7-2DAA-4E4D-A7EC-C7A86249EEAA}" type="pres">
      <dgm:prSet presAssocID="{7DE4F81A-CF7D-4EBB-B358-A4CD7BD94AF3}" presName="hierChild4" presStyleCnt="0"/>
      <dgm:spPr/>
    </dgm:pt>
    <dgm:pt modelId="{7F4D0CBE-F368-4E2C-967F-E64B1D048673}" type="pres">
      <dgm:prSet presAssocID="{0B83B935-9B82-4494-8262-73EF0F735562}" presName="Name17" presStyleLbl="parChTrans1D3" presStyleIdx="1" presStyleCnt="4"/>
      <dgm:spPr/>
      <dgm:t>
        <a:bodyPr/>
        <a:lstStyle/>
        <a:p>
          <a:endParaRPr lang="hu-HU"/>
        </a:p>
      </dgm:t>
    </dgm:pt>
    <dgm:pt modelId="{75691DB2-724E-4B43-80D5-18C9656667EA}" type="pres">
      <dgm:prSet presAssocID="{438A188E-6768-4B0A-B9FE-F8D4F778CD91}" presName="hierRoot3" presStyleCnt="0"/>
      <dgm:spPr/>
    </dgm:pt>
    <dgm:pt modelId="{E35F8292-49AB-4BC1-BBC7-79DDCFBE96BA}" type="pres">
      <dgm:prSet presAssocID="{438A188E-6768-4B0A-B9FE-F8D4F778CD91}" presName="composite3" presStyleCnt="0"/>
      <dgm:spPr/>
    </dgm:pt>
    <dgm:pt modelId="{EE54B689-ABA7-4B5A-9E29-0759F32E3147}" type="pres">
      <dgm:prSet presAssocID="{438A188E-6768-4B0A-B9FE-F8D4F778CD91}" presName="background3" presStyleLbl="node3" presStyleIdx="1" presStyleCnt="4"/>
      <dgm:spPr>
        <a:solidFill>
          <a:srgbClr val="004564"/>
        </a:solidFill>
      </dgm:spPr>
    </dgm:pt>
    <dgm:pt modelId="{B34B3BE9-BFA8-4C84-87F5-8CE90F83465F}" type="pres">
      <dgm:prSet presAssocID="{438A188E-6768-4B0A-B9FE-F8D4F778CD91}" presName="text3" presStyleLbl="fgAcc3" presStyleIdx="1" presStyleCnt="4" custScaleX="107765" custScaleY="260280">
        <dgm:presLayoutVars>
          <dgm:chPref val="3"/>
        </dgm:presLayoutVars>
      </dgm:prSet>
      <dgm:spPr/>
      <dgm:t>
        <a:bodyPr/>
        <a:lstStyle/>
        <a:p>
          <a:endParaRPr lang="hu-HU"/>
        </a:p>
      </dgm:t>
    </dgm:pt>
    <dgm:pt modelId="{3C2C4A34-FA8A-4786-B9D9-F55197370F8D}" type="pres">
      <dgm:prSet presAssocID="{438A188E-6768-4B0A-B9FE-F8D4F778CD91}" presName="hierChild4" presStyleCnt="0"/>
      <dgm:spPr/>
    </dgm:pt>
    <dgm:pt modelId="{8025EF0B-97CB-40AD-8E14-F8E835F8A6F1}" type="pres">
      <dgm:prSet presAssocID="{44B9EE3E-D650-4269-ADA6-F01E98067DA5}" presName="Name10" presStyleLbl="parChTrans1D2" presStyleIdx="1" presStyleCnt="2"/>
      <dgm:spPr/>
      <dgm:t>
        <a:bodyPr/>
        <a:lstStyle/>
        <a:p>
          <a:endParaRPr lang="hu-HU"/>
        </a:p>
      </dgm:t>
    </dgm:pt>
    <dgm:pt modelId="{724BF50D-968F-4373-8873-A59DACA850D2}" type="pres">
      <dgm:prSet presAssocID="{E238C8E5-8A88-4C3D-93F1-9A1941781A8C}" presName="hierRoot2" presStyleCnt="0"/>
      <dgm:spPr/>
    </dgm:pt>
    <dgm:pt modelId="{5D365F46-185A-4AE2-B796-26541A3428B7}" type="pres">
      <dgm:prSet presAssocID="{E238C8E5-8A88-4C3D-93F1-9A1941781A8C}" presName="composite2" presStyleCnt="0"/>
      <dgm:spPr/>
    </dgm:pt>
    <dgm:pt modelId="{87BB2978-5A4A-4720-8D2A-DF96D860F31E}" type="pres">
      <dgm:prSet presAssocID="{E238C8E5-8A88-4C3D-93F1-9A1941781A8C}" presName="background2" presStyleLbl="node2" presStyleIdx="1" presStyleCnt="2"/>
      <dgm:spPr>
        <a:solidFill>
          <a:srgbClr val="004564"/>
        </a:solidFill>
      </dgm:spPr>
    </dgm:pt>
    <dgm:pt modelId="{0F67328E-BFEC-4488-B90F-F7D554DD9650}" type="pres">
      <dgm:prSet presAssocID="{E238C8E5-8A88-4C3D-93F1-9A1941781A8C}" presName="text2" presStyleLbl="fgAcc2" presStyleIdx="1" presStyleCnt="2" custScaleX="190706" custScaleY="50503">
        <dgm:presLayoutVars>
          <dgm:chPref val="3"/>
        </dgm:presLayoutVars>
      </dgm:prSet>
      <dgm:spPr/>
      <dgm:t>
        <a:bodyPr/>
        <a:lstStyle/>
        <a:p>
          <a:endParaRPr lang="hu-HU"/>
        </a:p>
      </dgm:t>
    </dgm:pt>
    <dgm:pt modelId="{B79BDCB3-E350-4251-A5E2-B28CAF7CD503}" type="pres">
      <dgm:prSet presAssocID="{E238C8E5-8A88-4C3D-93F1-9A1941781A8C}" presName="hierChild3" presStyleCnt="0"/>
      <dgm:spPr/>
    </dgm:pt>
    <dgm:pt modelId="{2D4A127A-2397-452E-9E3F-ECA15B542719}" type="pres">
      <dgm:prSet presAssocID="{C456A1AE-2C7C-472E-A518-B443DF89DC76}" presName="Name17" presStyleLbl="parChTrans1D3" presStyleIdx="2" presStyleCnt="4"/>
      <dgm:spPr/>
      <dgm:t>
        <a:bodyPr/>
        <a:lstStyle/>
        <a:p>
          <a:endParaRPr lang="hu-HU"/>
        </a:p>
      </dgm:t>
    </dgm:pt>
    <dgm:pt modelId="{A96B938E-C824-4648-90BF-7E61918DBE96}" type="pres">
      <dgm:prSet presAssocID="{CCCBA6F2-601A-4D8E-929D-48557EA6CE2C}" presName="hierRoot3" presStyleCnt="0"/>
      <dgm:spPr/>
    </dgm:pt>
    <dgm:pt modelId="{804243E5-F416-4019-97F0-673A0028B14F}" type="pres">
      <dgm:prSet presAssocID="{CCCBA6F2-601A-4D8E-929D-48557EA6CE2C}" presName="composite3" presStyleCnt="0"/>
      <dgm:spPr/>
    </dgm:pt>
    <dgm:pt modelId="{07439F67-EF8C-4521-807A-B44C1D8138EB}" type="pres">
      <dgm:prSet presAssocID="{CCCBA6F2-601A-4D8E-929D-48557EA6CE2C}" presName="background3" presStyleLbl="node3" presStyleIdx="2" presStyleCnt="4"/>
      <dgm:spPr>
        <a:solidFill>
          <a:srgbClr val="004564"/>
        </a:solidFill>
      </dgm:spPr>
    </dgm:pt>
    <dgm:pt modelId="{2DD7BF5D-9566-4672-9567-255AC56F29BB}" type="pres">
      <dgm:prSet presAssocID="{CCCBA6F2-601A-4D8E-929D-48557EA6CE2C}" presName="text3" presStyleLbl="fgAcc3" presStyleIdx="2" presStyleCnt="4" custScaleX="111237" custScaleY="261726">
        <dgm:presLayoutVars>
          <dgm:chPref val="3"/>
        </dgm:presLayoutVars>
      </dgm:prSet>
      <dgm:spPr/>
      <dgm:t>
        <a:bodyPr/>
        <a:lstStyle/>
        <a:p>
          <a:endParaRPr lang="hu-HU"/>
        </a:p>
      </dgm:t>
    </dgm:pt>
    <dgm:pt modelId="{8EA8321F-1318-4A0A-8593-A3EE560FE5A4}" type="pres">
      <dgm:prSet presAssocID="{CCCBA6F2-601A-4D8E-929D-48557EA6CE2C}" presName="hierChild4" presStyleCnt="0"/>
      <dgm:spPr/>
    </dgm:pt>
    <dgm:pt modelId="{32CC644C-0BC7-4B3E-869B-B4B761035C53}" type="pres">
      <dgm:prSet presAssocID="{29286E8F-FF29-4AD0-B2B2-3FBC2D87E85A}" presName="Name17" presStyleLbl="parChTrans1D3" presStyleIdx="3" presStyleCnt="4"/>
      <dgm:spPr/>
      <dgm:t>
        <a:bodyPr/>
        <a:lstStyle/>
        <a:p>
          <a:endParaRPr lang="hu-HU"/>
        </a:p>
      </dgm:t>
    </dgm:pt>
    <dgm:pt modelId="{2A5BB89A-70E9-4CAF-9D14-4402977D1D4E}" type="pres">
      <dgm:prSet presAssocID="{96363743-EA7A-4EE5-9DEB-7914A1B6F932}" presName="hierRoot3" presStyleCnt="0"/>
      <dgm:spPr/>
    </dgm:pt>
    <dgm:pt modelId="{1DFCA5AD-9AA7-4BB8-A799-8AC0184813C8}" type="pres">
      <dgm:prSet presAssocID="{96363743-EA7A-4EE5-9DEB-7914A1B6F932}" presName="composite3" presStyleCnt="0"/>
      <dgm:spPr/>
    </dgm:pt>
    <dgm:pt modelId="{51D724C4-5B16-4000-9318-6E3A0BC0EB73}" type="pres">
      <dgm:prSet presAssocID="{96363743-EA7A-4EE5-9DEB-7914A1B6F932}" presName="background3" presStyleLbl="node3" presStyleIdx="3" presStyleCnt="4"/>
      <dgm:spPr>
        <a:solidFill>
          <a:srgbClr val="004564"/>
        </a:solidFill>
      </dgm:spPr>
    </dgm:pt>
    <dgm:pt modelId="{E6DF5F50-6D4A-4A7F-8D8F-89F4B2FF44DF}" type="pres">
      <dgm:prSet presAssocID="{96363743-EA7A-4EE5-9DEB-7914A1B6F932}" presName="text3" presStyleLbl="fgAcc3" presStyleIdx="3" presStyleCnt="4" custScaleX="108181" custScaleY="261606">
        <dgm:presLayoutVars>
          <dgm:chPref val="3"/>
        </dgm:presLayoutVars>
      </dgm:prSet>
      <dgm:spPr/>
      <dgm:t>
        <a:bodyPr/>
        <a:lstStyle/>
        <a:p>
          <a:endParaRPr lang="hu-HU"/>
        </a:p>
      </dgm:t>
    </dgm:pt>
    <dgm:pt modelId="{A6D50842-FF0A-4CB3-B841-590FF0ECD35C}" type="pres">
      <dgm:prSet presAssocID="{96363743-EA7A-4EE5-9DEB-7914A1B6F932}" presName="hierChild4" presStyleCnt="0"/>
      <dgm:spPr/>
    </dgm:pt>
  </dgm:ptLst>
  <dgm:cxnLst>
    <dgm:cxn modelId="{4E4BF10C-5CFE-4108-AC7C-0FA59BB2C367}" type="presOf" srcId="{438A188E-6768-4B0A-B9FE-F8D4F778CD91}" destId="{B34B3BE9-BFA8-4C84-87F5-8CE90F83465F}" srcOrd="0" destOrd="0" presId="urn:microsoft.com/office/officeart/2005/8/layout/hierarchy1"/>
    <dgm:cxn modelId="{7EED15BB-DDF5-492C-B7BF-C9ABF7E77C57}" type="presOf" srcId="{CCCBA6F2-601A-4D8E-929D-48557EA6CE2C}" destId="{2DD7BF5D-9566-4672-9567-255AC56F29BB}" srcOrd="0" destOrd="0" presId="urn:microsoft.com/office/officeart/2005/8/layout/hierarchy1"/>
    <dgm:cxn modelId="{8B0E80A9-27BE-4A7F-AA11-18EC9B644AB1}" srcId="{E238C8E5-8A88-4C3D-93F1-9A1941781A8C}" destId="{96363743-EA7A-4EE5-9DEB-7914A1B6F932}" srcOrd="1" destOrd="0" parTransId="{29286E8F-FF29-4AD0-B2B2-3FBC2D87E85A}" sibTransId="{91579FC3-98CC-43DD-8840-88A737922CAC}"/>
    <dgm:cxn modelId="{CCC9D93E-4D7E-40BF-85C0-B69479F3B0EA}" srcId="{F4557BEF-B4B0-4275-AFDD-2E5DB91DA238}" destId="{3EAFA1D2-3EEA-498D-8DF0-8663768D120B}" srcOrd="0" destOrd="0" parTransId="{0D81AA6C-798B-4142-8580-1BAC019BC2AB}" sibTransId="{B5AECF75-7C1C-41CE-9EFF-9502575B624C}"/>
    <dgm:cxn modelId="{4D7EA5C7-15C1-4B59-830E-42C76AE90E9C}" srcId="{F0319794-32AD-4F16-88F9-2C93CB89C652}" destId="{F4557BEF-B4B0-4275-AFDD-2E5DB91DA238}" srcOrd="0" destOrd="0" parTransId="{7BE0C130-3C5A-44C2-BC07-BD7C7ECABD66}" sibTransId="{EA6970BB-D8E5-4E6E-8C82-2CFB625572EA}"/>
    <dgm:cxn modelId="{F77460E9-1C53-4DAD-A3E9-649720EFE34A}" srcId="{F4557BEF-B4B0-4275-AFDD-2E5DB91DA238}" destId="{E238C8E5-8A88-4C3D-93F1-9A1941781A8C}" srcOrd="1" destOrd="0" parTransId="{44B9EE3E-D650-4269-ADA6-F01E98067DA5}" sibTransId="{156E90D0-6DC1-4570-8BF2-F9AB871CC0D1}"/>
    <dgm:cxn modelId="{D691CB93-7D59-4339-91B6-AE8277C64D35}" type="presOf" srcId="{29286E8F-FF29-4AD0-B2B2-3FBC2D87E85A}" destId="{32CC644C-0BC7-4B3E-869B-B4B761035C53}" srcOrd="0" destOrd="0" presId="urn:microsoft.com/office/officeart/2005/8/layout/hierarchy1"/>
    <dgm:cxn modelId="{708AC3D6-AAF7-4D17-9918-47D62FB1A8D2}" type="presOf" srcId="{F4557BEF-B4B0-4275-AFDD-2E5DB91DA238}" destId="{B0ABCBCD-618F-41F5-9565-054DDF5876E9}" srcOrd="0" destOrd="0" presId="urn:microsoft.com/office/officeart/2005/8/layout/hierarchy1"/>
    <dgm:cxn modelId="{B4AFC6A1-EC38-451B-AD16-498288582227}" srcId="{E238C8E5-8A88-4C3D-93F1-9A1941781A8C}" destId="{CCCBA6F2-601A-4D8E-929D-48557EA6CE2C}" srcOrd="0" destOrd="0" parTransId="{C456A1AE-2C7C-472E-A518-B443DF89DC76}" sibTransId="{EF3C7FA1-7588-4C18-9912-1BBA85FED066}"/>
    <dgm:cxn modelId="{CF76F374-F24E-492F-BB9B-E2FB2B5DA0E4}" type="presOf" srcId="{F0319794-32AD-4F16-88F9-2C93CB89C652}" destId="{E145C966-6A09-4007-9D16-97FEDC1AE1FC}" srcOrd="0" destOrd="0" presId="urn:microsoft.com/office/officeart/2005/8/layout/hierarchy1"/>
    <dgm:cxn modelId="{8DADAE08-5190-46AA-8EA3-76A6838FDAB6}" type="presOf" srcId="{44B9EE3E-D650-4269-ADA6-F01E98067DA5}" destId="{8025EF0B-97CB-40AD-8E14-F8E835F8A6F1}" srcOrd="0" destOrd="0" presId="urn:microsoft.com/office/officeart/2005/8/layout/hierarchy1"/>
    <dgm:cxn modelId="{D112F4D2-1E4A-4014-BA4C-7570280B2AE8}" type="presOf" srcId="{E238C8E5-8A88-4C3D-93F1-9A1941781A8C}" destId="{0F67328E-BFEC-4488-B90F-F7D554DD9650}" srcOrd="0" destOrd="0" presId="urn:microsoft.com/office/officeart/2005/8/layout/hierarchy1"/>
    <dgm:cxn modelId="{66C0EEF1-3964-4666-9CBE-72E3E02B7A9E}" srcId="{3EAFA1D2-3EEA-498D-8DF0-8663768D120B}" destId="{438A188E-6768-4B0A-B9FE-F8D4F778CD91}" srcOrd="1" destOrd="0" parTransId="{0B83B935-9B82-4494-8262-73EF0F735562}" sibTransId="{B1C60468-22DC-4EFB-B028-8D24E5DB89A5}"/>
    <dgm:cxn modelId="{63CBB776-CB53-4809-9C4F-F4C44D40EA8E}" type="presOf" srcId="{53A5BD5C-7994-4A50-9C11-ACA8837372C8}" destId="{5267F59C-5697-4675-B001-17ADF8363F47}" srcOrd="0" destOrd="0" presId="urn:microsoft.com/office/officeart/2005/8/layout/hierarchy1"/>
    <dgm:cxn modelId="{E0249B7D-D3F3-4130-AABE-D0CC772B8489}" type="presOf" srcId="{C456A1AE-2C7C-472E-A518-B443DF89DC76}" destId="{2D4A127A-2397-452E-9E3F-ECA15B542719}" srcOrd="0" destOrd="0" presId="urn:microsoft.com/office/officeart/2005/8/layout/hierarchy1"/>
    <dgm:cxn modelId="{546A242C-3C0A-4D3F-8A47-050F7CC6BB59}" type="presOf" srcId="{96363743-EA7A-4EE5-9DEB-7914A1B6F932}" destId="{E6DF5F50-6D4A-4A7F-8D8F-89F4B2FF44DF}" srcOrd="0" destOrd="0" presId="urn:microsoft.com/office/officeart/2005/8/layout/hierarchy1"/>
    <dgm:cxn modelId="{3B5C30B2-CB27-4B4B-B5E0-04F565EACE88}" type="presOf" srcId="{0B83B935-9B82-4494-8262-73EF0F735562}" destId="{7F4D0CBE-F368-4E2C-967F-E64B1D048673}" srcOrd="0" destOrd="0" presId="urn:microsoft.com/office/officeart/2005/8/layout/hierarchy1"/>
    <dgm:cxn modelId="{B8636D91-D82F-4D6B-BC94-C812E9D6561F}" type="presOf" srcId="{7DE4F81A-CF7D-4EBB-B358-A4CD7BD94AF3}" destId="{04EA15C6-6C4B-42DF-A7F6-5E1C317C1E49}" srcOrd="0" destOrd="0" presId="urn:microsoft.com/office/officeart/2005/8/layout/hierarchy1"/>
    <dgm:cxn modelId="{B42C3D00-9DCE-4417-85F5-6751C0CB0438}" srcId="{3EAFA1D2-3EEA-498D-8DF0-8663768D120B}" destId="{7DE4F81A-CF7D-4EBB-B358-A4CD7BD94AF3}" srcOrd="0" destOrd="0" parTransId="{53A5BD5C-7994-4A50-9C11-ACA8837372C8}" sibTransId="{3C851B08-2C17-42EF-9E6C-83DCD0937D73}"/>
    <dgm:cxn modelId="{2030E4B9-55E4-4B2F-B7B6-9B21DDCA61F2}" type="presOf" srcId="{3EAFA1D2-3EEA-498D-8DF0-8663768D120B}" destId="{29E16305-3A64-4177-ABC6-C80FFAE18CB9}" srcOrd="0" destOrd="0" presId="urn:microsoft.com/office/officeart/2005/8/layout/hierarchy1"/>
    <dgm:cxn modelId="{19401719-A60B-48B1-9CF4-02F6A27ED755}" type="presOf" srcId="{0D81AA6C-798B-4142-8580-1BAC019BC2AB}" destId="{3CFFA8D5-9D92-4F8A-9876-FDF548720F7A}" srcOrd="0" destOrd="0" presId="urn:microsoft.com/office/officeart/2005/8/layout/hierarchy1"/>
    <dgm:cxn modelId="{8F5164C2-AD0F-466F-8EE3-DE3BB396E5F8}" type="presParOf" srcId="{E145C966-6A09-4007-9D16-97FEDC1AE1FC}" destId="{4AA8C4ED-DCEE-462B-9CEA-8A509BF947F5}" srcOrd="0" destOrd="0" presId="urn:microsoft.com/office/officeart/2005/8/layout/hierarchy1"/>
    <dgm:cxn modelId="{793EC55E-D731-47BC-8CA8-D6CB2D1C5A31}" type="presParOf" srcId="{4AA8C4ED-DCEE-462B-9CEA-8A509BF947F5}" destId="{CC7B0F65-439F-414D-8CDE-94B127603509}" srcOrd="0" destOrd="0" presId="urn:microsoft.com/office/officeart/2005/8/layout/hierarchy1"/>
    <dgm:cxn modelId="{4F7FE1BF-E97F-46ED-8D9B-5FD81C47009B}" type="presParOf" srcId="{CC7B0F65-439F-414D-8CDE-94B127603509}" destId="{18EFECC4-C2BF-4103-920E-2783AB175911}" srcOrd="0" destOrd="0" presId="urn:microsoft.com/office/officeart/2005/8/layout/hierarchy1"/>
    <dgm:cxn modelId="{F795ECDB-38B0-4648-B53F-8DE0557F84CD}" type="presParOf" srcId="{CC7B0F65-439F-414D-8CDE-94B127603509}" destId="{B0ABCBCD-618F-41F5-9565-054DDF5876E9}" srcOrd="1" destOrd="0" presId="urn:microsoft.com/office/officeart/2005/8/layout/hierarchy1"/>
    <dgm:cxn modelId="{93023F82-ACBF-493B-80B8-5D09FBC6E739}" type="presParOf" srcId="{4AA8C4ED-DCEE-462B-9CEA-8A509BF947F5}" destId="{4F76E1C5-A864-4EDB-AAFD-33ED089D11BD}" srcOrd="1" destOrd="0" presId="urn:microsoft.com/office/officeart/2005/8/layout/hierarchy1"/>
    <dgm:cxn modelId="{C590CBD2-1B6D-4DDF-97EB-FA5494C64455}" type="presParOf" srcId="{4F76E1C5-A864-4EDB-AAFD-33ED089D11BD}" destId="{3CFFA8D5-9D92-4F8A-9876-FDF548720F7A}" srcOrd="0" destOrd="0" presId="urn:microsoft.com/office/officeart/2005/8/layout/hierarchy1"/>
    <dgm:cxn modelId="{0429543D-35C5-4C3C-9866-3255117231BD}" type="presParOf" srcId="{4F76E1C5-A864-4EDB-AAFD-33ED089D11BD}" destId="{B7E5ABA7-BC8F-4CA9-848C-A37B38A53C2B}" srcOrd="1" destOrd="0" presId="urn:microsoft.com/office/officeart/2005/8/layout/hierarchy1"/>
    <dgm:cxn modelId="{B2E67D1C-A6A3-42FD-9F02-836B383B76CC}" type="presParOf" srcId="{B7E5ABA7-BC8F-4CA9-848C-A37B38A53C2B}" destId="{5E8E7C02-8944-4679-967C-B23CCF6FC14D}" srcOrd="0" destOrd="0" presId="urn:microsoft.com/office/officeart/2005/8/layout/hierarchy1"/>
    <dgm:cxn modelId="{08EED2C5-F467-495D-9FCA-9B5D458C3183}" type="presParOf" srcId="{5E8E7C02-8944-4679-967C-B23CCF6FC14D}" destId="{3D3D5005-0DEA-4694-BB34-0D7B92E0CE0F}" srcOrd="0" destOrd="0" presId="urn:microsoft.com/office/officeart/2005/8/layout/hierarchy1"/>
    <dgm:cxn modelId="{30132570-09D7-4DD1-BAC1-A38888EDB367}" type="presParOf" srcId="{5E8E7C02-8944-4679-967C-B23CCF6FC14D}" destId="{29E16305-3A64-4177-ABC6-C80FFAE18CB9}" srcOrd="1" destOrd="0" presId="urn:microsoft.com/office/officeart/2005/8/layout/hierarchy1"/>
    <dgm:cxn modelId="{9C8F4AA6-C3EE-4838-9DB2-131199B9ACFC}" type="presParOf" srcId="{B7E5ABA7-BC8F-4CA9-848C-A37B38A53C2B}" destId="{4A23FC75-12BC-4451-A9EB-220A5A3B707C}" srcOrd="1" destOrd="0" presId="urn:microsoft.com/office/officeart/2005/8/layout/hierarchy1"/>
    <dgm:cxn modelId="{EB556D4C-794E-49D2-9D8C-B7AA5E4FC5C6}" type="presParOf" srcId="{4A23FC75-12BC-4451-A9EB-220A5A3B707C}" destId="{5267F59C-5697-4675-B001-17ADF8363F47}" srcOrd="0" destOrd="0" presId="urn:microsoft.com/office/officeart/2005/8/layout/hierarchy1"/>
    <dgm:cxn modelId="{8D1EADDC-97BA-46C4-A687-B554E79DC873}" type="presParOf" srcId="{4A23FC75-12BC-4451-A9EB-220A5A3B707C}" destId="{63825970-F247-495D-9369-753584358C5A}" srcOrd="1" destOrd="0" presId="urn:microsoft.com/office/officeart/2005/8/layout/hierarchy1"/>
    <dgm:cxn modelId="{BE0B37AB-7F0F-43B3-8EB3-6CBA9C905297}" type="presParOf" srcId="{63825970-F247-495D-9369-753584358C5A}" destId="{56B4B5A7-2B76-4256-8063-0C17BCB23E06}" srcOrd="0" destOrd="0" presId="urn:microsoft.com/office/officeart/2005/8/layout/hierarchy1"/>
    <dgm:cxn modelId="{B5FAB884-A25C-4A75-B0C2-39318A299C0F}" type="presParOf" srcId="{56B4B5A7-2B76-4256-8063-0C17BCB23E06}" destId="{9D59EB88-AEFE-4E25-874F-DCE55858242E}" srcOrd="0" destOrd="0" presId="urn:microsoft.com/office/officeart/2005/8/layout/hierarchy1"/>
    <dgm:cxn modelId="{84D491B1-D81A-4977-A19C-BD14971B06BD}" type="presParOf" srcId="{56B4B5A7-2B76-4256-8063-0C17BCB23E06}" destId="{04EA15C6-6C4B-42DF-A7F6-5E1C317C1E49}" srcOrd="1" destOrd="0" presId="urn:microsoft.com/office/officeart/2005/8/layout/hierarchy1"/>
    <dgm:cxn modelId="{77DAD1DC-AD06-4D13-8383-7040C908983B}" type="presParOf" srcId="{63825970-F247-495D-9369-753584358C5A}" destId="{763F0EB7-2DAA-4E4D-A7EC-C7A86249EEAA}" srcOrd="1" destOrd="0" presId="urn:microsoft.com/office/officeart/2005/8/layout/hierarchy1"/>
    <dgm:cxn modelId="{EF8C74EF-DDDF-4E98-9186-550C50F0424B}" type="presParOf" srcId="{4A23FC75-12BC-4451-A9EB-220A5A3B707C}" destId="{7F4D0CBE-F368-4E2C-967F-E64B1D048673}" srcOrd="2" destOrd="0" presId="urn:microsoft.com/office/officeart/2005/8/layout/hierarchy1"/>
    <dgm:cxn modelId="{16B7D1EE-9BB9-4859-BA04-4534BE81615C}" type="presParOf" srcId="{4A23FC75-12BC-4451-A9EB-220A5A3B707C}" destId="{75691DB2-724E-4B43-80D5-18C9656667EA}" srcOrd="3" destOrd="0" presId="urn:microsoft.com/office/officeart/2005/8/layout/hierarchy1"/>
    <dgm:cxn modelId="{D78DF6AC-A7CC-4503-9014-E816000428AC}" type="presParOf" srcId="{75691DB2-724E-4B43-80D5-18C9656667EA}" destId="{E35F8292-49AB-4BC1-BBC7-79DDCFBE96BA}" srcOrd="0" destOrd="0" presId="urn:microsoft.com/office/officeart/2005/8/layout/hierarchy1"/>
    <dgm:cxn modelId="{D8FF6D53-2EBF-4658-A776-CE7A775BCC57}" type="presParOf" srcId="{E35F8292-49AB-4BC1-BBC7-79DDCFBE96BA}" destId="{EE54B689-ABA7-4B5A-9E29-0759F32E3147}" srcOrd="0" destOrd="0" presId="urn:microsoft.com/office/officeart/2005/8/layout/hierarchy1"/>
    <dgm:cxn modelId="{18CAADC8-5688-4EFC-91C7-1BF67F0D444D}" type="presParOf" srcId="{E35F8292-49AB-4BC1-BBC7-79DDCFBE96BA}" destId="{B34B3BE9-BFA8-4C84-87F5-8CE90F83465F}" srcOrd="1" destOrd="0" presId="urn:microsoft.com/office/officeart/2005/8/layout/hierarchy1"/>
    <dgm:cxn modelId="{DC6CEB7C-0506-4C2B-B10D-57C78243C573}" type="presParOf" srcId="{75691DB2-724E-4B43-80D5-18C9656667EA}" destId="{3C2C4A34-FA8A-4786-B9D9-F55197370F8D}" srcOrd="1" destOrd="0" presId="urn:microsoft.com/office/officeart/2005/8/layout/hierarchy1"/>
    <dgm:cxn modelId="{4931C8BF-2487-4024-AABF-C41312EF01A6}" type="presParOf" srcId="{4F76E1C5-A864-4EDB-AAFD-33ED089D11BD}" destId="{8025EF0B-97CB-40AD-8E14-F8E835F8A6F1}" srcOrd="2" destOrd="0" presId="urn:microsoft.com/office/officeart/2005/8/layout/hierarchy1"/>
    <dgm:cxn modelId="{4F62D0CA-C7FC-4D8B-80B9-B0994414719C}" type="presParOf" srcId="{4F76E1C5-A864-4EDB-AAFD-33ED089D11BD}" destId="{724BF50D-968F-4373-8873-A59DACA850D2}" srcOrd="3" destOrd="0" presId="urn:microsoft.com/office/officeart/2005/8/layout/hierarchy1"/>
    <dgm:cxn modelId="{7B756315-A738-4033-B926-F644FE240771}" type="presParOf" srcId="{724BF50D-968F-4373-8873-A59DACA850D2}" destId="{5D365F46-185A-4AE2-B796-26541A3428B7}" srcOrd="0" destOrd="0" presId="urn:microsoft.com/office/officeart/2005/8/layout/hierarchy1"/>
    <dgm:cxn modelId="{18605BB7-88A0-4896-AE55-21F92A75EEDE}" type="presParOf" srcId="{5D365F46-185A-4AE2-B796-26541A3428B7}" destId="{87BB2978-5A4A-4720-8D2A-DF96D860F31E}" srcOrd="0" destOrd="0" presId="urn:microsoft.com/office/officeart/2005/8/layout/hierarchy1"/>
    <dgm:cxn modelId="{BAD70F19-56DC-4E5C-8A82-3376484ED0EB}" type="presParOf" srcId="{5D365F46-185A-4AE2-B796-26541A3428B7}" destId="{0F67328E-BFEC-4488-B90F-F7D554DD9650}" srcOrd="1" destOrd="0" presId="urn:microsoft.com/office/officeart/2005/8/layout/hierarchy1"/>
    <dgm:cxn modelId="{5B3B02C1-0F17-4E98-93BA-33694C5F9D77}" type="presParOf" srcId="{724BF50D-968F-4373-8873-A59DACA850D2}" destId="{B79BDCB3-E350-4251-A5E2-B28CAF7CD503}" srcOrd="1" destOrd="0" presId="urn:microsoft.com/office/officeart/2005/8/layout/hierarchy1"/>
    <dgm:cxn modelId="{1E4E507E-7F95-4781-AA9F-A25DD3973BCE}" type="presParOf" srcId="{B79BDCB3-E350-4251-A5E2-B28CAF7CD503}" destId="{2D4A127A-2397-452E-9E3F-ECA15B542719}" srcOrd="0" destOrd="0" presId="urn:microsoft.com/office/officeart/2005/8/layout/hierarchy1"/>
    <dgm:cxn modelId="{5C9B5F67-F1B2-4975-9312-2256815B8984}" type="presParOf" srcId="{B79BDCB3-E350-4251-A5E2-B28CAF7CD503}" destId="{A96B938E-C824-4648-90BF-7E61918DBE96}" srcOrd="1" destOrd="0" presId="urn:microsoft.com/office/officeart/2005/8/layout/hierarchy1"/>
    <dgm:cxn modelId="{EC6A9E1F-B5FE-43BA-9A3E-610C8B9284B0}" type="presParOf" srcId="{A96B938E-C824-4648-90BF-7E61918DBE96}" destId="{804243E5-F416-4019-97F0-673A0028B14F}" srcOrd="0" destOrd="0" presId="urn:microsoft.com/office/officeart/2005/8/layout/hierarchy1"/>
    <dgm:cxn modelId="{EA259842-3764-4EC8-AE08-068EFDE67841}" type="presParOf" srcId="{804243E5-F416-4019-97F0-673A0028B14F}" destId="{07439F67-EF8C-4521-807A-B44C1D8138EB}" srcOrd="0" destOrd="0" presId="urn:microsoft.com/office/officeart/2005/8/layout/hierarchy1"/>
    <dgm:cxn modelId="{876C93F9-913A-4ADF-AB13-04D6AC364D59}" type="presParOf" srcId="{804243E5-F416-4019-97F0-673A0028B14F}" destId="{2DD7BF5D-9566-4672-9567-255AC56F29BB}" srcOrd="1" destOrd="0" presId="urn:microsoft.com/office/officeart/2005/8/layout/hierarchy1"/>
    <dgm:cxn modelId="{2143A3A8-672B-4E5F-836C-4924E186E5F5}" type="presParOf" srcId="{A96B938E-C824-4648-90BF-7E61918DBE96}" destId="{8EA8321F-1318-4A0A-8593-A3EE560FE5A4}" srcOrd="1" destOrd="0" presId="urn:microsoft.com/office/officeart/2005/8/layout/hierarchy1"/>
    <dgm:cxn modelId="{2DB3FFC9-92DD-4432-99B0-0BC76111ACC2}" type="presParOf" srcId="{B79BDCB3-E350-4251-A5E2-B28CAF7CD503}" destId="{32CC644C-0BC7-4B3E-869B-B4B761035C53}" srcOrd="2" destOrd="0" presId="urn:microsoft.com/office/officeart/2005/8/layout/hierarchy1"/>
    <dgm:cxn modelId="{869A92F6-18FB-4E0E-B61B-380D6EED4651}" type="presParOf" srcId="{B79BDCB3-E350-4251-A5E2-B28CAF7CD503}" destId="{2A5BB89A-70E9-4CAF-9D14-4402977D1D4E}" srcOrd="3" destOrd="0" presId="urn:microsoft.com/office/officeart/2005/8/layout/hierarchy1"/>
    <dgm:cxn modelId="{A4612961-9562-4DFA-A7F5-72E9BDDBFCC6}" type="presParOf" srcId="{2A5BB89A-70E9-4CAF-9D14-4402977D1D4E}" destId="{1DFCA5AD-9AA7-4BB8-A799-8AC0184813C8}" srcOrd="0" destOrd="0" presId="urn:microsoft.com/office/officeart/2005/8/layout/hierarchy1"/>
    <dgm:cxn modelId="{722266F3-61B9-4682-9106-64FD67857940}" type="presParOf" srcId="{1DFCA5AD-9AA7-4BB8-A799-8AC0184813C8}" destId="{51D724C4-5B16-4000-9318-6E3A0BC0EB73}" srcOrd="0" destOrd="0" presId="urn:microsoft.com/office/officeart/2005/8/layout/hierarchy1"/>
    <dgm:cxn modelId="{680A03B7-0EAF-4905-8293-FE508B9981A9}" type="presParOf" srcId="{1DFCA5AD-9AA7-4BB8-A799-8AC0184813C8}" destId="{E6DF5F50-6D4A-4A7F-8D8F-89F4B2FF44DF}" srcOrd="1" destOrd="0" presId="urn:microsoft.com/office/officeart/2005/8/layout/hierarchy1"/>
    <dgm:cxn modelId="{D4EA5E9D-C555-471A-91A4-7DB2BE4F5AD4}" type="presParOf" srcId="{2A5BB89A-70E9-4CAF-9D14-4402977D1D4E}" destId="{A6D50842-FF0A-4CB3-B841-590FF0ECD35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319794-32AD-4F16-88F9-2C93CB89C65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3EAFA1D2-3EEA-498D-8DF0-8663768D120B}">
      <dgm:prSet phldrT="[Szöveg]"/>
      <dgm:spPr>
        <a:solidFill>
          <a:schemeClr val="bg1">
            <a:lumMod val="85000"/>
            <a:alpha val="90000"/>
          </a:schemeClr>
        </a:solidFill>
      </dgm:spPr>
      <dgm:t>
        <a:bodyPr/>
        <a:lstStyle/>
        <a:p>
          <a:r>
            <a:rPr lang="hu-HU" b="1" dirty="0" smtClean="0">
              <a:solidFill>
                <a:srgbClr val="004564"/>
              </a:solidFill>
            </a:rPr>
            <a:t>Vállalkozóvá váló munkanélküliek </a:t>
          </a:r>
          <a:r>
            <a:rPr lang="hu-HU" b="1" dirty="0" err="1" smtClean="0">
              <a:solidFill>
                <a:srgbClr val="004564"/>
              </a:solidFill>
            </a:rPr>
            <a:t>Mikrovállalkozásai</a:t>
          </a:r>
          <a:endParaRPr lang="hu-HU" b="1" dirty="0">
            <a:solidFill>
              <a:srgbClr val="004564"/>
            </a:solidFill>
          </a:endParaRPr>
        </a:p>
      </dgm:t>
    </dgm:pt>
    <dgm:pt modelId="{0D81AA6C-798B-4142-8580-1BAC019BC2AB}" type="parTrans" cxnId="{CCC9D93E-4D7E-40BF-85C0-B69479F3B0EA}">
      <dgm:prSet/>
      <dgm:spPr>
        <a:ln>
          <a:noFill/>
        </a:ln>
      </dgm:spPr>
      <dgm:t>
        <a:bodyPr/>
        <a:lstStyle/>
        <a:p>
          <a:endParaRPr lang="hu-HU"/>
        </a:p>
      </dgm:t>
    </dgm:pt>
    <dgm:pt modelId="{B5AECF75-7C1C-41CE-9EFF-9502575B624C}" type="sibTrans" cxnId="{CCC9D93E-4D7E-40BF-85C0-B69479F3B0EA}">
      <dgm:prSet/>
      <dgm:spPr/>
      <dgm:t>
        <a:bodyPr/>
        <a:lstStyle/>
        <a:p>
          <a:endParaRPr lang="hu-HU"/>
        </a:p>
      </dgm:t>
    </dgm:pt>
    <dgm:pt modelId="{E238C8E5-8A88-4C3D-93F1-9A1941781A8C}">
      <dgm:prSet phldrT="[Szöveg]"/>
      <dgm:spPr>
        <a:solidFill>
          <a:schemeClr val="bg1">
            <a:lumMod val="85000"/>
            <a:alpha val="90000"/>
          </a:schemeClr>
        </a:solidFill>
      </dgm:spPr>
      <dgm:t>
        <a:bodyPr/>
        <a:lstStyle/>
        <a:p>
          <a:r>
            <a:rPr lang="hu-HU" b="1" dirty="0" smtClean="0">
              <a:solidFill>
                <a:srgbClr val="004564"/>
              </a:solidFill>
            </a:rPr>
            <a:t>Vállalkozóvá váló inaktívak </a:t>
          </a:r>
          <a:r>
            <a:rPr lang="hu-HU" b="1" dirty="0" err="1" smtClean="0">
              <a:solidFill>
                <a:srgbClr val="004564"/>
              </a:solidFill>
            </a:rPr>
            <a:t>Mikrovállalkozásai</a:t>
          </a:r>
          <a:endParaRPr lang="hu-HU" b="1" dirty="0">
            <a:solidFill>
              <a:srgbClr val="004564"/>
            </a:solidFill>
          </a:endParaRPr>
        </a:p>
      </dgm:t>
    </dgm:pt>
    <dgm:pt modelId="{44B9EE3E-D650-4269-ADA6-F01E98067DA5}" type="parTrans" cxnId="{F77460E9-1C53-4DAD-A3E9-649720EFE34A}">
      <dgm:prSet/>
      <dgm:spPr>
        <a:ln>
          <a:noFill/>
        </a:ln>
      </dgm:spPr>
      <dgm:t>
        <a:bodyPr/>
        <a:lstStyle/>
        <a:p>
          <a:endParaRPr lang="hu-HU"/>
        </a:p>
      </dgm:t>
    </dgm:pt>
    <dgm:pt modelId="{156E90D0-6DC1-4570-8BF2-F9AB871CC0D1}" type="sibTrans" cxnId="{F77460E9-1C53-4DAD-A3E9-649720EFE34A}">
      <dgm:prSet/>
      <dgm:spPr/>
      <dgm:t>
        <a:bodyPr/>
        <a:lstStyle/>
        <a:p>
          <a:endParaRPr lang="hu-HU"/>
        </a:p>
      </dgm:t>
    </dgm:pt>
    <dgm:pt modelId="{3B7F6D28-33B6-4000-ACFE-47AFB2904073}">
      <dgm:prSet phldrT="[Szöveg]"/>
      <dgm:spPr>
        <a:solidFill>
          <a:schemeClr val="bg1">
            <a:lumMod val="85000"/>
            <a:alpha val="89804"/>
          </a:schemeClr>
        </a:solidFill>
      </dgm:spPr>
      <dgm:t>
        <a:bodyPr/>
        <a:lstStyle/>
        <a:p>
          <a:r>
            <a:rPr lang="hu-HU" b="1" dirty="0" smtClean="0">
              <a:solidFill>
                <a:srgbClr val="004564"/>
              </a:solidFill>
            </a:rPr>
            <a:t>Társadalmi célú Mikro- Kis – és Középvállalkozások</a:t>
          </a:r>
          <a:endParaRPr lang="hu-HU" b="1" dirty="0">
            <a:solidFill>
              <a:srgbClr val="004564"/>
            </a:solidFill>
          </a:endParaRPr>
        </a:p>
      </dgm:t>
    </dgm:pt>
    <dgm:pt modelId="{58D2FCDD-3F82-43BB-8B19-86611B61D9F9}" type="parTrans" cxnId="{94928AC2-0053-49C3-AF53-09E4CD93B09D}">
      <dgm:prSet/>
      <dgm:spPr>
        <a:ln>
          <a:noFill/>
        </a:ln>
      </dgm:spPr>
      <dgm:t>
        <a:bodyPr/>
        <a:lstStyle/>
        <a:p>
          <a:endParaRPr lang="hu-HU"/>
        </a:p>
      </dgm:t>
    </dgm:pt>
    <dgm:pt modelId="{F1A9A420-7A07-490A-AFC2-C5B066D8CBCA}" type="sibTrans" cxnId="{94928AC2-0053-49C3-AF53-09E4CD93B09D}">
      <dgm:prSet/>
      <dgm:spPr/>
      <dgm:t>
        <a:bodyPr/>
        <a:lstStyle/>
        <a:p>
          <a:endParaRPr lang="hu-HU"/>
        </a:p>
      </dgm:t>
    </dgm:pt>
    <dgm:pt modelId="{CCCBA6F2-601A-4D8E-929D-48557EA6CE2C}">
      <dgm:prSet phldrT="[Szöveg]"/>
      <dgm:spPr>
        <a:solidFill>
          <a:schemeClr val="bg1">
            <a:lumMod val="85000"/>
            <a:alpha val="90000"/>
          </a:schemeClr>
        </a:solidFill>
      </dgm:spPr>
      <dgm:t>
        <a:bodyPr/>
        <a:lstStyle/>
        <a:p>
          <a:pPr algn="l"/>
          <a:r>
            <a:rPr lang="hu-HU" dirty="0" smtClean="0">
              <a:solidFill>
                <a:srgbClr val="004564"/>
              </a:solidFill>
            </a:rPr>
            <a:t>Csekélyösszegű támogatás </a:t>
          </a:r>
          <a:endParaRPr lang="hu-HU" b="1" dirty="0">
            <a:solidFill>
              <a:srgbClr val="004564"/>
            </a:solidFill>
          </a:endParaRPr>
        </a:p>
      </dgm:t>
    </dgm:pt>
    <dgm:pt modelId="{C456A1AE-2C7C-472E-A518-B443DF89DC76}" type="parTrans" cxnId="{B4AFC6A1-EC38-451B-AD16-498288582227}">
      <dgm:prSet/>
      <dgm:spPr>
        <a:ln>
          <a:solidFill>
            <a:srgbClr val="004564"/>
          </a:solidFill>
        </a:ln>
      </dgm:spPr>
      <dgm:t>
        <a:bodyPr/>
        <a:lstStyle/>
        <a:p>
          <a:endParaRPr lang="hu-HU"/>
        </a:p>
      </dgm:t>
    </dgm:pt>
    <dgm:pt modelId="{EF3C7FA1-7588-4C18-9912-1BBA85FED066}" type="sibTrans" cxnId="{B4AFC6A1-EC38-451B-AD16-498288582227}">
      <dgm:prSet/>
      <dgm:spPr/>
      <dgm:t>
        <a:bodyPr/>
        <a:lstStyle/>
        <a:p>
          <a:endParaRPr lang="hu-HU"/>
        </a:p>
      </dgm:t>
    </dgm:pt>
    <dgm:pt modelId="{7DE4F81A-CF7D-4EBB-B358-A4CD7BD94AF3}">
      <dgm:prSet phldrT="[Szöveg]"/>
      <dgm:spPr>
        <a:solidFill>
          <a:schemeClr val="bg1">
            <a:lumMod val="85000"/>
            <a:alpha val="90000"/>
          </a:schemeClr>
        </a:solidFill>
      </dgm:spPr>
      <dgm:t>
        <a:bodyPr/>
        <a:lstStyle/>
        <a:p>
          <a:pPr algn="l"/>
          <a:r>
            <a:rPr lang="hu-HU" dirty="0" smtClean="0">
              <a:solidFill>
                <a:srgbClr val="004564"/>
              </a:solidFill>
            </a:rPr>
            <a:t>Csekélyösszegű támogatás</a:t>
          </a:r>
          <a:endParaRPr lang="hu-HU" b="1" dirty="0">
            <a:solidFill>
              <a:srgbClr val="004564"/>
            </a:solidFill>
          </a:endParaRPr>
        </a:p>
      </dgm:t>
    </dgm:pt>
    <dgm:pt modelId="{53A5BD5C-7994-4A50-9C11-ACA8837372C8}" type="parTrans" cxnId="{B42C3D00-9DCE-4417-85F5-6751C0CB0438}">
      <dgm:prSet/>
      <dgm:spPr>
        <a:ln>
          <a:solidFill>
            <a:srgbClr val="004564"/>
          </a:solidFill>
        </a:ln>
      </dgm:spPr>
      <dgm:t>
        <a:bodyPr/>
        <a:lstStyle/>
        <a:p>
          <a:endParaRPr lang="hu-HU"/>
        </a:p>
      </dgm:t>
    </dgm:pt>
    <dgm:pt modelId="{3C851B08-2C17-42EF-9E6C-83DCD0937D73}" type="sibTrans" cxnId="{B42C3D00-9DCE-4417-85F5-6751C0CB0438}">
      <dgm:prSet/>
      <dgm:spPr/>
      <dgm:t>
        <a:bodyPr/>
        <a:lstStyle/>
        <a:p>
          <a:endParaRPr lang="hu-HU"/>
        </a:p>
      </dgm:t>
    </dgm:pt>
    <dgm:pt modelId="{850A419F-3DD9-4A63-B18C-7E68836A613F}">
      <dgm:prSet phldrT="[Szöveg]"/>
      <dgm:spPr>
        <a:solidFill>
          <a:schemeClr val="bg1">
            <a:lumMod val="85000"/>
            <a:alpha val="89804"/>
          </a:schemeClr>
        </a:solidFill>
      </dgm:spPr>
      <dgm:t>
        <a:bodyPr/>
        <a:lstStyle/>
        <a:p>
          <a:pPr algn="l"/>
          <a:r>
            <a:rPr lang="hu-HU" dirty="0" smtClean="0">
              <a:solidFill>
                <a:srgbClr val="004564"/>
              </a:solidFill>
            </a:rPr>
            <a:t>Csekélyösszegű támogatás  és/vagy Regionális beruházási támogatás</a:t>
          </a:r>
        </a:p>
        <a:p>
          <a:pPr algn="l"/>
          <a:r>
            <a:rPr lang="hu-HU" b="1" u="none" dirty="0" smtClean="0">
              <a:solidFill>
                <a:srgbClr val="C00000"/>
              </a:solidFill>
            </a:rPr>
            <a:t>Figyelem!</a:t>
          </a:r>
        </a:p>
        <a:p>
          <a:pPr algn="l"/>
          <a:r>
            <a:rPr lang="hu-HU" b="1" dirty="0" smtClean="0">
              <a:solidFill>
                <a:srgbClr val="004564"/>
              </a:solidFill>
            </a:rPr>
            <a:t>Készletbeszerzés  kizárólag csekélyösszegű támogatás  terhére számolható el.</a:t>
          </a:r>
          <a:endParaRPr lang="hu-HU" b="1" dirty="0">
            <a:solidFill>
              <a:srgbClr val="004564"/>
            </a:solidFill>
          </a:endParaRPr>
        </a:p>
      </dgm:t>
    </dgm:pt>
    <dgm:pt modelId="{1B48F95E-C42A-43D4-8C07-E5D9CF56D6A6}" type="parTrans" cxnId="{8EE6ADC8-3406-40CA-B38C-56F2020561BA}">
      <dgm:prSet/>
      <dgm:spPr>
        <a:ln>
          <a:solidFill>
            <a:srgbClr val="52AE31"/>
          </a:solidFill>
        </a:ln>
      </dgm:spPr>
      <dgm:t>
        <a:bodyPr/>
        <a:lstStyle/>
        <a:p>
          <a:endParaRPr lang="hu-HU"/>
        </a:p>
      </dgm:t>
    </dgm:pt>
    <dgm:pt modelId="{9C2B0648-7A17-4E98-956B-381C7CBFBB85}" type="sibTrans" cxnId="{8EE6ADC8-3406-40CA-B38C-56F2020561BA}">
      <dgm:prSet/>
      <dgm:spPr/>
      <dgm:t>
        <a:bodyPr/>
        <a:lstStyle/>
        <a:p>
          <a:endParaRPr lang="hu-HU"/>
        </a:p>
      </dgm:t>
    </dgm:pt>
    <dgm:pt modelId="{F4557BEF-B4B0-4275-AFDD-2E5DB91DA238}">
      <dgm:prSet phldrT="[Szöveg]" custT="1"/>
      <dgm:spPr>
        <a:noFill/>
        <a:ln>
          <a:noFill/>
        </a:ln>
      </dgm:spPr>
      <dgm:t>
        <a:bodyPr/>
        <a:lstStyle/>
        <a:p>
          <a:endParaRPr lang="hu-HU" sz="1800" b="0" dirty="0">
            <a:solidFill>
              <a:srgbClr val="004564"/>
            </a:solidFill>
          </a:endParaRPr>
        </a:p>
      </dgm:t>
    </dgm:pt>
    <dgm:pt modelId="{EA6970BB-D8E5-4E6E-8C82-2CFB625572EA}" type="sibTrans" cxnId="{4D7EA5C7-15C1-4B59-830E-42C76AE90E9C}">
      <dgm:prSet/>
      <dgm:spPr/>
      <dgm:t>
        <a:bodyPr/>
        <a:lstStyle/>
        <a:p>
          <a:endParaRPr lang="hu-HU"/>
        </a:p>
      </dgm:t>
    </dgm:pt>
    <dgm:pt modelId="{7BE0C130-3C5A-44C2-BC07-BD7C7ECABD66}" type="parTrans" cxnId="{4D7EA5C7-15C1-4B59-830E-42C76AE90E9C}">
      <dgm:prSet/>
      <dgm:spPr/>
      <dgm:t>
        <a:bodyPr/>
        <a:lstStyle/>
        <a:p>
          <a:endParaRPr lang="hu-HU"/>
        </a:p>
      </dgm:t>
    </dgm:pt>
    <dgm:pt modelId="{E145C966-6A09-4007-9D16-97FEDC1AE1FC}" type="pres">
      <dgm:prSet presAssocID="{F0319794-32AD-4F16-88F9-2C93CB89C652}" presName="hierChild1" presStyleCnt="0">
        <dgm:presLayoutVars>
          <dgm:chPref val="1"/>
          <dgm:dir/>
          <dgm:animOne val="branch"/>
          <dgm:animLvl val="lvl"/>
          <dgm:resizeHandles/>
        </dgm:presLayoutVars>
      </dgm:prSet>
      <dgm:spPr/>
      <dgm:t>
        <a:bodyPr/>
        <a:lstStyle/>
        <a:p>
          <a:endParaRPr lang="hu-HU"/>
        </a:p>
      </dgm:t>
    </dgm:pt>
    <dgm:pt modelId="{4AA8C4ED-DCEE-462B-9CEA-8A509BF947F5}" type="pres">
      <dgm:prSet presAssocID="{F4557BEF-B4B0-4275-AFDD-2E5DB91DA238}" presName="hierRoot1" presStyleCnt="0"/>
      <dgm:spPr/>
    </dgm:pt>
    <dgm:pt modelId="{CC7B0F65-439F-414D-8CDE-94B127603509}" type="pres">
      <dgm:prSet presAssocID="{F4557BEF-B4B0-4275-AFDD-2E5DB91DA238}" presName="composite" presStyleCnt="0"/>
      <dgm:spPr/>
    </dgm:pt>
    <dgm:pt modelId="{18EFECC4-C2BF-4103-920E-2783AB175911}" type="pres">
      <dgm:prSet presAssocID="{F4557BEF-B4B0-4275-AFDD-2E5DB91DA238}" presName="background" presStyleLbl="node0" presStyleIdx="0" presStyleCnt="1"/>
      <dgm:spPr>
        <a:noFill/>
        <a:ln>
          <a:noFill/>
        </a:ln>
      </dgm:spPr>
      <dgm:t>
        <a:bodyPr/>
        <a:lstStyle/>
        <a:p>
          <a:endParaRPr lang="hu-HU"/>
        </a:p>
      </dgm:t>
    </dgm:pt>
    <dgm:pt modelId="{B0ABCBCD-618F-41F5-9565-054DDF5876E9}" type="pres">
      <dgm:prSet presAssocID="{F4557BEF-B4B0-4275-AFDD-2E5DB91DA238}" presName="text" presStyleLbl="fgAcc0" presStyleIdx="0" presStyleCnt="1">
        <dgm:presLayoutVars>
          <dgm:chPref val="3"/>
        </dgm:presLayoutVars>
      </dgm:prSet>
      <dgm:spPr/>
      <dgm:t>
        <a:bodyPr/>
        <a:lstStyle/>
        <a:p>
          <a:endParaRPr lang="hu-HU"/>
        </a:p>
      </dgm:t>
    </dgm:pt>
    <dgm:pt modelId="{4F76E1C5-A864-4EDB-AAFD-33ED089D11BD}" type="pres">
      <dgm:prSet presAssocID="{F4557BEF-B4B0-4275-AFDD-2E5DB91DA238}" presName="hierChild2" presStyleCnt="0"/>
      <dgm:spPr/>
    </dgm:pt>
    <dgm:pt modelId="{3CFFA8D5-9D92-4F8A-9876-FDF548720F7A}" type="pres">
      <dgm:prSet presAssocID="{0D81AA6C-798B-4142-8580-1BAC019BC2AB}" presName="Name10" presStyleLbl="parChTrans1D2" presStyleIdx="0" presStyleCnt="3"/>
      <dgm:spPr/>
      <dgm:t>
        <a:bodyPr/>
        <a:lstStyle/>
        <a:p>
          <a:endParaRPr lang="hu-HU"/>
        </a:p>
      </dgm:t>
    </dgm:pt>
    <dgm:pt modelId="{B7E5ABA7-BC8F-4CA9-848C-A37B38A53C2B}" type="pres">
      <dgm:prSet presAssocID="{3EAFA1D2-3EEA-498D-8DF0-8663768D120B}" presName="hierRoot2" presStyleCnt="0"/>
      <dgm:spPr/>
    </dgm:pt>
    <dgm:pt modelId="{5E8E7C02-8944-4679-967C-B23CCF6FC14D}" type="pres">
      <dgm:prSet presAssocID="{3EAFA1D2-3EEA-498D-8DF0-8663768D120B}" presName="composite2" presStyleCnt="0"/>
      <dgm:spPr/>
    </dgm:pt>
    <dgm:pt modelId="{3D3D5005-0DEA-4694-BB34-0D7B92E0CE0F}" type="pres">
      <dgm:prSet presAssocID="{3EAFA1D2-3EEA-498D-8DF0-8663768D120B}" presName="background2" presStyleLbl="node2" presStyleIdx="0" presStyleCnt="3"/>
      <dgm:spPr>
        <a:solidFill>
          <a:srgbClr val="004564"/>
        </a:solidFill>
      </dgm:spPr>
    </dgm:pt>
    <dgm:pt modelId="{29E16305-3A64-4177-ABC6-C80FFAE18CB9}" type="pres">
      <dgm:prSet presAssocID="{3EAFA1D2-3EEA-498D-8DF0-8663768D120B}" presName="text2" presStyleLbl="fgAcc2" presStyleIdx="0" presStyleCnt="3">
        <dgm:presLayoutVars>
          <dgm:chPref val="3"/>
        </dgm:presLayoutVars>
      </dgm:prSet>
      <dgm:spPr/>
      <dgm:t>
        <a:bodyPr/>
        <a:lstStyle/>
        <a:p>
          <a:endParaRPr lang="hu-HU"/>
        </a:p>
      </dgm:t>
    </dgm:pt>
    <dgm:pt modelId="{4A23FC75-12BC-4451-A9EB-220A5A3B707C}" type="pres">
      <dgm:prSet presAssocID="{3EAFA1D2-3EEA-498D-8DF0-8663768D120B}" presName="hierChild3" presStyleCnt="0"/>
      <dgm:spPr/>
    </dgm:pt>
    <dgm:pt modelId="{5267F59C-5697-4675-B001-17ADF8363F47}" type="pres">
      <dgm:prSet presAssocID="{53A5BD5C-7994-4A50-9C11-ACA8837372C8}" presName="Name17" presStyleLbl="parChTrans1D3" presStyleIdx="0" presStyleCnt="3"/>
      <dgm:spPr/>
      <dgm:t>
        <a:bodyPr/>
        <a:lstStyle/>
        <a:p>
          <a:endParaRPr lang="hu-HU"/>
        </a:p>
      </dgm:t>
    </dgm:pt>
    <dgm:pt modelId="{63825970-F247-495D-9369-753584358C5A}" type="pres">
      <dgm:prSet presAssocID="{7DE4F81A-CF7D-4EBB-B358-A4CD7BD94AF3}" presName="hierRoot3" presStyleCnt="0"/>
      <dgm:spPr/>
    </dgm:pt>
    <dgm:pt modelId="{56B4B5A7-2B76-4256-8063-0C17BCB23E06}" type="pres">
      <dgm:prSet presAssocID="{7DE4F81A-CF7D-4EBB-B358-A4CD7BD94AF3}" presName="composite3" presStyleCnt="0"/>
      <dgm:spPr/>
    </dgm:pt>
    <dgm:pt modelId="{9D59EB88-AEFE-4E25-874F-DCE55858242E}" type="pres">
      <dgm:prSet presAssocID="{7DE4F81A-CF7D-4EBB-B358-A4CD7BD94AF3}" presName="background3" presStyleLbl="node3" presStyleIdx="0" presStyleCnt="3"/>
      <dgm:spPr>
        <a:solidFill>
          <a:srgbClr val="004564"/>
        </a:solidFill>
      </dgm:spPr>
    </dgm:pt>
    <dgm:pt modelId="{04EA15C6-6C4B-42DF-A7F6-5E1C317C1E49}" type="pres">
      <dgm:prSet presAssocID="{7DE4F81A-CF7D-4EBB-B358-A4CD7BD94AF3}" presName="text3" presStyleLbl="fgAcc3" presStyleIdx="0" presStyleCnt="3" custScaleX="107063" custScaleY="187487" custLinFactNeighborY="-16668">
        <dgm:presLayoutVars>
          <dgm:chPref val="3"/>
        </dgm:presLayoutVars>
      </dgm:prSet>
      <dgm:spPr/>
      <dgm:t>
        <a:bodyPr/>
        <a:lstStyle/>
        <a:p>
          <a:endParaRPr lang="hu-HU"/>
        </a:p>
      </dgm:t>
    </dgm:pt>
    <dgm:pt modelId="{763F0EB7-2DAA-4E4D-A7EC-C7A86249EEAA}" type="pres">
      <dgm:prSet presAssocID="{7DE4F81A-CF7D-4EBB-B358-A4CD7BD94AF3}" presName="hierChild4" presStyleCnt="0"/>
      <dgm:spPr/>
    </dgm:pt>
    <dgm:pt modelId="{8025EF0B-97CB-40AD-8E14-F8E835F8A6F1}" type="pres">
      <dgm:prSet presAssocID="{44B9EE3E-D650-4269-ADA6-F01E98067DA5}" presName="Name10" presStyleLbl="parChTrans1D2" presStyleIdx="1" presStyleCnt="3"/>
      <dgm:spPr/>
      <dgm:t>
        <a:bodyPr/>
        <a:lstStyle/>
        <a:p>
          <a:endParaRPr lang="hu-HU"/>
        </a:p>
      </dgm:t>
    </dgm:pt>
    <dgm:pt modelId="{724BF50D-968F-4373-8873-A59DACA850D2}" type="pres">
      <dgm:prSet presAssocID="{E238C8E5-8A88-4C3D-93F1-9A1941781A8C}" presName="hierRoot2" presStyleCnt="0"/>
      <dgm:spPr/>
    </dgm:pt>
    <dgm:pt modelId="{5D365F46-185A-4AE2-B796-26541A3428B7}" type="pres">
      <dgm:prSet presAssocID="{E238C8E5-8A88-4C3D-93F1-9A1941781A8C}" presName="composite2" presStyleCnt="0"/>
      <dgm:spPr/>
    </dgm:pt>
    <dgm:pt modelId="{87BB2978-5A4A-4720-8D2A-DF96D860F31E}" type="pres">
      <dgm:prSet presAssocID="{E238C8E5-8A88-4C3D-93F1-9A1941781A8C}" presName="background2" presStyleLbl="node2" presStyleIdx="1" presStyleCnt="3"/>
      <dgm:spPr>
        <a:solidFill>
          <a:srgbClr val="004564"/>
        </a:solidFill>
      </dgm:spPr>
    </dgm:pt>
    <dgm:pt modelId="{0F67328E-BFEC-4488-B90F-F7D554DD9650}" type="pres">
      <dgm:prSet presAssocID="{E238C8E5-8A88-4C3D-93F1-9A1941781A8C}" presName="text2" presStyleLbl="fgAcc2" presStyleIdx="1" presStyleCnt="3">
        <dgm:presLayoutVars>
          <dgm:chPref val="3"/>
        </dgm:presLayoutVars>
      </dgm:prSet>
      <dgm:spPr/>
      <dgm:t>
        <a:bodyPr/>
        <a:lstStyle/>
        <a:p>
          <a:endParaRPr lang="hu-HU"/>
        </a:p>
      </dgm:t>
    </dgm:pt>
    <dgm:pt modelId="{B79BDCB3-E350-4251-A5E2-B28CAF7CD503}" type="pres">
      <dgm:prSet presAssocID="{E238C8E5-8A88-4C3D-93F1-9A1941781A8C}" presName="hierChild3" presStyleCnt="0"/>
      <dgm:spPr/>
    </dgm:pt>
    <dgm:pt modelId="{2D4A127A-2397-452E-9E3F-ECA15B542719}" type="pres">
      <dgm:prSet presAssocID="{C456A1AE-2C7C-472E-A518-B443DF89DC76}" presName="Name17" presStyleLbl="parChTrans1D3" presStyleIdx="1" presStyleCnt="3"/>
      <dgm:spPr/>
      <dgm:t>
        <a:bodyPr/>
        <a:lstStyle/>
        <a:p>
          <a:endParaRPr lang="hu-HU"/>
        </a:p>
      </dgm:t>
    </dgm:pt>
    <dgm:pt modelId="{A96B938E-C824-4648-90BF-7E61918DBE96}" type="pres">
      <dgm:prSet presAssocID="{CCCBA6F2-601A-4D8E-929D-48557EA6CE2C}" presName="hierRoot3" presStyleCnt="0"/>
      <dgm:spPr/>
    </dgm:pt>
    <dgm:pt modelId="{804243E5-F416-4019-97F0-673A0028B14F}" type="pres">
      <dgm:prSet presAssocID="{CCCBA6F2-601A-4D8E-929D-48557EA6CE2C}" presName="composite3" presStyleCnt="0"/>
      <dgm:spPr/>
    </dgm:pt>
    <dgm:pt modelId="{07439F67-EF8C-4521-807A-B44C1D8138EB}" type="pres">
      <dgm:prSet presAssocID="{CCCBA6F2-601A-4D8E-929D-48557EA6CE2C}" presName="background3" presStyleLbl="node3" presStyleIdx="1" presStyleCnt="3"/>
      <dgm:spPr>
        <a:solidFill>
          <a:srgbClr val="004564"/>
        </a:solidFill>
      </dgm:spPr>
    </dgm:pt>
    <dgm:pt modelId="{2DD7BF5D-9566-4672-9567-255AC56F29BB}" type="pres">
      <dgm:prSet presAssocID="{CCCBA6F2-601A-4D8E-929D-48557EA6CE2C}" presName="text3" presStyleLbl="fgAcc3" presStyleIdx="1" presStyleCnt="3" custScaleX="107063" custScaleY="187487" custLinFactNeighborY="-16668">
        <dgm:presLayoutVars>
          <dgm:chPref val="3"/>
        </dgm:presLayoutVars>
      </dgm:prSet>
      <dgm:spPr/>
      <dgm:t>
        <a:bodyPr/>
        <a:lstStyle/>
        <a:p>
          <a:endParaRPr lang="hu-HU"/>
        </a:p>
      </dgm:t>
    </dgm:pt>
    <dgm:pt modelId="{8EA8321F-1318-4A0A-8593-A3EE560FE5A4}" type="pres">
      <dgm:prSet presAssocID="{CCCBA6F2-601A-4D8E-929D-48557EA6CE2C}" presName="hierChild4" presStyleCnt="0"/>
      <dgm:spPr/>
    </dgm:pt>
    <dgm:pt modelId="{FFC7F95E-1A72-4551-AA55-395BB8C2D510}" type="pres">
      <dgm:prSet presAssocID="{58D2FCDD-3F82-43BB-8B19-86611B61D9F9}" presName="Name10" presStyleLbl="parChTrans1D2" presStyleIdx="2" presStyleCnt="3"/>
      <dgm:spPr/>
      <dgm:t>
        <a:bodyPr/>
        <a:lstStyle/>
        <a:p>
          <a:endParaRPr lang="hu-HU"/>
        </a:p>
      </dgm:t>
    </dgm:pt>
    <dgm:pt modelId="{882D0177-F750-4D7E-84C0-8DFF7ADEE699}" type="pres">
      <dgm:prSet presAssocID="{3B7F6D28-33B6-4000-ACFE-47AFB2904073}" presName="hierRoot2" presStyleCnt="0"/>
      <dgm:spPr/>
    </dgm:pt>
    <dgm:pt modelId="{50055BBF-B64E-4A3C-8132-F27D7EBF4A28}" type="pres">
      <dgm:prSet presAssocID="{3B7F6D28-33B6-4000-ACFE-47AFB2904073}" presName="composite2" presStyleCnt="0"/>
      <dgm:spPr/>
    </dgm:pt>
    <dgm:pt modelId="{8DD57377-6E01-46E5-9484-7B6111D11416}" type="pres">
      <dgm:prSet presAssocID="{3B7F6D28-33B6-4000-ACFE-47AFB2904073}" presName="background2" presStyleLbl="node2" presStyleIdx="2" presStyleCnt="3"/>
      <dgm:spPr>
        <a:solidFill>
          <a:srgbClr val="52AE31"/>
        </a:solidFill>
      </dgm:spPr>
    </dgm:pt>
    <dgm:pt modelId="{DA9C0420-D143-47DD-AA8F-A323E88FEEC2}" type="pres">
      <dgm:prSet presAssocID="{3B7F6D28-33B6-4000-ACFE-47AFB2904073}" presName="text2" presStyleLbl="fgAcc2" presStyleIdx="2" presStyleCnt="3">
        <dgm:presLayoutVars>
          <dgm:chPref val="3"/>
        </dgm:presLayoutVars>
      </dgm:prSet>
      <dgm:spPr/>
      <dgm:t>
        <a:bodyPr/>
        <a:lstStyle/>
        <a:p>
          <a:endParaRPr lang="hu-HU"/>
        </a:p>
      </dgm:t>
    </dgm:pt>
    <dgm:pt modelId="{7ECC356F-32E9-4CCB-8B37-F785E142FB8B}" type="pres">
      <dgm:prSet presAssocID="{3B7F6D28-33B6-4000-ACFE-47AFB2904073}" presName="hierChild3" presStyleCnt="0"/>
      <dgm:spPr/>
    </dgm:pt>
    <dgm:pt modelId="{052399BD-FB44-43F3-B4A0-F708E6361209}" type="pres">
      <dgm:prSet presAssocID="{1B48F95E-C42A-43D4-8C07-E5D9CF56D6A6}" presName="Name17" presStyleLbl="parChTrans1D3" presStyleIdx="2" presStyleCnt="3"/>
      <dgm:spPr/>
      <dgm:t>
        <a:bodyPr/>
        <a:lstStyle/>
        <a:p>
          <a:endParaRPr lang="hu-HU"/>
        </a:p>
      </dgm:t>
    </dgm:pt>
    <dgm:pt modelId="{975A131A-F101-4717-B6EB-76D2DEAC784C}" type="pres">
      <dgm:prSet presAssocID="{850A419F-3DD9-4A63-B18C-7E68836A613F}" presName="hierRoot3" presStyleCnt="0"/>
      <dgm:spPr/>
    </dgm:pt>
    <dgm:pt modelId="{C809FA75-B5D1-486A-ACD1-20481DC4E4CE}" type="pres">
      <dgm:prSet presAssocID="{850A419F-3DD9-4A63-B18C-7E68836A613F}" presName="composite3" presStyleCnt="0"/>
      <dgm:spPr/>
    </dgm:pt>
    <dgm:pt modelId="{3D09694B-2C28-4352-888A-94A38C851D88}" type="pres">
      <dgm:prSet presAssocID="{850A419F-3DD9-4A63-B18C-7E68836A613F}" presName="background3" presStyleLbl="node3" presStyleIdx="2" presStyleCnt="3"/>
      <dgm:spPr>
        <a:solidFill>
          <a:srgbClr val="52AE31"/>
        </a:solidFill>
      </dgm:spPr>
    </dgm:pt>
    <dgm:pt modelId="{A26BE6DE-14E0-40D8-A119-94A73EA219DC}" type="pres">
      <dgm:prSet presAssocID="{850A419F-3DD9-4A63-B18C-7E68836A613F}" presName="text3" presStyleLbl="fgAcc3" presStyleIdx="2" presStyleCnt="3" custScaleX="107063" custScaleY="187416" custLinFactNeighborY="-16668">
        <dgm:presLayoutVars>
          <dgm:chPref val="3"/>
        </dgm:presLayoutVars>
      </dgm:prSet>
      <dgm:spPr/>
      <dgm:t>
        <a:bodyPr/>
        <a:lstStyle/>
        <a:p>
          <a:endParaRPr lang="hu-HU"/>
        </a:p>
      </dgm:t>
    </dgm:pt>
    <dgm:pt modelId="{B32D4BBB-98D3-4529-BFB7-DDF183848616}" type="pres">
      <dgm:prSet presAssocID="{850A419F-3DD9-4A63-B18C-7E68836A613F}" presName="hierChild4" presStyleCnt="0"/>
      <dgm:spPr/>
    </dgm:pt>
  </dgm:ptLst>
  <dgm:cxnLst>
    <dgm:cxn modelId="{0F0FDF30-9EE2-48DA-9D9D-1177C40B378E}" type="presOf" srcId="{53A5BD5C-7994-4A50-9C11-ACA8837372C8}" destId="{5267F59C-5697-4675-B001-17ADF8363F47}" srcOrd="0" destOrd="0" presId="urn:microsoft.com/office/officeart/2005/8/layout/hierarchy1"/>
    <dgm:cxn modelId="{4052D65D-5CC5-4A11-95EA-2E994A7BC9EF}" type="presOf" srcId="{850A419F-3DD9-4A63-B18C-7E68836A613F}" destId="{A26BE6DE-14E0-40D8-A119-94A73EA219DC}" srcOrd="0" destOrd="0" presId="urn:microsoft.com/office/officeart/2005/8/layout/hierarchy1"/>
    <dgm:cxn modelId="{2BC688F0-3914-4490-A205-02719D0D3097}" type="presOf" srcId="{58D2FCDD-3F82-43BB-8B19-86611B61D9F9}" destId="{FFC7F95E-1A72-4551-AA55-395BB8C2D510}" srcOrd="0" destOrd="0" presId="urn:microsoft.com/office/officeart/2005/8/layout/hierarchy1"/>
    <dgm:cxn modelId="{B4AFC6A1-EC38-451B-AD16-498288582227}" srcId="{E238C8E5-8A88-4C3D-93F1-9A1941781A8C}" destId="{CCCBA6F2-601A-4D8E-929D-48557EA6CE2C}" srcOrd="0" destOrd="0" parTransId="{C456A1AE-2C7C-472E-A518-B443DF89DC76}" sibTransId="{EF3C7FA1-7588-4C18-9912-1BBA85FED066}"/>
    <dgm:cxn modelId="{F3925374-CBE3-416E-AA20-FAA73B3957C5}" type="presOf" srcId="{3EAFA1D2-3EEA-498D-8DF0-8663768D120B}" destId="{29E16305-3A64-4177-ABC6-C80FFAE18CB9}" srcOrd="0" destOrd="0" presId="urn:microsoft.com/office/officeart/2005/8/layout/hierarchy1"/>
    <dgm:cxn modelId="{B67DED8B-1C2F-4C2A-BE79-5822B05FE703}" type="presOf" srcId="{3B7F6D28-33B6-4000-ACFE-47AFB2904073}" destId="{DA9C0420-D143-47DD-AA8F-A323E88FEEC2}" srcOrd="0" destOrd="0" presId="urn:microsoft.com/office/officeart/2005/8/layout/hierarchy1"/>
    <dgm:cxn modelId="{6F736E8E-FADC-48C0-ACDA-31783EE3298C}" type="presOf" srcId="{F4557BEF-B4B0-4275-AFDD-2E5DB91DA238}" destId="{B0ABCBCD-618F-41F5-9565-054DDF5876E9}" srcOrd="0" destOrd="0" presId="urn:microsoft.com/office/officeart/2005/8/layout/hierarchy1"/>
    <dgm:cxn modelId="{4D7EA5C7-15C1-4B59-830E-42C76AE90E9C}" srcId="{F0319794-32AD-4F16-88F9-2C93CB89C652}" destId="{F4557BEF-B4B0-4275-AFDD-2E5DB91DA238}" srcOrd="0" destOrd="0" parTransId="{7BE0C130-3C5A-44C2-BC07-BD7C7ECABD66}" sibTransId="{EA6970BB-D8E5-4E6E-8C82-2CFB625572EA}"/>
    <dgm:cxn modelId="{D207FACC-D861-4F2D-95D7-4C8EE88FB80C}" type="presOf" srcId="{1B48F95E-C42A-43D4-8C07-E5D9CF56D6A6}" destId="{052399BD-FB44-43F3-B4A0-F708E6361209}" srcOrd="0" destOrd="0" presId="urn:microsoft.com/office/officeart/2005/8/layout/hierarchy1"/>
    <dgm:cxn modelId="{CCC9D93E-4D7E-40BF-85C0-B69479F3B0EA}" srcId="{F4557BEF-B4B0-4275-AFDD-2E5DB91DA238}" destId="{3EAFA1D2-3EEA-498D-8DF0-8663768D120B}" srcOrd="0" destOrd="0" parTransId="{0D81AA6C-798B-4142-8580-1BAC019BC2AB}" sibTransId="{B5AECF75-7C1C-41CE-9EFF-9502575B624C}"/>
    <dgm:cxn modelId="{F77460E9-1C53-4DAD-A3E9-649720EFE34A}" srcId="{F4557BEF-B4B0-4275-AFDD-2E5DB91DA238}" destId="{E238C8E5-8A88-4C3D-93F1-9A1941781A8C}" srcOrd="1" destOrd="0" parTransId="{44B9EE3E-D650-4269-ADA6-F01E98067DA5}" sibTransId="{156E90D0-6DC1-4570-8BF2-F9AB871CC0D1}"/>
    <dgm:cxn modelId="{4AA07D58-6EBB-41C8-B6B1-CB8B660871DB}" type="presOf" srcId="{0D81AA6C-798B-4142-8580-1BAC019BC2AB}" destId="{3CFFA8D5-9D92-4F8A-9876-FDF548720F7A}" srcOrd="0" destOrd="0" presId="urn:microsoft.com/office/officeart/2005/8/layout/hierarchy1"/>
    <dgm:cxn modelId="{F8CF7FE9-B4FB-492E-8586-85052C534121}" type="presOf" srcId="{C456A1AE-2C7C-472E-A518-B443DF89DC76}" destId="{2D4A127A-2397-452E-9E3F-ECA15B542719}" srcOrd="0" destOrd="0" presId="urn:microsoft.com/office/officeart/2005/8/layout/hierarchy1"/>
    <dgm:cxn modelId="{13974B44-C67B-4E07-A964-CAFA0A99EAE8}" type="presOf" srcId="{44B9EE3E-D650-4269-ADA6-F01E98067DA5}" destId="{8025EF0B-97CB-40AD-8E14-F8E835F8A6F1}" srcOrd="0" destOrd="0" presId="urn:microsoft.com/office/officeart/2005/8/layout/hierarchy1"/>
    <dgm:cxn modelId="{8EE6ADC8-3406-40CA-B38C-56F2020561BA}" srcId="{3B7F6D28-33B6-4000-ACFE-47AFB2904073}" destId="{850A419F-3DD9-4A63-B18C-7E68836A613F}" srcOrd="0" destOrd="0" parTransId="{1B48F95E-C42A-43D4-8C07-E5D9CF56D6A6}" sibTransId="{9C2B0648-7A17-4E98-956B-381C7CBFBB85}"/>
    <dgm:cxn modelId="{858C953F-0C1C-409F-BA5D-010612D7C179}" type="presOf" srcId="{F0319794-32AD-4F16-88F9-2C93CB89C652}" destId="{E145C966-6A09-4007-9D16-97FEDC1AE1FC}" srcOrd="0" destOrd="0" presId="urn:microsoft.com/office/officeart/2005/8/layout/hierarchy1"/>
    <dgm:cxn modelId="{94928AC2-0053-49C3-AF53-09E4CD93B09D}" srcId="{F4557BEF-B4B0-4275-AFDD-2E5DB91DA238}" destId="{3B7F6D28-33B6-4000-ACFE-47AFB2904073}" srcOrd="2" destOrd="0" parTransId="{58D2FCDD-3F82-43BB-8B19-86611B61D9F9}" sibTransId="{F1A9A420-7A07-490A-AFC2-C5B066D8CBCA}"/>
    <dgm:cxn modelId="{9B0CC438-E45B-4B5A-A206-9B1682252232}" type="presOf" srcId="{7DE4F81A-CF7D-4EBB-B358-A4CD7BD94AF3}" destId="{04EA15C6-6C4B-42DF-A7F6-5E1C317C1E49}" srcOrd="0" destOrd="0" presId="urn:microsoft.com/office/officeart/2005/8/layout/hierarchy1"/>
    <dgm:cxn modelId="{227FE2E6-F4D5-43D0-9C7C-51E15A310713}" type="presOf" srcId="{CCCBA6F2-601A-4D8E-929D-48557EA6CE2C}" destId="{2DD7BF5D-9566-4672-9567-255AC56F29BB}" srcOrd="0" destOrd="0" presId="urn:microsoft.com/office/officeart/2005/8/layout/hierarchy1"/>
    <dgm:cxn modelId="{B42C3D00-9DCE-4417-85F5-6751C0CB0438}" srcId="{3EAFA1D2-3EEA-498D-8DF0-8663768D120B}" destId="{7DE4F81A-CF7D-4EBB-B358-A4CD7BD94AF3}" srcOrd="0" destOrd="0" parTransId="{53A5BD5C-7994-4A50-9C11-ACA8837372C8}" sibTransId="{3C851B08-2C17-42EF-9E6C-83DCD0937D73}"/>
    <dgm:cxn modelId="{31D78EB8-5368-4F79-A7E1-DDD0DA1F5EAD}" type="presOf" srcId="{E238C8E5-8A88-4C3D-93F1-9A1941781A8C}" destId="{0F67328E-BFEC-4488-B90F-F7D554DD9650}" srcOrd="0" destOrd="0" presId="urn:microsoft.com/office/officeart/2005/8/layout/hierarchy1"/>
    <dgm:cxn modelId="{DC5F3206-B11E-42EF-920E-8623CBC8CCC9}" type="presParOf" srcId="{E145C966-6A09-4007-9D16-97FEDC1AE1FC}" destId="{4AA8C4ED-DCEE-462B-9CEA-8A509BF947F5}" srcOrd="0" destOrd="0" presId="urn:microsoft.com/office/officeart/2005/8/layout/hierarchy1"/>
    <dgm:cxn modelId="{C416DD74-4F9A-4D95-A463-227AAB546CB1}" type="presParOf" srcId="{4AA8C4ED-DCEE-462B-9CEA-8A509BF947F5}" destId="{CC7B0F65-439F-414D-8CDE-94B127603509}" srcOrd="0" destOrd="0" presId="urn:microsoft.com/office/officeart/2005/8/layout/hierarchy1"/>
    <dgm:cxn modelId="{30043316-3C99-4EFD-AFB3-8ED6B79E3264}" type="presParOf" srcId="{CC7B0F65-439F-414D-8CDE-94B127603509}" destId="{18EFECC4-C2BF-4103-920E-2783AB175911}" srcOrd="0" destOrd="0" presId="urn:microsoft.com/office/officeart/2005/8/layout/hierarchy1"/>
    <dgm:cxn modelId="{9017250D-BB40-44C3-80AC-12AE2AA3064C}" type="presParOf" srcId="{CC7B0F65-439F-414D-8CDE-94B127603509}" destId="{B0ABCBCD-618F-41F5-9565-054DDF5876E9}" srcOrd="1" destOrd="0" presId="urn:microsoft.com/office/officeart/2005/8/layout/hierarchy1"/>
    <dgm:cxn modelId="{1CB5AAFA-CDAF-49BF-8CBD-5F64FA45FBC1}" type="presParOf" srcId="{4AA8C4ED-DCEE-462B-9CEA-8A509BF947F5}" destId="{4F76E1C5-A864-4EDB-AAFD-33ED089D11BD}" srcOrd="1" destOrd="0" presId="urn:microsoft.com/office/officeart/2005/8/layout/hierarchy1"/>
    <dgm:cxn modelId="{56147883-4FCD-4FA7-A752-31FDF3797B88}" type="presParOf" srcId="{4F76E1C5-A864-4EDB-AAFD-33ED089D11BD}" destId="{3CFFA8D5-9D92-4F8A-9876-FDF548720F7A}" srcOrd="0" destOrd="0" presId="urn:microsoft.com/office/officeart/2005/8/layout/hierarchy1"/>
    <dgm:cxn modelId="{C784C18E-A038-4D0C-84E1-8CDF6444D442}" type="presParOf" srcId="{4F76E1C5-A864-4EDB-AAFD-33ED089D11BD}" destId="{B7E5ABA7-BC8F-4CA9-848C-A37B38A53C2B}" srcOrd="1" destOrd="0" presId="urn:microsoft.com/office/officeart/2005/8/layout/hierarchy1"/>
    <dgm:cxn modelId="{36F03BC3-1CCB-4D73-8A21-C52140D44F7B}" type="presParOf" srcId="{B7E5ABA7-BC8F-4CA9-848C-A37B38A53C2B}" destId="{5E8E7C02-8944-4679-967C-B23CCF6FC14D}" srcOrd="0" destOrd="0" presId="urn:microsoft.com/office/officeart/2005/8/layout/hierarchy1"/>
    <dgm:cxn modelId="{5AF8126A-EEE9-4D2F-ADEF-9F4479A6E694}" type="presParOf" srcId="{5E8E7C02-8944-4679-967C-B23CCF6FC14D}" destId="{3D3D5005-0DEA-4694-BB34-0D7B92E0CE0F}" srcOrd="0" destOrd="0" presId="urn:microsoft.com/office/officeart/2005/8/layout/hierarchy1"/>
    <dgm:cxn modelId="{C69403A8-61B8-4DC8-B1C6-03353D9FEFD4}" type="presParOf" srcId="{5E8E7C02-8944-4679-967C-B23CCF6FC14D}" destId="{29E16305-3A64-4177-ABC6-C80FFAE18CB9}" srcOrd="1" destOrd="0" presId="urn:microsoft.com/office/officeart/2005/8/layout/hierarchy1"/>
    <dgm:cxn modelId="{55F12404-6A5C-401D-9C6E-D5979123013D}" type="presParOf" srcId="{B7E5ABA7-BC8F-4CA9-848C-A37B38A53C2B}" destId="{4A23FC75-12BC-4451-A9EB-220A5A3B707C}" srcOrd="1" destOrd="0" presId="urn:microsoft.com/office/officeart/2005/8/layout/hierarchy1"/>
    <dgm:cxn modelId="{7DBF6465-C3AF-4333-96DC-1E1B574F84AB}" type="presParOf" srcId="{4A23FC75-12BC-4451-A9EB-220A5A3B707C}" destId="{5267F59C-5697-4675-B001-17ADF8363F47}" srcOrd="0" destOrd="0" presId="urn:microsoft.com/office/officeart/2005/8/layout/hierarchy1"/>
    <dgm:cxn modelId="{01529E2D-F2C0-4D09-ABFF-45C4671CEB61}" type="presParOf" srcId="{4A23FC75-12BC-4451-A9EB-220A5A3B707C}" destId="{63825970-F247-495D-9369-753584358C5A}" srcOrd="1" destOrd="0" presId="urn:microsoft.com/office/officeart/2005/8/layout/hierarchy1"/>
    <dgm:cxn modelId="{30ADA8B2-73EF-47CD-8603-B4F33BA4F81A}" type="presParOf" srcId="{63825970-F247-495D-9369-753584358C5A}" destId="{56B4B5A7-2B76-4256-8063-0C17BCB23E06}" srcOrd="0" destOrd="0" presId="urn:microsoft.com/office/officeart/2005/8/layout/hierarchy1"/>
    <dgm:cxn modelId="{DA0E93A7-CA55-40D6-B19B-1C8D7A3B7B40}" type="presParOf" srcId="{56B4B5A7-2B76-4256-8063-0C17BCB23E06}" destId="{9D59EB88-AEFE-4E25-874F-DCE55858242E}" srcOrd="0" destOrd="0" presId="urn:microsoft.com/office/officeart/2005/8/layout/hierarchy1"/>
    <dgm:cxn modelId="{DBB3D15C-A7F4-469B-B66D-964C5B885C0D}" type="presParOf" srcId="{56B4B5A7-2B76-4256-8063-0C17BCB23E06}" destId="{04EA15C6-6C4B-42DF-A7F6-5E1C317C1E49}" srcOrd="1" destOrd="0" presId="urn:microsoft.com/office/officeart/2005/8/layout/hierarchy1"/>
    <dgm:cxn modelId="{EAE6DEC6-560D-4860-BC46-08006AA35108}" type="presParOf" srcId="{63825970-F247-495D-9369-753584358C5A}" destId="{763F0EB7-2DAA-4E4D-A7EC-C7A86249EEAA}" srcOrd="1" destOrd="0" presId="urn:microsoft.com/office/officeart/2005/8/layout/hierarchy1"/>
    <dgm:cxn modelId="{7B25C897-263D-4C98-9E72-1279ADE317C0}" type="presParOf" srcId="{4F76E1C5-A864-4EDB-AAFD-33ED089D11BD}" destId="{8025EF0B-97CB-40AD-8E14-F8E835F8A6F1}" srcOrd="2" destOrd="0" presId="urn:microsoft.com/office/officeart/2005/8/layout/hierarchy1"/>
    <dgm:cxn modelId="{BE8F5E17-05AD-409F-85D2-E60ADF7173AF}" type="presParOf" srcId="{4F76E1C5-A864-4EDB-AAFD-33ED089D11BD}" destId="{724BF50D-968F-4373-8873-A59DACA850D2}" srcOrd="3" destOrd="0" presId="urn:microsoft.com/office/officeart/2005/8/layout/hierarchy1"/>
    <dgm:cxn modelId="{50571C4D-2547-4728-A5A1-CBF311FFF6E1}" type="presParOf" srcId="{724BF50D-968F-4373-8873-A59DACA850D2}" destId="{5D365F46-185A-4AE2-B796-26541A3428B7}" srcOrd="0" destOrd="0" presId="urn:microsoft.com/office/officeart/2005/8/layout/hierarchy1"/>
    <dgm:cxn modelId="{7A4D19CE-1E1C-452A-9681-835C71E05A1B}" type="presParOf" srcId="{5D365F46-185A-4AE2-B796-26541A3428B7}" destId="{87BB2978-5A4A-4720-8D2A-DF96D860F31E}" srcOrd="0" destOrd="0" presId="urn:microsoft.com/office/officeart/2005/8/layout/hierarchy1"/>
    <dgm:cxn modelId="{7FDAC680-86D7-4D11-ADAB-F414E29D2A5A}" type="presParOf" srcId="{5D365F46-185A-4AE2-B796-26541A3428B7}" destId="{0F67328E-BFEC-4488-B90F-F7D554DD9650}" srcOrd="1" destOrd="0" presId="urn:microsoft.com/office/officeart/2005/8/layout/hierarchy1"/>
    <dgm:cxn modelId="{7C9F8811-40DF-41CC-9F49-86FE4C30B5D3}" type="presParOf" srcId="{724BF50D-968F-4373-8873-A59DACA850D2}" destId="{B79BDCB3-E350-4251-A5E2-B28CAF7CD503}" srcOrd="1" destOrd="0" presId="urn:microsoft.com/office/officeart/2005/8/layout/hierarchy1"/>
    <dgm:cxn modelId="{BD86D13E-1D4B-4335-89AC-D9A763256D07}" type="presParOf" srcId="{B79BDCB3-E350-4251-A5E2-B28CAF7CD503}" destId="{2D4A127A-2397-452E-9E3F-ECA15B542719}" srcOrd="0" destOrd="0" presId="urn:microsoft.com/office/officeart/2005/8/layout/hierarchy1"/>
    <dgm:cxn modelId="{8B205C9F-66EA-4E86-A267-D5320CD9F37B}" type="presParOf" srcId="{B79BDCB3-E350-4251-A5E2-B28CAF7CD503}" destId="{A96B938E-C824-4648-90BF-7E61918DBE96}" srcOrd="1" destOrd="0" presId="urn:microsoft.com/office/officeart/2005/8/layout/hierarchy1"/>
    <dgm:cxn modelId="{4D35D4D7-CD66-403D-AD7D-BD1CED040865}" type="presParOf" srcId="{A96B938E-C824-4648-90BF-7E61918DBE96}" destId="{804243E5-F416-4019-97F0-673A0028B14F}" srcOrd="0" destOrd="0" presId="urn:microsoft.com/office/officeart/2005/8/layout/hierarchy1"/>
    <dgm:cxn modelId="{D8B52C2A-61E9-4C5F-ACF2-767684C341D7}" type="presParOf" srcId="{804243E5-F416-4019-97F0-673A0028B14F}" destId="{07439F67-EF8C-4521-807A-B44C1D8138EB}" srcOrd="0" destOrd="0" presId="urn:microsoft.com/office/officeart/2005/8/layout/hierarchy1"/>
    <dgm:cxn modelId="{24275298-1560-4EC8-A5A5-3A41C730C26C}" type="presParOf" srcId="{804243E5-F416-4019-97F0-673A0028B14F}" destId="{2DD7BF5D-9566-4672-9567-255AC56F29BB}" srcOrd="1" destOrd="0" presId="urn:microsoft.com/office/officeart/2005/8/layout/hierarchy1"/>
    <dgm:cxn modelId="{3A3BA247-B29E-4464-AA65-1B6492568416}" type="presParOf" srcId="{A96B938E-C824-4648-90BF-7E61918DBE96}" destId="{8EA8321F-1318-4A0A-8593-A3EE560FE5A4}" srcOrd="1" destOrd="0" presId="urn:microsoft.com/office/officeart/2005/8/layout/hierarchy1"/>
    <dgm:cxn modelId="{34485C1E-ACC2-49FD-9018-C0A42AF6063E}" type="presParOf" srcId="{4F76E1C5-A864-4EDB-AAFD-33ED089D11BD}" destId="{FFC7F95E-1A72-4551-AA55-395BB8C2D510}" srcOrd="4" destOrd="0" presId="urn:microsoft.com/office/officeart/2005/8/layout/hierarchy1"/>
    <dgm:cxn modelId="{9C8C044A-38EC-4D6A-8106-663427F428CF}" type="presParOf" srcId="{4F76E1C5-A864-4EDB-AAFD-33ED089D11BD}" destId="{882D0177-F750-4D7E-84C0-8DFF7ADEE699}" srcOrd="5" destOrd="0" presId="urn:microsoft.com/office/officeart/2005/8/layout/hierarchy1"/>
    <dgm:cxn modelId="{15F612CE-BAA6-4BAB-9270-0FE504CA7B2B}" type="presParOf" srcId="{882D0177-F750-4D7E-84C0-8DFF7ADEE699}" destId="{50055BBF-B64E-4A3C-8132-F27D7EBF4A28}" srcOrd="0" destOrd="0" presId="urn:microsoft.com/office/officeart/2005/8/layout/hierarchy1"/>
    <dgm:cxn modelId="{475CDBD1-6702-4F3F-A960-1576D56CE2FD}" type="presParOf" srcId="{50055BBF-B64E-4A3C-8132-F27D7EBF4A28}" destId="{8DD57377-6E01-46E5-9484-7B6111D11416}" srcOrd="0" destOrd="0" presId="urn:microsoft.com/office/officeart/2005/8/layout/hierarchy1"/>
    <dgm:cxn modelId="{8F0AAD7D-82DE-4D02-B6C5-06D707A84F87}" type="presParOf" srcId="{50055BBF-B64E-4A3C-8132-F27D7EBF4A28}" destId="{DA9C0420-D143-47DD-AA8F-A323E88FEEC2}" srcOrd="1" destOrd="0" presId="urn:microsoft.com/office/officeart/2005/8/layout/hierarchy1"/>
    <dgm:cxn modelId="{9CB56C4D-945E-46EE-828E-B86506FDD16A}" type="presParOf" srcId="{882D0177-F750-4D7E-84C0-8DFF7ADEE699}" destId="{7ECC356F-32E9-4CCB-8B37-F785E142FB8B}" srcOrd="1" destOrd="0" presId="urn:microsoft.com/office/officeart/2005/8/layout/hierarchy1"/>
    <dgm:cxn modelId="{F157A76C-4286-45AA-B63E-037337AA05BB}" type="presParOf" srcId="{7ECC356F-32E9-4CCB-8B37-F785E142FB8B}" destId="{052399BD-FB44-43F3-B4A0-F708E6361209}" srcOrd="0" destOrd="0" presId="urn:microsoft.com/office/officeart/2005/8/layout/hierarchy1"/>
    <dgm:cxn modelId="{92E76F8A-08CE-4ED5-8831-883BA0EB3EEC}" type="presParOf" srcId="{7ECC356F-32E9-4CCB-8B37-F785E142FB8B}" destId="{975A131A-F101-4717-B6EB-76D2DEAC784C}" srcOrd="1" destOrd="0" presId="urn:microsoft.com/office/officeart/2005/8/layout/hierarchy1"/>
    <dgm:cxn modelId="{E2775240-0014-4374-A170-367B1FDFBF24}" type="presParOf" srcId="{975A131A-F101-4717-B6EB-76D2DEAC784C}" destId="{C809FA75-B5D1-486A-ACD1-20481DC4E4CE}" srcOrd="0" destOrd="0" presId="urn:microsoft.com/office/officeart/2005/8/layout/hierarchy1"/>
    <dgm:cxn modelId="{A1ABECE1-E8D7-445A-BF21-F3917E498D87}" type="presParOf" srcId="{C809FA75-B5D1-486A-ACD1-20481DC4E4CE}" destId="{3D09694B-2C28-4352-888A-94A38C851D88}" srcOrd="0" destOrd="0" presId="urn:microsoft.com/office/officeart/2005/8/layout/hierarchy1"/>
    <dgm:cxn modelId="{A30495B9-1338-4289-BA28-60A8D75ADC89}" type="presParOf" srcId="{C809FA75-B5D1-486A-ACD1-20481DC4E4CE}" destId="{A26BE6DE-14E0-40D8-A119-94A73EA219DC}" srcOrd="1" destOrd="0" presId="urn:microsoft.com/office/officeart/2005/8/layout/hierarchy1"/>
    <dgm:cxn modelId="{C39EF6A6-410B-40E7-9057-5D9B70038A04}" type="presParOf" srcId="{975A131A-F101-4717-B6EB-76D2DEAC784C}" destId="{B32D4BBB-98D3-4529-BFB7-DDF18384861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1EC250-E5C9-4813-B2E2-EB0B376B415D}" type="doc">
      <dgm:prSet loTypeId="urn:microsoft.com/office/officeart/2005/8/layout/hList7#2" loCatId="list" qsTypeId="urn:microsoft.com/office/officeart/2005/8/quickstyle/simple1" qsCatId="simple" csTypeId="urn:microsoft.com/office/officeart/2005/8/colors/accent1_2" csCatId="accent1" phldr="1"/>
      <dgm:spPr/>
    </dgm:pt>
    <dgm:pt modelId="{38A6669B-C20D-4EA0-8F95-456D9F03A76C}">
      <dgm:prSet phldrT="[Szöveg]" custT="1"/>
      <dgm:spPr>
        <a:solidFill>
          <a:schemeClr val="accent1">
            <a:lumMod val="90000"/>
            <a:lumOff val="10000"/>
          </a:schemeClr>
        </a:solidFill>
      </dgm:spPr>
      <dgm:t>
        <a:bodyPr/>
        <a:lstStyle/>
        <a:p>
          <a:r>
            <a:rPr lang="hu-HU" sz="2200" u="sng" dirty="0" smtClean="0"/>
            <a:t>Kérelem </a:t>
          </a:r>
        </a:p>
        <a:p>
          <a:r>
            <a:rPr lang="hu-HU" sz="1600" dirty="0" smtClean="0"/>
            <a:t>Beruházás megtervezése</a:t>
          </a:r>
        </a:p>
        <a:p>
          <a:r>
            <a:rPr lang="hu-HU" sz="1600" dirty="0" smtClean="0"/>
            <a:t>Egyeztetés hitelezési szakértővel, tanácsadóval</a:t>
          </a:r>
        </a:p>
        <a:p>
          <a:r>
            <a:rPr lang="hu-HU" sz="1600" dirty="0" smtClean="0"/>
            <a:t>Dokumentáció precíz összeállítása, kérelem  benyújtása</a:t>
          </a:r>
        </a:p>
      </dgm:t>
    </dgm:pt>
    <dgm:pt modelId="{07054A91-C678-47C3-9AF6-2A5A4E8E8551}" type="parTrans" cxnId="{1C971D81-6A6D-4EBB-BDA3-8F4EFF0C134D}">
      <dgm:prSet/>
      <dgm:spPr/>
      <dgm:t>
        <a:bodyPr/>
        <a:lstStyle/>
        <a:p>
          <a:endParaRPr lang="hu-HU"/>
        </a:p>
      </dgm:t>
    </dgm:pt>
    <dgm:pt modelId="{8DF28488-C64C-459F-BBB0-5972FBE3A1E6}" type="sibTrans" cxnId="{1C971D81-6A6D-4EBB-BDA3-8F4EFF0C134D}">
      <dgm:prSet/>
      <dgm:spPr/>
      <dgm:t>
        <a:bodyPr/>
        <a:lstStyle/>
        <a:p>
          <a:endParaRPr lang="hu-HU"/>
        </a:p>
      </dgm:t>
    </dgm:pt>
    <dgm:pt modelId="{581EAAD8-49A9-4BB6-BA19-3A3B23ECC23E}">
      <dgm:prSet phldrT="[Szöveg]" custT="1"/>
      <dgm:spPr>
        <a:solidFill>
          <a:schemeClr val="accent1">
            <a:lumMod val="90000"/>
            <a:lumOff val="10000"/>
          </a:schemeClr>
        </a:solidFill>
      </dgm:spPr>
      <dgm:t>
        <a:bodyPr/>
        <a:lstStyle/>
        <a:p>
          <a:r>
            <a:rPr lang="hu-HU" sz="2200" u="sng" dirty="0" smtClean="0"/>
            <a:t>Döntés</a:t>
          </a:r>
        </a:p>
        <a:p>
          <a:r>
            <a:rPr lang="hu-HU" sz="1600" dirty="0" smtClean="0"/>
            <a:t>50 millió Ft-ig MFB Pont bírál (üzleti terv, előterjesztés alapján).</a:t>
          </a:r>
        </a:p>
        <a:p>
          <a:endParaRPr lang="hu-HU" sz="1600" dirty="0"/>
        </a:p>
      </dgm:t>
    </dgm:pt>
    <dgm:pt modelId="{2B0307FC-0513-460A-8D6C-9D32D0E2E16F}" type="parTrans" cxnId="{7C7964AD-E83E-4FB7-BE8D-0850A38FA733}">
      <dgm:prSet/>
      <dgm:spPr/>
      <dgm:t>
        <a:bodyPr/>
        <a:lstStyle/>
        <a:p>
          <a:endParaRPr lang="hu-HU"/>
        </a:p>
      </dgm:t>
    </dgm:pt>
    <dgm:pt modelId="{08594C5C-BE8D-43C1-B4D7-97510B9F16D7}" type="sibTrans" cxnId="{7C7964AD-E83E-4FB7-BE8D-0850A38FA733}">
      <dgm:prSet/>
      <dgm:spPr/>
      <dgm:t>
        <a:bodyPr/>
        <a:lstStyle/>
        <a:p>
          <a:endParaRPr lang="hu-HU"/>
        </a:p>
      </dgm:t>
    </dgm:pt>
    <dgm:pt modelId="{C4D9990A-4A31-4402-B74C-C7CD4E7CD392}">
      <dgm:prSet phldrT="[Szöveg]" custT="1"/>
      <dgm:spPr>
        <a:solidFill>
          <a:schemeClr val="accent1">
            <a:lumMod val="90000"/>
            <a:lumOff val="10000"/>
          </a:schemeClr>
        </a:solidFill>
      </dgm:spPr>
      <dgm:t>
        <a:bodyPr/>
        <a:lstStyle/>
        <a:p>
          <a:r>
            <a:rPr lang="hu-HU" sz="2200" u="sng" dirty="0" smtClean="0"/>
            <a:t>Folyósítás</a:t>
          </a:r>
        </a:p>
        <a:p>
          <a:r>
            <a:rPr lang="hu-HU" sz="1600" dirty="0" smtClean="0"/>
            <a:t>Elsősorban szállítói finanszírozás, utófinanszírozás korlátozottan megengedett.</a:t>
          </a:r>
        </a:p>
        <a:p>
          <a:endParaRPr lang="hu-HU" sz="1600" dirty="0" smtClean="0"/>
        </a:p>
        <a:p>
          <a:endParaRPr lang="hu-HU" sz="1200" dirty="0" smtClean="0"/>
        </a:p>
        <a:p>
          <a:endParaRPr lang="hu-HU" sz="1200" dirty="0"/>
        </a:p>
      </dgm:t>
    </dgm:pt>
    <dgm:pt modelId="{CC68371A-4A28-4809-BBC3-79B3CFC5B189}" type="sibTrans" cxnId="{3547BFA1-CD54-41AA-987D-B80E948EED2A}">
      <dgm:prSet/>
      <dgm:spPr/>
      <dgm:t>
        <a:bodyPr/>
        <a:lstStyle/>
        <a:p>
          <a:endParaRPr lang="hu-HU"/>
        </a:p>
      </dgm:t>
    </dgm:pt>
    <dgm:pt modelId="{BF22E10D-4697-4385-ADDA-86659F756DEF}" type="parTrans" cxnId="{3547BFA1-CD54-41AA-987D-B80E948EED2A}">
      <dgm:prSet/>
      <dgm:spPr/>
      <dgm:t>
        <a:bodyPr/>
        <a:lstStyle/>
        <a:p>
          <a:endParaRPr lang="hu-HU"/>
        </a:p>
      </dgm:t>
    </dgm:pt>
    <dgm:pt modelId="{AA333FF6-5769-4E06-817F-9A022FC11D50}" type="pres">
      <dgm:prSet presAssocID="{171EC250-E5C9-4813-B2E2-EB0B376B415D}" presName="Name0" presStyleCnt="0">
        <dgm:presLayoutVars>
          <dgm:dir/>
          <dgm:resizeHandles val="exact"/>
        </dgm:presLayoutVars>
      </dgm:prSet>
      <dgm:spPr/>
    </dgm:pt>
    <dgm:pt modelId="{802A6E73-8503-4220-9972-939D0696779E}" type="pres">
      <dgm:prSet presAssocID="{171EC250-E5C9-4813-B2E2-EB0B376B415D}" presName="fgShape" presStyleLbl="fgShp" presStyleIdx="0" presStyleCnt="1" custScaleY="81842" custLinFactNeighborX="1033" custLinFactNeighborY="34702"/>
      <dgm:spPr>
        <a:solidFill>
          <a:schemeClr val="accent6">
            <a:lumMod val="75000"/>
          </a:schemeClr>
        </a:solidFill>
      </dgm:spPr>
    </dgm:pt>
    <dgm:pt modelId="{242CD658-EFEA-4ADF-B822-EA4F5A7FC85C}" type="pres">
      <dgm:prSet presAssocID="{171EC250-E5C9-4813-B2E2-EB0B376B415D}" presName="linComp" presStyleCnt="0"/>
      <dgm:spPr/>
    </dgm:pt>
    <dgm:pt modelId="{1C5C3CE4-EEB5-4476-B404-05FC335C3324}" type="pres">
      <dgm:prSet presAssocID="{38A6669B-C20D-4EA0-8F95-456D9F03A76C}" presName="compNode" presStyleCnt="0"/>
      <dgm:spPr/>
    </dgm:pt>
    <dgm:pt modelId="{010BE057-86E2-4B57-8F80-4C65CDE71FCE}" type="pres">
      <dgm:prSet presAssocID="{38A6669B-C20D-4EA0-8F95-456D9F03A76C}" presName="bkgdShape" presStyleLbl="node1" presStyleIdx="0" presStyleCnt="3" custLinFactNeighborX="-2395"/>
      <dgm:spPr/>
      <dgm:t>
        <a:bodyPr/>
        <a:lstStyle/>
        <a:p>
          <a:endParaRPr lang="hu-HU"/>
        </a:p>
      </dgm:t>
    </dgm:pt>
    <dgm:pt modelId="{37592692-1EC4-49E8-B86E-DA0BAED0AFBE}" type="pres">
      <dgm:prSet presAssocID="{38A6669B-C20D-4EA0-8F95-456D9F03A76C}" presName="nodeTx" presStyleLbl="node1" presStyleIdx="0" presStyleCnt="3">
        <dgm:presLayoutVars>
          <dgm:bulletEnabled val="1"/>
        </dgm:presLayoutVars>
      </dgm:prSet>
      <dgm:spPr/>
      <dgm:t>
        <a:bodyPr/>
        <a:lstStyle/>
        <a:p>
          <a:endParaRPr lang="hu-HU"/>
        </a:p>
      </dgm:t>
    </dgm:pt>
    <dgm:pt modelId="{939D15A2-1411-4BD4-8EF1-1673B1CB2568}" type="pres">
      <dgm:prSet presAssocID="{38A6669B-C20D-4EA0-8F95-456D9F03A76C}" presName="invisiNode" presStyleLbl="node1" presStyleIdx="0" presStyleCnt="3"/>
      <dgm:spPr/>
    </dgm:pt>
    <dgm:pt modelId="{0EFF8F8B-30B6-4326-979F-1F095F7577A1}" type="pres">
      <dgm:prSet presAssocID="{38A6669B-C20D-4EA0-8F95-456D9F03A76C}" presName="imagNode" presStyleLbl="fgImgPlace1" presStyleIdx="0" presStyleCnt="3" custScaleX="53451" custScaleY="53451" custLinFactNeighborY="-24634"/>
      <dgm:spPr>
        <a:blipFill>
          <a:blip xmlns:r="http://schemas.openxmlformats.org/officeDocument/2006/relationships" r:embed="rId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a:blipFill>
      </dgm:spPr>
    </dgm:pt>
    <dgm:pt modelId="{CC147481-347F-4835-B19B-6E4FD15AEDC1}" type="pres">
      <dgm:prSet presAssocID="{8DF28488-C64C-459F-BBB0-5972FBE3A1E6}" presName="sibTrans" presStyleLbl="sibTrans2D1" presStyleIdx="0" presStyleCnt="0"/>
      <dgm:spPr/>
      <dgm:t>
        <a:bodyPr/>
        <a:lstStyle/>
        <a:p>
          <a:endParaRPr lang="hu-HU"/>
        </a:p>
      </dgm:t>
    </dgm:pt>
    <dgm:pt modelId="{C3E54A40-F35F-4D3D-AA53-9F9013ED7C9C}" type="pres">
      <dgm:prSet presAssocID="{581EAAD8-49A9-4BB6-BA19-3A3B23ECC23E}" presName="compNode" presStyleCnt="0"/>
      <dgm:spPr/>
    </dgm:pt>
    <dgm:pt modelId="{23C8A172-9B8C-4797-A255-F46517598734}" type="pres">
      <dgm:prSet presAssocID="{581EAAD8-49A9-4BB6-BA19-3A3B23ECC23E}" presName="bkgdShape" presStyleLbl="node1" presStyleIdx="1" presStyleCnt="3" custLinFactNeighborX="-11"/>
      <dgm:spPr/>
      <dgm:t>
        <a:bodyPr/>
        <a:lstStyle/>
        <a:p>
          <a:endParaRPr lang="hu-HU"/>
        </a:p>
      </dgm:t>
    </dgm:pt>
    <dgm:pt modelId="{41BDC14E-DCE8-4A6B-B11E-AE4C3B193C73}" type="pres">
      <dgm:prSet presAssocID="{581EAAD8-49A9-4BB6-BA19-3A3B23ECC23E}" presName="nodeTx" presStyleLbl="node1" presStyleIdx="1" presStyleCnt="3">
        <dgm:presLayoutVars>
          <dgm:bulletEnabled val="1"/>
        </dgm:presLayoutVars>
      </dgm:prSet>
      <dgm:spPr/>
      <dgm:t>
        <a:bodyPr/>
        <a:lstStyle/>
        <a:p>
          <a:endParaRPr lang="hu-HU"/>
        </a:p>
      </dgm:t>
    </dgm:pt>
    <dgm:pt modelId="{4581D525-A81D-4CB3-AF57-4325FAD409D7}" type="pres">
      <dgm:prSet presAssocID="{581EAAD8-49A9-4BB6-BA19-3A3B23ECC23E}" presName="invisiNode" presStyleLbl="node1" presStyleIdx="1" presStyleCnt="3"/>
      <dgm:spPr/>
    </dgm:pt>
    <dgm:pt modelId="{9E80B7B9-014B-49A2-B8D5-CAAFD9F80149}" type="pres">
      <dgm:prSet presAssocID="{581EAAD8-49A9-4BB6-BA19-3A3B23ECC23E}" presName="imagNode" presStyleLbl="fgImgPlace1" presStyleIdx="1" presStyleCnt="3" custScaleX="53451" custScaleY="53451" custLinFactNeighborY="-24634"/>
      <dgm:spPr>
        <a:blipFill>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a:blipFill>
      </dgm:spPr>
    </dgm:pt>
    <dgm:pt modelId="{37BF1044-6132-4A73-B722-3661314DF4DA}" type="pres">
      <dgm:prSet presAssocID="{08594C5C-BE8D-43C1-B4D7-97510B9F16D7}" presName="sibTrans" presStyleLbl="sibTrans2D1" presStyleIdx="0" presStyleCnt="0"/>
      <dgm:spPr/>
      <dgm:t>
        <a:bodyPr/>
        <a:lstStyle/>
        <a:p>
          <a:endParaRPr lang="hu-HU"/>
        </a:p>
      </dgm:t>
    </dgm:pt>
    <dgm:pt modelId="{81DCF65A-DCA8-4E77-AEA7-E5F7F588A982}" type="pres">
      <dgm:prSet presAssocID="{C4D9990A-4A31-4402-B74C-C7CD4E7CD392}" presName="compNode" presStyleCnt="0"/>
      <dgm:spPr/>
    </dgm:pt>
    <dgm:pt modelId="{52C1C025-9C88-403B-8240-A9002D335E1D}" type="pres">
      <dgm:prSet presAssocID="{C4D9990A-4A31-4402-B74C-C7CD4E7CD392}" presName="bkgdShape" presStyleLbl="node1" presStyleIdx="2" presStyleCnt="3"/>
      <dgm:spPr/>
      <dgm:t>
        <a:bodyPr/>
        <a:lstStyle/>
        <a:p>
          <a:endParaRPr lang="hu-HU"/>
        </a:p>
      </dgm:t>
    </dgm:pt>
    <dgm:pt modelId="{650F044E-968D-4887-AB0B-4C982071360E}" type="pres">
      <dgm:prSet presAssocID="{C4D9990A-4A31-4402-B74C-C7CD4E7CD392}" presName="nodeTx" presStyleLbl="node1" presStyleIdx="2" presStyleCnt="3">
        <dgm:presLayoutVars>
          <dgm:bulletEnabled val="1"/>
        </dgm:presLayoutVars>
      </dgm:prSet>
      <dgm:spPr/>
      <dgm:t>
        <a:bodyPr/>
        <a:lstStyle/>
        <a:p>
          <a:endParaRPr lang="hu-HU"/>
        </a:p>
      </dgm:t>
    </dgm:pt>
    <dgm:pt modelId="{55AF717A-4D1F-47B8-B346-037B5FBF5F3C}" type="pres">
      <dgm:prSet presAssocID="{C4D9990A-4A31-4402-B74C-C7CD4E7CD392}" presName="invisiNode" presStyleLbl="node1" presStyleIdx="2" presStyleCnt="3"/>
      <dgm:spPr/>
    </dgm:pt>
    <dgm:pt modelId="{7CF695A2-80FC-4E48-804B-8E069C7D0AF4}" type="pres">
      <dgm:prSet presAssocID="{C4D9990A-4A31-4402-B74C-C7CD4E7CD392}" presName="imagNode" presStyleLbl="fgImgPlace1" presStyleIdx="2" presStyleCnt="3" custScaleX="53451" custScaleY="53451" custLinFactNeighborY="-29212"/>
      <dgm:spPr>
        <a:blipFill>
          <a:blip xmlns:r="http://schemas.openxmlformats.org/officeDocument/2006/relationships"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l="-21000" r="-21000"/>
          </a:stretch>
        </a:blipFill>
      </dgm:spPr>
    </dgm:pt>
  </dgm:ptLst>
  <dgm:cxnLst>
    <dgm:cxn modelId="{E05F41F9-CB3D-4562-A0AE-E66591D4CC82}" type="presOf" srcId="{C4D9990A-4A31-4402-B74C-C7CD4E7CD392}" destId="{52C1C025-9C88-403B-8240-A9002D335E1D}" srcOrd="0" destOrd="0" presId="urn:microsoft.com/office/officeart/2005/8/layout/hList7#2"/>
    <dgm:cxn modelId="{7C7964AD-E83E-4FB7-BE8D-0850A38FA733}" srcId="{171EC250-E5C9-4813-B2E2-EB0B376B415D}" destId="{581EAAD8-49A9-4BB6-BA19-3A3B23ECC23E}" srcOrd="1" destOrd="0" parTransId="{2B0307FC-0513-460A-8D6C-9D32D0E2E16F}" sibTransId="{08594C5C-BE8D-43C1-B4D7-97510B9F16D7}"/>
    <dgm:cxn modelId="{634D0BF7-9544-4EE0-9E1A-4E03F894945F}" type="presOf" srcId="{8DF28488-C64C-459F-BBB0-5972FBE3A1E6}" destId="{CC147481-347F-4835-B19B-6E4FD15AEDC1}" srcOrd="0" destOrd="0" presId="urn:microsoft.com/office/officeart/2005/8/layout/hList7#2"/>
    <dgm:cxn modelId="{0ACE588F-A44C-4FFA-B179-B1C2659A246D}" type="presOf" srcId="{38A6669B-C20D-4EA0-8F95-456D9F03A76C}" destId="{37592692-1EC4-49E8-B86E-DA0BAED0AFBE}" srcOrd="1" destOrd="0" presId="urn:microsoft.com/office/officeart/2005/8/layout/hList7#2"/>
    <dgm:cxn modelId="{B6DBEF23-5C7E-4D39-803E-E07C2138E781}" type="presOf" srcId="{08594C5C-BE8D-43C1-B4D7-97510B9F16D7}" destId="{37BF1044-6132-4A73-B722-3661314DF4DA}" srcOrd="0" destOrd="0" presId="urn:microsoft.com/office/officeart/2005/8/layout/hList7#2"/>
    <dgm:cxn modelId="{4D3F9720-C953-4818-9E7B-D051B1F4A7AD}" type="presOf" srcId="{581EAAD8-49A9-4BB6-BA19-3A3B23ECC23E}" destId="{23C8A172-9B8C-4797-A255-F46517598734}" srcOrd="0" destOrd="0" presId="urn:microsoft.com/office/officeart/2005/8/layout/hList7#2"/>
    <dgm:cxn modelId="{3547BFA1-CD54-41AA-987D-B80E948EED2A}" srcId="{171EC250-E5C9-4813-B2E2-EB0B376B415D}" destId="{C4D9990A-4A31-4402-B74C-C7CD4E7CD392}" srcOrd="2" destOrd="0" parTransId="{BF22E10D-4697-4385-ADDA-86659F756DEF}" sibTransId="{CC68371A-4A28-4809-BBC3-79B3CFC5B189}"/>
    <dgm:cxn modelId="{1C971D81-6A6D-4EBB-BDA3-8F4EFF0C134D}" srcId="{171EC250-E5C9-4813-B2E2-EB0B376B415D}" destId="{38A6669B-C20D-4EA0-8F95-456D9F03A76C}" srcOrd="0" destOrd="0" parTransId="{07054A91-C678-47C3-9AF6-2A5A4E8E8551}" sibTransId="{8DF28488-C64C-459F-BBB0-5972FBE3A1E6}"/>
    <dgm:cxn modelId="{70AC5875-A8EC-4590-A365-120365BBF62D}" type="presOf" srcId="{171EC250-E5C9-4813-B2E2-EB0B376B415D}" destId="{AA333FF6-5769-4E06-817F-9A022FC11D50}" srcOrd="0" destOrd="0" presId="urn:microsoft.com/office/officeart/2005/8/layout/hList7#2"/>
    <dgm:cxn modelId="{FB463F45-8F85-4788-95F9-8285673738E4}" type="presOf" srcId="{581EAAD8-49A9-4BB6-BA19-3A3B23ECC23E}" destId="{41BDC14E-DCE8-4A6B-B11E-AE4C3B193C73}" srcOrd="1" destOrd="0" presId="urn:microsoft.com/office/officeart/2005/8/layout/hList7#2"/>
    <dgm:cxn modelId="{38937F8F-2711-4B3B-986A-728AC4218676}" type="presOf" srcId="{C4D9990A-4A31-4402-B74C-C7CD4E7CD392}" destId="{650F044E-968D-4887-AB0B-4C982071360E}" srcOrd="1" destOrd="0" presId="urn:microsoft.com/office/officeart/2005/8/layout/hList7#2"/>
    <dgm:cxn modelId="{9ECB4962-0B1E-4556-8986-9F8A5FA60BF4}" type="presOf" srcId="{38A6669B-C20D-4EA0-8F95-456D9F03A76C}" destId="{010BE057-86E2-4B57-8F80-4C65CDE71FCE}" srcOrd="0" destOrd="0" presId="urn:microsoft.com/office/officeart/2005/8/layout/hList7#2"/>
    <dgm:cxn modelId="{D3A05407-6155-4630-81BB-D553EA54B144}" type="presParOf" srcId="{AA333FF6-5769-4E06-817F-9A022FC11D50}" destId="{802A6E73-8503-4220-9972-939D0696779E}" srcOrd="0" destOrd="0" presId="urn:microsoft.com/office/officeart/2005/8/layout/hList7#2"/>
    <dgm:cxn modelId="{E92161A2-36F1-4D78-9B97-80BF73DD3EB2}" type="presParOf" srcId="{AA333FF6-5769-4E06-817F-9A022FC11D50}" destId="{242CD658-EFEA-4ADF-B822-EA4F5A7FC85C}" srcOrd="1" destOrd="0" presId="urn:microsoft.com/office/officeart/2005/8/layout/hList7#2"/>
    <dgm:cxn modelId="{C36657FE-C674-4CF7-BD42-1AEFC98C32B4}" type="presParOf" srcId="{242CD658-EFEA-4ADF-B822-EA4F5A7FC85C}" destId="{1C5C3CE4-EEB5-4476-B404-05FC335C3324}" srcOrd="0" destOrd="0" presId="urn:microsoft.com/office/officeart/2005/8/layout/hList7#2"/>
    <dgm:cxn modelId="{D50C5D98-C8F0-4FDA-824D-BBA543CBB4FB}" type="presParOf" srcId="{1C5C3CE4-EEB5-4476-B404-05FC335C3324}" destId="{010BE057-86E2-4B57-8F80-4C65CDE71FCE}" srcOrd="0" destOrd="0" presId="urn:microsoft.com/office/officeart/2005/8/layout/hList7#2"/>
    <dgm:cxn modelId="{8FB2A691-45E0-4659-A763-6FBDE52168FA}" type="presParOf" srcId="{1C5C3CE4-EEB5-4476-B404-05FC335C3324}" destId="{37592692-1EC4-49E8-B86E-DA0BAED0AFBE}" srcOrd="1" destOrd="0" presId="urn:microsoft.com/office/officeart/2005/8/layout/hList7#2"/>
    <dgm:cxn modelId="{CDFD376B-A194-4EFE-B9A8-B047E0060839}" type="presParOf" srcId="{1C5C3CE4-EEB5-4476-B404-05FC335C3324}" destId="{939D15A2-1411-4BD4-8EF1-1673B1CB2568}" srcOrd="2" destOrd="0" presId="urn:microsoft.com/office/officeart/2005/8/layout/hList7#2"/>
    <dgm:cxn modelId="{CFC4CFF9-7A30-4D15-ABA0-BA12463DE6B6}" type="presParOf" srcId="{1C5C3CE4-EEB5-4476-B404-05FC335C3324}" destId="{0EFF8F8B-30B6-4326-979F-1F095F7577A1}" srcOrd="3" destOrd="0" presId="urn:microsoft.com/office/officeart/2005/8/layout/hList7#2"/>
    <dgm:cxn modelId="{4D1440DF-23C9-4926-AABB-A119AB3EE7CB}" type="presParOf" srcId="{242CD658-EFEA-4ADF-B822-EA4F5A7FC85C}" destId="{CC147481-347F-4835-B19B-6E4FD15AEDC1}" srcOrd="1" destOrd="0" presId="urn:microsoft.com/office/officeart/2005/8/layout/hList7#2"/>
    <dgm:cxn modelId="{D4AD611D-3711-4B85-8816-3E6411A5DFBE}" type="presParOf" srcId="{242CD658-EFEA-4ADF-B822-EA4F5A7FC85C}" destId="{C3E54A40-F35F-4D3D-AA53-9F9013ED7C9C}" srcOrd="2" destOrd="0" presId="urn:microsoft.com/office/officeart/2005/8/layout/hList7#2"/>
    <dgm:cxn modelId="{7EC8F276-590E-4216-8F85-35B6C69DC959}" type="presParOf" srcId="{C3E54A40-F35F-4D3D-AA53-9F9013ED7C9C}" destId="{23C8A172-9B8C-4797-A255-F46517598734}" srcOrd="0" destOrd="0" presId="urn:microsoft.com/office/officeart/2005/8/layout/hList7#2"/>
    <dgm:cxn modelId="{09E93F51-EB3D-472F-883C-E71C2A77A6C5}" type="presParOf" srcId="{C3E54A40-F35F-4D3D-AA53-9F9013ED7C9C}" destId="{41BDC14E-DCE8-4A6B-B11E-AE4C3B193C73}" srcOrd="1" destOrd="0" presId="urn:microsoft.com/office/officeart/2005/8/layout/hList7#2"/>
    <dgm:cxn modelId="{CD8090FF-A4A5-4941-9621-CE16F8A1C810}" type="presParOf" srcId="{C3E54A40-F35F-4D3D-AA53-9F9013ED7C9C}" destId="{4581D525-A81D-4CB3-AF57-4325FAD409D7}" srcOrd="2" destOrd="0" presId="urn:microsoft.com/office/officeart/2005/8/layout/hList7#2"/>
    <dgm:cxn modelId="{E8E12BCD-5E91-4C95-8347-458D56B9FA93}" type="presParOf" srcId="{C3E54A40-F35F-4D3D-AA53-9F9013ED7C9C}" destId="{9E80B7B9-014B-49A2-B8D5-CAAFD9F80149}" srcOrd="3" destOrd="0" presId="urn:microsoft.com/office/officeart/2005/8/layout/hList7#2"/>
    <dgm:cxn modelId="{4A56770C-7204-4D58-A7F6-B8254AACCD56}" type="presParOf" srcId="{242CD658-EFEA-4ADF-B822-EA4F5A7FC85C}" destId="{37BF1044-6132-4A73-B722-3661314DF4DA}" srcOrd="3" destOrd="0" presId="urn:microsoft.com/office/officeart/2005/8/layout/hList7#2"/>
    <dgm:cxn modelId="{EE26E98A-48BA-4EA1-AC6F-1821470BBBA8}" type="presParOf" srcId="{242CD658-EFEA-4ADF-B822-EA4F5A7FC85C}" destId="{81DCF65A-DCA8-4E77-AEA7-E5F7F588A982}" srcOrd="4" destOrd="0" presId="urn:microsoft.com/office/officeart/2005/8/layout/hList7#2"/>
    <dgm:cxn modelId="{6E71CA08-4436-4FFF-9462-B993D7ECF7D1}" type="presParOf" srcId="{81DCF65A-DCA8-4E77-AEA7-E5F7F588A982}" destId="{52C1C025-9C88-403B-8240-A9002D335E1D}" srcOrd="0" destOrd="0" presId="urn:microsoft.com/office/officeart/2005/8/layout/hList7#2"/>
    <dgm:cxn modelId="{D3EDB8EC-E491-497E-983F-1991A23D036A}" type="presParOf" srcId="{81DCF65A-DCA8-4E77-AEA7-E5F7F588A982}" destId="{650F044E-968D-4887-AB0B-4C982071360E}" srcOrd="1" destOrd="0" presId="urn:microsoft.com/office/officeart/2005/8/layout/hList7#2"/>
    <dgm:cxn modelId="{0F0FFD79-12D5-4A74-8DDD-FC37E36DEF11}" type="presParOf" srcId="{81DCF65A-DCA8-4E77-AEA7-E5F7F588A982}" destId="{55AF717A-4D1F-47B8-B346-037B5FBF5F3C}" srcOrd="2" destOrd="0" presId="urn:microsoft.com/office/officeart/2005/8/layout/hList7#2"/>
    <dgm:cxn modelId="{E4F9B4F8-51C3-47E0-9F4A-2B836C3FCC22}" type="presParOf" srcId="{81DCF65A-DCA8-4E77-AEA7-E5F7F588A982}" destId="{7CF695A2-80FC-4E48-804B-8E069C7D0AF4}" srcOrd="3" destOrd="0" presId="urn:microsoft.com/office/officeart/2005/8/layout/hList7#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988AE-C0E8-47D9-9D38-B899C101EBBE}">
      <dsp:nvSpPr>
        <dsp:cNvPr id="0" name=""/>
        <dsp:cNvSpPr/>
      </dsp:nvSpPr>
      <dsp:spPr>
        <a:xfrm>
          <a:off x="0" y="122413"/>
          <a:ext cx="5011756" cy="5011756"/>
        </a:xfrm>
        <a:prstGeom prst="pie">
          <a:avLst>
            <a:gd name="adj1" fmla="val 5400000"/>
            <a:gd name="adj2" fmla="val 1620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E1A8B-2A6A-4CB1-9FDE-7BC8FEA39441}">
      <dsp:nvSpPr>
        <dsp:cNvPr id="0" name=""/>
        <dsp:cNvSpPr/>
      </dsp:nvSpPr>
      <dsp:spPr>
        <a:xfrm>
          <a:off x="2505878" y="109834"/>
          <a:ext cx="5847049" cy="5011756"/>
        </a:xfrm>
        <a:prstGeom prst="rect">
          <a:avLst/>
        </a:prstGeom>
        <a:solidFill>
          <a:schemeClr val="lt1">
            <a:alpha val="90000"/>
            <a:hueOff val="0"/>
            <a:satOff val="0"/>
            <a:lumOff val="0"/>
            <a:alphaOff val="0"/>
          </a:schemeClr>
        </a:solid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smtClean="0">
              <a:solidFill>
                <a:srgbClr val="004564"/>
              </a:solidFill>
            </a:rPr>
            <a:t>Alacsony önerő elvárás</a:t>
          </a:r>
          <a:endParaRPr lang="hu-HU" sz="1800" kern="1200" dirty="0">
            <a:solidFill>
              <a:srgbClr val="004564"/>
            </a:solidFill>
          </a:endParaRPr>
        </a:p>
      </dsp:txBody>
      <dsp:txXfrm>
        <a:off x="2505878" y="109834"/>
        <a:ext cx="2923524" cy="626471"/>
      </dsp:txXfrm>
    </dsp:sp>
    <dsp:sp modelId="{0E02DE8C-484A-4648-8197-426D8A02AE52}">
      <dsp:nvSpPr>
        <dsp:cNvPr id="0" name=""/>
        <dsp:cNvSpPr/>
      </dsp:nvSpPr>
      <dsp:spPr>
        <a:xfrm>
          <a:off x="438529" y="748884"/>
          <a:ext cx="4134697" cy="4134697"/>
        </a:xfrm>
        <a:prstGeom prst="pie">
          <a:avLst>
            <a:gd name="adj1" fmla="val 5400000"/>
            <a:gd name="adj2" fmla="val 16200000"/>
          </a:avLst>
        </a:prstGeom>
        <a:solidFill>
          <a:schemeClr val="accent3">
            <a:shade val="80000"/>
            <a:hueOff val="1031"/>
            <a:satOff val="31"/>
            <a:lumOff val="383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6DCC6-20CB-473D-A341-58BBD8F9E805}">
      <dsp:nvSpPr>
        <dsp:cNvPr id="0" name=""/>
        <dsp:cNvSpPr/>
      </dsp:nvSpPr>
      <dsp:spPr>
        <a:xfrm>
          <a:off x="2505878" y="748884"/>
          <a:ext cx="5847049" cy="4134697"/>
        </a:xfrm>
        <a:prstGeom prst="rect">
          <a:avLst/>
        </a:prstGeom>
        <a:solidFill>
          <a:schemeClr val="lt1">
            <a:alpha val="90000"/>
            <a:hueOff val="0"/>
            <a:satOff val="0"/>
            <a:lumOff val="0"/>
            <a:alphaOff val="0"/>
          </a:schemeClr>
        </a:solidFill>
        <a:ln w="10795" cap="flat" cmpd="sng" algn="ctr">
          <a:solidFill>
            <a:schemeClr val="accent3">
              <a:shade val="80000"/>
              <a:hueOff val="1031"/>
              <a:satOff val="31"/>
              <a:lumOff val="38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smtClean="0">
              <a:solidFill>
                <a:srgbClr val="004564"/>
              </a:solidFill>
            </a:rPr>
            <a:t>Teljesíthető biztosítéki elvárások</a:t>
          </a:r>
          <a:endParaRPr lang="hu-HU" sz="1800" kern="1200" dirty="0">
            <a:solidFill>
              <a:srgbClr val="004564"/>
            </a:solidFill>
          </a:endParaRPr>
        </a:p>
      </dsp:txBody>
      <dsp:txXfrm>
        <a:off x="2505878" y="748884"/>
        <a:ext cx="2923524" cy="626471"/>
      </dsp:txXfrm>
    </dsp:sp>
    <dsp:sp modelId="{A600A2B5-AAA7-4594-90DC-D51E18D06C2D}">
      <dsp:nvSpPr>
        <dsp:cNvPr id="0" name=""/>
        <dsp:cNvSpPr/>
      </dsp:nvSpPr>
      <dsp:spPr>
        <a:xfrm>
          <a:off x="877059" y="1375356"/>
          <a:ext cx="3257638" cy="3257638"/>
        </a:xfrm>
        <a:prstGeom prst="pie">
          <a:avLst>
            <a:gd name="adj1" fmla="val 5400000"/>
            <a:gd name="adj2" fmla="val 16200000"/>
          </a:avLst>
        </a:prstGeom>
        <a:solidFill>
          <a:srgbClr val="52AE3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56FA3-D5D6-4CFA-B93A-125A99122598}">
      <dsp:nvSpPr>
        <dsp:cNvPr id="0" name=""/>
        <dsp:cNvSpPr/>
      </dsp:nvSpPr>
      <dsp:spPr>
        <a:xfrm>
          <a:off x="2505878" y="1375356"/>
          <a:ext cx="5847049" cy="3257638"/>
        </a:xfrm>
        <a:prstGeom prst="rect">
          <a:avLst/>
        </a:prstGeom>
        <a:solidFill>
          <a:schemeClr val="lt1">
            <a:alpha val="90000"/>
            <a:hueOff val="0"/>
            <a:satOff val="0"/>
            <a:lumOff val="0"/>
            <a:alphaOff val="0"/>
          </a:schemeClr>
        </a:solidFill>
        <a:ln w="10795" cap="flat" cmpd="sng" algn="ctr">
          <a:solidFill>
            <a:schemeClr val="accent3">
              <a:shade val="80000"/>
              <a:hueOff val="2063"/>
              <a:satOff val="62"/>
              <a:lumOff val="7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smtClean="0">
              <a:solidFill>
                <a:srgbClr val="004564"/>
              </a:solidFill>
            </a:rPr>
            <a:t>Visszatérítendő támogatás</a:t>
          </a:r>
          <a:endParaRPr lang="hu-HU" sz="1800" kern="1200" dirty="0">
            <a:solidFill>
              <a:srgbClr val="004564"/>
            </a:solidFill>
          </a:endParaRPr>
        </a:p>
      </dsp:txBody>
      <dsp:txXfrm>
        <a:off x="2505878" y="1375356"/>
        <a:ext cx="2923524" cy="626466"/>
      </dsp:txXfrm>
    </dsp:sp>
    <dsp:sp modelId="{3E8B91D9-5F38-4414-A669-2CAC036B2E18}">
      <dsp:nvSpPr>
        <dsp:cNvPr id="0" name=""/>
        <dsp:cNvSpPr/>
      </dsp:nvSpPr>
      <dsp:spPr>
        <a:xfrm>
          <a:off x="1315586" y="2001822"/>
          <a:ext cx="2380584" cy="2380584"/>
        </a:xfrm>
        <a:prstGeom prst="pie">
          <a:avLst>
            <a:gd name="adj1" fmla="val 5400000"/>
            <a:gd name="adj2" fmla="val 16200000"/>
          </a:avLst>
        </a:prstGeom>
        <a:solidFill>
          <a:schemeClr val="accent3">
            <a:shade val="80000"/>
            <a:hueOff val="3094"/>
            <a:satOff val="93"/>
            <a:lumOff val="114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0B7F1-04B3-409F-9468-8502A5BC76D2}">
      <dsp:nvSpPr>
        <dsp:cNvPr id="0" name=""/>
        <dsp:cNvSpPr/>
      </dsp:nvSpPr>
      <dsp:spPr>
        <a:xfrm>
          <a:off x="2505878" y="2001822"/>
          <a:ext cx="5847049" cy="2380584"/>
        </a:xfrm>
        <a:prstGeom prst="rect">
          <a:avLst/>
        </a:prstGeom>
        <a:solidFill>
          <a:schemeClr val="lt1">
            <a:alpha val="90000"/>
            <a:hueOff val="0"/>
            <a:satOff val="0"/>
            <a:lumOff val="0"/>
            <a:alphaOff val="0"/>
          </a:schemeClr>
        </a:solidFill>
        <a:ln w="10795" cap="flat" cmpd="sng" algn="ctr">
          <a:solidFill>
            <a:schemeClr val="accent3">
              <a:shade val="80000"/>
              <a:hueOff val="3094"/>
              <a:satOff val="93"/>
              <a:lumOff val="114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smtClean="0">
              <a:solidFill>
                <a:srgbClr val="004564"/>
              </a:solidFill>
            </a:rPr>
            <a:t>Kezdő</a:t>
          </a:r>
          <a:r>
            <a:rPr lang="hu-HU" sz="1800" kern="1200" baseline="0" dirty="0" smtClean="0">
              <a:solidFill>
                <a:srgbClr val="004564"/>
              </a:solidFill>
            </a:rPr>
            <a:t> vállalkozásoknak is elérhető források</a:t>
          </a:r>
          <a:endParaRPr lang="hu-HU" sz="1800" kern="1200" dirty="0">
            <a:solidFill>
              <a:srgbClr val="004564"/>
            </a:solidFill>
          </a:endParaRPr>
        </a:p>
      </dsp:txBody>
      <dsp:txXfrm>
        <a:off x="2505878" y="2001822"/>
        <a:ext cx="2923524" cy="626471"/>
      </dsp:txXfrm>
    </dsp:sp>
    <dsp:sp modelId="{FE727682-4008-4FB7-87E3-D9DB0D9A9B8C}">
      <dsp:nvSpPr>
        <dsp:cNvPr id="0" name=""/>
        <dsp:cNvSpPr/>
      </dsp:nvSpPr>
      <dsp:spPr>
        <a:xfrm>
          <a:off x="1754115" y="2628293"/>
          <a:ext cx="1503525" cy="1503525"/>
        </a:xfrm>
        <a:prstGeom prst="pie">
          <a:avLst>
            <a:gd name="adj1" fmla="val 5400000"/>
            <a:gd name="adj2" fmla="val 1620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AC74E-7C35-4E8B-A263-52AACE5B1613}">
      <dsp:nvSpPr>
        <dsp:cNvPr id="0" name=""/>
        <dsp:cNvSpPr/>
      </dsp:nvSpPr>
      <dsp:spPr>
        <a:xfrm>
          <a:off x="2505878" y="2628293"/>
          <a:ext cx="5847049" cy="1503525"/>
        </a:xfrm>
        <a:prstGeom prst="rect">
          <a:avLst/>
        </a:prstGeom>
        <a:solidFill>
          <a:schemeClr val="lt1">
            <a:alpha val="90000"/>
            <a:hueOff val="0"/>
            <a:satOff val="0"/>
            <a:lumOff val="0"/>
            <a:alphaOff val="0"/>
          </a:schemeClr>
        </a:solidFill>
        <a:ln w="10795" cap="flat" cmpd="sng" algn="ctr">
          <a:solidFill>
            <a:schemeClr val="accent3">
              <a:shade val="80000"/>
              <a:hueOff val="4126"/>
              <a:satOff val="124"/>
              <a:lumOff val="153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smtClean="0">
              <a:solidFill>
                <a:srgbClr val="004564"/>
              </a:solidFill>
            </a:rPr>
            <a:t>Egyszerűsített hitelbírálat</a:t>
          </a:r>
          <a:endParaRPr lang="hu-HU" sz="1800" kern="1200" dirty="0">
            <a:solidFill>
              <a:srgbClr val="004564"/>
            </a:solidFill>
          </a:endParaRPr>
        </a:p>
      </dsp:txBody>
      <dsp:txXfrm>
        <a:off x="2505878" y="2628293"/>
        <a:ext cx="2923524" cy="626471"/>
      </dsp:txXfrm>
    </dsp:sp>
    <dsp:sp modelId="{0DA4872B-4219-4620-81F6-8438AF450386}">
      <dsp:nvSpPr>
        <dsp:cNvPr id="0" name=""/>
        <dsp:cNvSpPr/>
      </dsp:nvSpPr>
      <dsp:spPr>
        <a:xfrm>
          <a:off x="2192645" y="3254764"/>
          <a:ext cx="626466" cy="626466"/>
        </a:xfrm>
        <a:prstGeom prst="pie">
          <a:avLst>
            <a:gd name="adj1" fmla="val 5400000"/>
            <a:gd name="adj2" fmla="val 16200000"/>
          </a:avLst>
        </a:prstGeom>
        <a:solidFill>
          <a:schemeClr val="accent3">
            <a:shade val="80000"/>
            <a:hueOff val="5157"/>
            <a:satOff val="155"/>
            <a:lumOff val="1916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DD05E-2ED4-4BDA-A97C-8D4BCD90E6D6}">
      <dsp:nvSpPr>
        <dsp:cNvPr id="0" name=""/>
        <dsp:cNvSpPr/>
      </dsp:nvSpPr>
      <dsp:spPr>
        <a:xfrm>
          <a:off x="2505878" y="3254764"/>
          <a:ext cx="5847049" cy="626466"/>
        </a:xfrm>
        <a:prstGeom prst="rect">
          <a:avLst/>
        </a:prstGeom>
        <a:solidFill>
          <a:schemeClr val="lt1">
            <a:alpha val="90000"/>
            <a:hueOff val="0"/>
            <a:satOff val="0"/>
            <a:lumOff val="0"/>
            <a:alphaOff val="0"/>
          </a:schemeClr>
        </a:solidFill>
        <a:ln w="10795" cap="flat" cmpd="sng" algn="ctr">
          <a:solidFill>
            <a:schemeClr val="accent3">
              <a:shade val="80000"/>
              <a:hueOff val="5157"/>
              <a:satOff val="155"/>
              <a:lumOff val="19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hu-HU" sz="4000" kern="1200" dirty="0" smtClean="0">
              <a:solidFill>
                <a:srgbClr val="004564"/>
              </a:solidFill>
            </a:rPr>
            <a:t>0%</a:t>
          </a:r>
          <a:endParaRPr lang="hu-HU" sz="4000" kern="1200" dirty="0">
            <a:solidFill>
              <a:srgbClr val="004564"/>
            </a:solidFill>
          </a:endParaRPr>
        </a:p>
      </dsp:txBody>
      <dsp:txXfrm>
        <a:off x="2505878" y="3254764"/>
        <a:ext cx="2923524" cy="626466"/>
      </dsp:txXfrm>
    </dsp:sp>
    <dsp:sp modelId="{097FB868-BCAA-48A1-8CC9-18C31C8CD7A9}">
      <dsp:nvSpPr>
        <dsp:cNvPr id="0" name=""/>
        <dsp:cNvSpPr/>
      </dsp:nvSpPr>
      <dsp:spPr>
        <a:xfrm>
          <a:off x="5429403" y="122413"/>
          <a:ext cx="2923524" cy="626471"/>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rgbClr val="004564"/>
              </a:solidFill>
            </a:rPr>
            <a:t>5-25 %</a:t>
          </a:r>
          <a:endParaRPr lang="hu-HU" sz="1400" kern="1200" dirty="0">
            <a:solidFill>
              <a:srgbClr val="004564"/>
            </a:solidFill>
          </a:endParaRPr>
        </a:p>
      </dsp:txBody>
      <dsp:txXfrm>
        <a:off x="5429403" y="122413"/>
        <a:ext cx="2923524" cy="626471"/>
      </dsp:txXfrm>
    </dsp:sp>
    <dsp:sp modelId="{DBCC1EF2-8966-422A-91A1-0DA7B694C8B0}">
      <dsp:nvSpPr>
        <dsp:cNvPr id="0" name=""/>
        <dsp:cNvSpPr/>
      </dsp:nvSpPr>
      <dsp:spPr>
        <a:xfrm>
          <a:off x="5429403" y="748884"/>
          <a:ext cx="2923524" cy="626471"/>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rgbClr val="004564"/>
              </a:solidFill>
            </a:rPr>
            <a:t>Beruházás tárgya általában elegendő biztosítékot jelent</a:t>
          </a:r>
          <a:endParaRPr lang="hu-HU" sz="1400" kern="1200" dirty="0">
            <a:solidFill>
              <a:srgbClr val="004564"/>
            </a:solidFill>
          </a:endParaRPr>
        </a:p>
      </dsp:txBody>
      <dsp:txXfrm>
        <a:off x="5429403" y="748884"/>
        <a:ext cx="2923524" cy="626471"/>
      </dsp:txXfrm>
    </dsp:sp>
    <dsp:sp modelId="{713A9426-F447-4F38-A58A-2FB965D42DA4}">
      <dsp:nvSpPr>
        <dsp:cNvPr id="0" name=""/>
        <dsp:cNvSpPr/>
      </dsp:nvSpPr>
      <dsp:spPr>
        <a:xfrm>
          <a:off x="5429403" y="1375356"/>
          <a:ext cx="2923524" cy="62646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rgbClr val="004564"/>
              </a:solidFill>
            </a:rPr>
            <a:t>Egyenlő részletekben, havonta, a rendelkezésre tartási időt követően. </a:t>
          </a:r>
          <a:endParaRPr lang="hu-HU" sz="1400" kern="1200" dirty="0">
            <a:solidFill>
              <a:srgbClr val="004564"/>
            </a:solidFill>
          </a:endParaRPr>
        </a:p>
      </dsp:txBody>
      <dsp:txXfrm>
        <a:off x="5429403" y="1375356"/>
        <a:ext cx="2923524" cy="626466"/>
      </dsp:txXfrm>
    </dsp:sp>
    <dsp:sp modelId="{DC6B062C-5CB5-4E22-A370-69D9A82B86D9}">
      <dsp:nvSpPr>
        <dsp:cNvPr id="0" name=""/>
        <dsp:cNvSpPr/>
      </dsp:nvSpPr>
      <dsp:spPr>
        <a:xfrm>
          <a:off x="5429403" y="2001822"/>
          <a:ext cx="2923524" cy="626471"/>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rgbClr val="004564"/>
              </a:solidFill>
            </a:rPr>
            <a:t>Meghatározott feltételek mentén</a:t>
          </a:r>
          <a:endParaRPr lang="hu-HU" sz="1400" kern="1200" dirty="0">
            <a:solidFill>
              <a:srgbClr val="004564"/>
            </a:solidFill>
          </a:endParaRPr>
        </a:p>
      </dsp:txBody>
      <dsp:txXfrm>
        <a:off x="5429403" y="2001822"/>
        <a:ext cx="2923524" cy="626471"/>
      </dsp:txXfrm>
    </dsp:sp>
    <dsp:sp modelId="{4467E381-28EB-444C-AB53-FB9AD7DCD82F}">
      <dsp:nvSpPr>
        <dsp:cNvPr id="0" name=""/>
        <dsp:cNvSpPr/>
      </dsp:nvSpPr>
      <dsp:spPr>
        <a:xfrm>
          <a:off x="5429403" y="2628293"/>
          <a:ext cx="2923524" cy="626471"/>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rgbClr val="004564"/>
              </a:solidFill>
            </a:rPr>
            <a:t>Közös eljárási rend tartalmazza a hitelezési folyamatot</a:t>
          </a:r>
          <a:endParaRPr lang="hu-HU" sz="1400" kern="1200" dirty="0">
            <a:solidFill>
              <a:srgbClr val="004564"/>
            </a:solidFill>
          </a:endParaRPr>
        </a:p>
      </dsp:txBody>
      <dsp:txXfrm>
        <a:off x="5429403" y="2628293"/>
        <a:ext cx="2923524" cy="626471"/>
      </dsp:txXfrm>
    </dsp:sp>
    <dsp:sp modelId="{16FC5D52-E48F-4D75-B20B-3CBDC13EFEE9}">
      <dsp:nvSpPr>
        <dsp:cNvPr id="0" name=""/>
        <dsp:cNvSpPr/>
      </dsp:nvSpPr>
      <dsp:spPr>
        <a:xfrm>
          <a:off x="5429403" y="3254764"/>
          <a:ext cx="2923524" cy="626466"/>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rgbClr val="004564"/>
              </a:solidFill>
            </a:rPr>
            <a:t>Kamat 0 %, egyéb banki díj nem kerül felszámításra</a:t>
          </a:r>
          <a:endParaRPr lang="hu-HU" sz="1400" kern="1200" dirty="0">
            <a:solidFill>
              <a:srgbClr val="004564"/>
            </a:solidFill>
          </a:endParaRPr>
        </a:p>
      </dsp:txBody>
      <dsp:txXfrm>
        <a:off x="5429403" y="3254764"/>
        <a:ext cx="2923524" cy="6264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988AE-C0E8-47D9-9D38-B899C101EBBE}">
      <dsp:nvSpPr>
        <dsp:cNvPr id="0" name=""/>
        <dsp:cNvSpPr/>
      </dsp:nvSpPr>
      <dsp:spPr>
        <a:xfrm>
          <a:off x="0" y="0"/>
          <a:ext cx="4464496" cy="4464496"/>
        </a:xfrm>
        <a:prstGeom prst="pie">
          <a:avLst>
            <a:gd name="adj1" fmla="val 5400000"/>
            <a:gd name="adj2" fmla="val 1620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E1A8B-2A6A-4CB1-9FDE-7BC8FEA39441}">
      <dsp:nvSpPr>
        <dsp:cNvPr id="0" name=""/>
        <dsp:cNvSpPr/>
      </dsp:nvSpPr>
      <dsp:spPr>
        <a:xfrm>
          <a:off x="2232248" y="0"/>
          <a:ext cx="6156684" cy="4464496"/>
        </a:xfrm>
        <a:prstGeom prst="rect">
          <a:avLst/>
        </a:prstGeom>
        <a:solidFill>
          <a:schemeClr val="lt1">
            <a:alpha val="90000"/>
            <a:hueOff val="0"/>
            <a:satOff val="0"/>
            <a:lumOff val="0"/>
            <a:alphaOff val="0"/>
          </a:schemeClr>
        </a:solid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altLang="ko-KR" sz="1800" kern="1200" dirty="0" smtClean="0">
              <a:solidFill>
                <a:srgbClr val="004564"/>
              </a:solidFill>
              <a:ea typeface="굴림" charset="-127"/>
            </a:rPr>
            <a:t>A Kölcsönt az MFB a saját nevében nyújtja.</a:t>
          </a:r>
          <a:endParaRPr lang="hu-HU" sz="1800" kern="1200" dirty="0">
            <a:solidFill>
              <a:srgbClr val="004564"/>
            </a:solidFill>
          </a:endParaRPr>
        </a:p>
      </dsp:txBody>
      <dsp:txXfrm>
        <a:off x="2232248" y="0"/>
        <a:ext cx="6156684" cy="948705"/>
      </dsp:txXfrm>
    </dsp:sp>
    <dsp:sp modelId="{5D82DCF8-0163-4BB9-AE06-48F728006155}">
      <dsp:nvSpPr>
        <dsp:cNvPr id="0" name=""/>
        <dsp:cNvSpPr/>
      </dsp:nvSpPr>
      <dsp:spPr>
        <a:xfrm>
          <a:off x="585965" y="948705"/>
          <a:ext cx="3292565" cy="3292565"/>
        </a:xfrm>
        <a:prstGeom prst="pie">
          <a:avLst>
            <a:gd name="adj1" fmla="val 5400000"/>
            <a:gd name="adj2" fmla="val 16200000"/>
          </a:avLst>
        </a:prstGeom>
        <a:solidFill>
          <a:schemeClr val="accent3">
            <a:shade val="80000"/>
            <a:hueOff val="1719"/>
            <a:satOff val="52"/>
            <a:lumOff val="638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96FF3-0047-45DE-8383-A1F0396F622B}">
      <dsp:nvSpPr>
        <dsp:cNvPr id="0" name=""/>
        <dsp:cNvSpPr/>
      </dsp:nvSpPr>
      <dsp:spPr>
        <a:xfrm>
          <a:off x="2232248" y="948705"/>
          <a:ext cx="6156684" cy="3292565"/>
        </a:xfrm>
        <a:prstGeom prst="rect">
          <a:avLst/>
        </a:prstGeom>
        <a:solidFill>
          <a:schemeClr val="lt1">
            <a:alpha val="90000"/>
            <a:hueOff val="0"/>
            <a:satOff val="0"/>
            <a:lumOff val="0"/>
            <a:alphaOff val="0"/>
          </a:schemeClr>
        </a:solidFill>
        <a:ln w="10795" cap="flat" cmpd="sng" algn="ctr">
          <a:solidFill>
            <a:schemeClr val="accent3">
              <a:shade val="80000"/>
              <a:hueOff val="1719"/>
              <a:satOff val="52"/>
              <a:lumOff val="63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altLang="ko-KR" sz="1800" kern="1200" dirty="0" smtClean="0">
              <a:solidFill>
                <a:srgbClr val="004564"/>
              </a:solidFill>
              <a:ea typeface="굴림" charset="-127"/>
            </a:rPr>
            <a:t>A Kölcsönügyleteket az MFB tartja nyilván.</a:t>
          </a:r>
        </a:p>
      </dsp:txBody>
      <dsp:txXfrm>
        <a:off x="2232248" y="948705"/>
        <a:ext cx="6156684" cy="948705"/>
      </dsp:txXfrm>
    </dsp:sp>
    <dsp:sp modelId="{A5B746A3-DE97-4E0B-A002-7AB1B26C0754}">
      <dsp:nvSpPr>
        <dsp:cNvPr id="0" name=""/>
        <dsp:cNvSpPr/>
      </dsp:nvSpPr>
      <dsp:spPr>
        <a:xfrm>
          <a:off x="1171930" y="1897410"/>
          <a:ext cx="2120635" cy="2120635"/>
        </a:xfrm>
        <a:prstGeom prst="pie">
          <a:avLst>
            <a:gd name="adj1" fmla="val 5400000"/>
            <a:gd name="adj2" fmla="val 16200000"/>
          </a:avLst>
        </a:prstGeom>
        <a:solidFill>
          <a:schemeClr val="accent3">
            <a:shade val="80000"/>
            <a:hueOff val="3438"/>
            <a:satOff val="103"/>
            <a:lumOff val="127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18372-D17F-4C69-98EA-71B53CF5253E}">
      <dsp:nvSpPr>
        <dsp:cNvPr id="0" name=""/>
        <dsp:cNvSpPr/>
      </dsp:nvSpPr>
      <dsp:spPr>
        <a:xfrm>
          <a:off x="2232248" y="1897410"/>
          <a:ext cx="6156684" cy="2120635"/>
        </a:xfrm>
        <a:prstGeom prst="rect">
          <a:avLst/>
        </a:prstGeom>
        <a:solidFill>
          <a:schemeClr val="lt1">
            <a:alpha val="90000"/>
            <a:hueOff val="0"/>
            <a:satOff val="0"/>
            <a:lumOff val="0"/>
            <a:alphaOff val="0"/>
          </a:schemeClr>
        </a:solidFill>
        <a:ln w="10795" cap="flat" cmpd="sng" algn="ctr">
          <a:solidFill>
            <a:schemeClr val="accent3">
              <a:shade val="80000"/>
              <a:hueOff val="3438"/>
              <a:satOff val="103"/>
              <a:lumOff val="127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altLang="ko-KR" sz="1800" kern="1200" dirty="0" smtClean="0">
              <a:solidFill>
                <a:srgbClr val="004564"/>
              </a:solidFill>
              <a:ea typeface="굴림" charset="-127"/>
            </a:rPr>
            <a:t>A Közvetítő az MFB nevében és képviseletében jár el.</a:t>
          </a:r>
        </a:p>
      </dsp:txBody>
      <dsp:txXfrm>
        <a:off x="2232248" y="1897410"/>
        <a:ext cx="6156684" cy="948705"/>
      </dsp:txXfrm>
    </dsp:sp>
    <dsp:sp modelId="{A206CC5A-2E9C-4C95-9435-E9107C37D138}">
      <dsp:nvSpPr>
        <dsp:cNvPr id="0" name=""/>
        <dsp:cNvSpPr/>
      </dsp:nvSpPr>
      <dsp:spPr>
        <a:xfrm>
          <a:off x="1757895" y="2846116"/>
          <a:ext cx="948705" cy="948705"/>
        </a:xfrm>
        <a:prstGeom prst="pie">
          <a:avLst>
            <a:gd name="adj1" fmla="val 5400000"/>
            <a:gd name="adj2" fmla="val 1620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4D6D7-8985-4B37-A8E2-3DC03D3BFA08}">
      <dsp:nvSpPr>
        <dsp:cNvPr id="0" name=""/>
        <dsp:cNvSpPr/>
      </dsp:nvSpPr>
      <dsp:spPr>
        <a:xfrm>
          <a:off x="2232248" y="2846116"/>
          <a:ext cx="6156684" cy="948705"/>
        </a:xfrm>
        <a:prstGeom prst="rect">
          <a:avLst/>
        </a:prstGeom>
        <a:solidFill>
          <a:schemeClr val="lt1">
            <a:alpha val="90000"/>
            <a:hueOff val="0"/>
            <a:satOff val="0"/>
            <a:lumOff val="0"/>
            <a:alphaOff val="0"/>
          </a:schemeClr>
        </a:solidFill>
        <a:ln w="10795" cap="flat" cmpd="sng" algn="ctr">
          <a:solidFill>
            <a:schemeClr val="accent3">
              <a:shade val="80000"/>
              <a:hueOff val="5157"/>
              <a:satOff val="155"/>
              <a:lumOff val="19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altLang="ko-KR" sz="1800" kern="1200" dirty="0" smtClean="0">
              <a:solidFill>
                <a:srgbClr val="004564"/>
              </a:solidFill>
            </a:rPr>
            <a:t>A Hitelkérelmet az MFB Ponton, </a:t>
          </a:r>
          <a:r>
            <a:rPr lang="hu-HU" altLang="ko-KR" sz="1800" kern="1200" dirty="0" smtClean="0">
              <a:solidFill>
                <a:srgbClr val="004564"/>
              </a:solidFill>
              <a:ea typeface="굴림" charset="-127"/>
            </a:rPr>
            <a:t>a Közvetítőhöz kell benyújtani.</a:t>
          </a:r>
          <a:endParaRPr lang="hu-HU" altLang="ko-KR" sz="1800" kern="1200" dirty="0">
            <a:solidFill>
              <a:srgbClr val="004564"/>
            </a:solidFill>
            <a:ea typeface="굴림" charset="-127"/>
          </a:endParaRPr>
        </a:p>
      </dsp:txBody>
      <dsp:txXfrm>
        <a:off x="2232248" y="2846116"/>
        <a:ext cx="6156684" cy="9487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115EB4-BC63-46E9-8683-08A559625C1F}">
      <dsp:nvSpPr>
        <dsp:cNvPr id="0" name=""/>
        <dsp:cNvSpPr/>
      </dsp:nvSpPr>
      <dsp:spPr>
        <a:xfrm>
          <a:off x="1219708" y="3359"/>
          <a:ext cx="1850925" cy="92546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hu-HU" sz="2400" kern="1200" dirty="0" smtClean="0"/>
            <a:t>Nincs</a:t>
          </a:r>
          <a:endParaRPr lang="hu-HU" sz="2400" kern="1200" dirty="0"/>
        </a:p>
      </dsp:txBody>
      <dsp:txXfrm>
        <a:off x="1219708" y="3359"/>
        <a:ext cx="1850925" cy="925462"/>
      </dsp:txXfrm>
    </dsp:sp>
    <dsp:sp modelId="{AC23C7ED-7FED-4580-BA56-DE64E7477F6E}">
      <dsp:nvSpPr>
        <dsp:cNvPr id="0" name=""/>
        <dsp:cNvSpPr/>
      </dsp:nvSpPr>
      <dsp:spPr>
        <a:xfrm>
          <a:off x="1404801" y="928822"/>
          <a:ext cx="185092" cy="694097"/>
        </a:xfrm>
        <a:custGeom>
          <a:avLst/>
          <a:gdLst/>
          <a:ahLst/>
          <a:cxnLst/>
          <a:rect l="0" t="0" r="0" b="0"/>
          <a:pathLst>
            <a:path>
              <a:moveTo>
                <a:pt x="0" y="0"/>
              </a:moveTo>
              <a:lnTo>
                <a:pt x="0" y="694097"/>
              </a:lnTo>
              <a:lnTo>
                <a:pt x="185092" y="69409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7906B-5D77-4C3E-8099-910068FB0A0F}">
      <dsp:nvSpPr>
        <dsp:cNvPr id="0" name=""/>
        <dsp:cNvSpPr/>
      </dsp:nvSpPr>
      <dsp:spPr>
        <a:xfrm>
          <a:off x="1589893" y="1160187"/>
          <a:ext cx="1480740" cy="92546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u-HU" sz="1900" kern="1200" dirty="0" smtClean="0">
              <a:solidFill>
                <a:srgbClr val="1B5072"/>
              </a:solidFill>
            </a:rPr>
            <a:t>Munkája</a:t>
          </a:r>
          <a:endParaRPr lang="hu-HU" sz="1900" kern="1200" dirty="0">
            <a:solidFill>
              <a:srgbClr val="1B5072"/>
            </a:solidFill>
          </a:endParaRPr>
        </a:p>
      </dsp:txBody>
      <dsp:txXfrm>
        <a:off x="1589893" y="1160187"/>
        <a:ext cx="1480740" cy="925462"/>
      </dsp:txXfrm>
    </dsp:sp>
    <dsp:sp modelId="{81498BFB-71CC-42CD-91B8-A3C1E2020001}">
      <dsp:nvSpPr>
        <dsp:cNvPr id="0" name=""/>
        <dsp:cNvSpPr/>
      </dsp:nvSpPr>
      <dsp:spPr>
        <a:xfrm>
          <a:off x="1404801" y="928822"/>
          <a:ext cx="185092" cy="1850925"/>
        </a:xfrm>
        <a:custGeom>
          <a:avLst/>
          <a:gdLst/>
          <a:ahLst/>
          <a:cxnLst/>
          <a:rect l="0" t="0" r="0" b="0"/>
          <a:pathLst>
            <a:path>
              <a:moveTo>
                <a:pt x="0" y="0"/>
              </a:moveTo>
              <a:lnTo>
                <a:pt x="0" y="1850925"/>
              </a:lnTo>
              <a:lnTo>
                <a:pt x="185092" y="185092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E4144-E9CB-4696-8DC7-5106FD242666}">
      <dsp:nvSpPr>
        <dsp:cNvPr id="0" name=""/>
        <dsp:cNvSpPr/>
      </dsp:nvSpPr>
      <dsp:spPr>
        <a:xfrm>
          <a:off x="1589893" y="2317016"/>
          <a:ext cx="1480740" cy="92546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u-HU" sz="1900" kern="1200" dirty="0" smtClean="0">
              <a:solidFill>
                <a:srgbClr val="1B5072"/>
              </a:solidFill>
            </a:rPr>
            <a:t>Jövedelem</a:t>
          </a:r>
          <a:endParaRPr lang="hu-HU" sz="1900" kern="1200" dirty="0">
            <a:solidFill>
              <a:srgbClr val="1B5072"/>
            </a:solidFill>
          </a:endParaRPr>
        </a:p>
      </dsp:txBody>
      <dsp:txXfrm>
        <a:off x="1589893" y="2317016"/>
        <a:ext cx="1480740" cy="925462"/>
      </dsp:txXfrm>
    </dsp:sp>
    <dsp:sp modelId="{FEAA8532-988D-4BBB-A977-6002B495CEA4}">
      <dsp:nvSpPr>
        <dsp:cNvPr id="0" name=""/>
        <dsp:cNvSpPr/>
      </dsp:nvSpPr>
      <dsp:spPr>
        <a:xfrm>
          <a:off x="1404801" y="928822"/>
          <a:ext cx="185092" cy="3007754"/>
        </a:xfrm>
        <a:custGeom>
          <a:avLst/>
          <a:gdLst/>
          <a:ahLst/>
          <a:cxnLst/>
          <a:rect l="0" t="0" r="0" b="0"/>
          <a:pathLst>
            <a:path>
              <a:moveTo>
                <a:pt x="0" y="0"/>
              </a:moveTo>
              <a:lnTo>
                <a:pt x="0" y="3007754"/>
              </a:lnTo>
              <a:lnTo>
                <a:pt x="185092" y="300775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1FB83-74B1-42B8-8BAF-B476964335D3}">
      <dsp:nvSpPr>
        <dsp:cNvPr id="0" name=""/>
        <dsp:cNvSpPr/>
      </dsp:nvSpPr>
      <dsp:spPr>
        <a:xfrm>
          <a:off x="1589893" y="3473844"/>
          <a:ext cx="1480740" cy="92546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u-HU" sz="1900" kern="1200" dirty="0" smtClean="0">
              <a:solidFill>
                <a:srgbClr val="1B5072"/>
              </a:solidFill>
            </a:rPr>
            <a:t>Feladata</a:t>
          </a:r>
          <a:endParaRPr lang="hu-HU" sz="1900" kern="1200" dirty="0">
            <a:solidFill>
              <a:srgbClr val="1B5072"/>
            </a:solidFill>
          </a:endParaRPr>
        </a:p>
      </dsp:txBody>
      <dsp:txXfrm>
        <a:off x="1589893" y="3473844"/>
        <a:ext cx="1480740" cy="925462"/>
      </dsp:txXfrm>
    </dsp:sp>
    <dsp:sp modelId="{A6A6562F-D31F-469F-AD5C-77592536BC14}">
      <dsp:nvSpPr>
        <dsp:cNvPr id="0" name=""/>
        <dsp:cNvSpPr/>
      </dsp:nvSpPr>
      <dsp:spPr>
        <a:xfrm>
          <a:off x="3533365" y="3359"/>
          <a:ext cx="1850925" cy="92546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hu-HU" sz="2400" kern="1200" dirty="0" smtClean="0"/>
            <a:t>Van</a:t>
          </a:r>
          <a:endParaRPr lang="hu-HU" sz="2400" kern="1200" dirty="0"/>
        </a:p>
      </dsp:txBody>
      <dsp:txXfrm>
        <a:off x="3533365" y="3359"/>
        <a:ext cx="1850925" cy="925462"/>
      </dsp:txXfrm>
    </dsp:sp>
    <dsp:sp modelId="{EE566EDF-0013-4F21-9331-4139DE793C45}">
      <dsp:nvSpPr>
        <dsp:cNvPr id="0" name=""/>
        <dsp:cNvSpPr/>
      </dsp:nvSpPr>
      <dsp:spPr>
        <a:xfrm>
          <a:off x="3718458" y="928822"/>
          <a:ext cx="185092" cy="694097"/>
        </a:xfrm>
        <a:custGeom>
          <a:avLst/>
          <a:gdLst/>
          <a:ahLst/>
          <a:cxnLst/>
          <a:rect l="0" t="0" r="0" b="0"/>
          <a:pathLst>
            <a:path>
              <a:moveTo>
                <a:pt x="0" y="0"/>
              </a:moveTo>
              <a:lnTo>
                <a:pt x="0" y="694097"/>
              </a:lnTo>
              <a:lnTo>
                <a:pt x="185092" y="69409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342F3-F611-434C-B006-2BBD15024917}">
      <dsp:nvSpPr>
        <dsp:cNvPr id="0" name=""/>
        <dsp:cNvSpPr/>
      </dsp:nvSpPr>
      <dsp:spPr>
        <a:xfrm>
          <a:off x="3903550" y="1160187"/>
          <a:ext cx="1480740" cy="92546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u-HU" sz="1900" kern="1200" dirty="0" smtClean="0">
              <a:solidFill>
                <a:srgbClr val="1B5072"/>
              </a:solidFill>
            </a:rPr>
            <a:t>Ötlete</a:t>
          </a:r>
          <a:endParaRPr lang="hu-HU" sz="1900" kern="1200" dirty="0">
            <a:solidFill>
              <a:srgbClr val="1B5072"/>
            </a:solidFill>
          </a:endParaRPr>
        </a:p>
      </dsp:txBody>
      <dsp:txXfrm>
        <a:off x="3903550" y="1160187"/>
        <a:ext cx="1480740" cy="925462"/>
      </dsp:txXfrm>
    </dsp:sp>
    <dsp:sp modelId="{974B6910-60F4-4A70-B4B0-CCAC61336D63}">
      <dsp:nvSpPr>
        <dsp:cNvPr id="0" name=""/>
        <dsp:cNvSpPr/>
      </dsp:nvSpPr>
      <dsp:spPr>
        <a:xfrm>
          <a:off x="3718458" y="928822"/>
          <a:ext cx="185092" cy="1850925"/>
        </a:xfrm>
        <a:custGeom>
          <a:avLst/>
          <a:gdLst/>
          <a:ahLst/>
          <a:cxnLst/>
          <a:rect l="0" t="0" r="0" b="0"/>
          <a:pathLst>
            <a:path>
              <a:moveTo>
                <a:pt x="0" y="0"/>
              </a:moveTo>
              <a:lnTo>
                <a:pt x="0" y="1850925"/>
              </a:lnTo>
              <a:lnTo>
                <a:pt x="185092" y="185092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16DE3-8551-439E-BC72-BFAD5BB716C5}">
      <dsp:nvSpPr>
        <dsp:cNvPr id="0" name=""/>
        <dsp:cNvSpPr/>
      </dsp:nvSpPr>
      <dsp:spPr>
        <a:xfrm>
          <a:off x="3903550" y="2317016"/>
          <a:ext cx="1480740" cy="92546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u-HU" sz="1900" kern="1200" dirty="0" smtClean="0">
              <a:solidFill>
                <a:srgbClr val="1B5072"/>
              </a:solidFill>
            </a:rPr>
            <a:t>Elszántsága</a:t>
          </a:r>
          <a:endParaRPr lang="hu-HU" sz="1900" kern="1200" dirty="0">
            <a:solidFill>
              <a:srgbClr val="1B5072"/>
            </a:solidFill>
          </a:endParaRPr>
        </a:p>
      </dsp:txBody>
      <dsp:txXfrm>
        <a:off x="3903550" y="2317016"/>
        <a:ext cx="1480740" cy="925462"/>
      </dsp:txXfrm>
    </dsp:sp>
    <dsp:sp modelId="{FBA691D3-668A-45D7-B6BD-B4F26746A950}">
      <dsp:nvSpPr>
        <dsp:cNvPr id="0" name=""/>
        <dsp:cNvSpPr/>
      </dsp:nvSpPr>
      <dsp:spPr>
        <a:xfrm>
          <a:off x="3718458" y="928822"/>
          <a:ext cx="185092" cy="3007754"/>
        </a:xfrm>
        <a:custGeom>
          <a:avLst/>
          <a:gdLst/>
          <a:ahLst/>
          <a:cxnLst/>
          <a:rect l="0" t="0" r="0" b="0"/>
          <a:pathLst>
            <a:path>
              <a:moveTo>
                <a:pt x="0" y="0"/>
              </a:moveTo>
              <a:lnTo>
                <a:pt x="0" y="3007754"/>
              </a:lnTo>
              <a:lnTo>
                <a:pt x="185092" y="300775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435E8-170E-4759-9118-973D736DDD9B}">
      <dsp:nvSpPr>
        <dsp:cNvPr id="0" name=""/>
        <dsp:cNvSpPr/>
      </dsp:nvSpPr>
      <dsp:spPr>
        <a:xfrm>
          <a:off x="3903550" y="3473844"/>
          <a:ext cx="1480740" cy="92546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u-HU" sz="1900" kern="1200" dirty="0" smtClean="0">
              <a:solidFill>
                <a:srgbClr val="1B5072"/>
              </a:solidFill>
            </a:rPr>
            <a:t>Önerő</a:t>
          </a:r>
          <a:endParaRPr lang="hu-HU" sz="1900" kern="1200" dirty="0">
            <a:solidFill>
              <a:srgbClr val="1B5072"/>
            </a:solidFill>
          </a:endParaRPr>
        </a:p>
      </dsp:txBody>
      <dsp:txXfrm>
        <a:off x="3903550" y="3473844"/>
        <a:ext cx="1480740" cy="9254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D6C7B6-7D3A-4AD1-9C51-0B14FB3C9821}">
      <dsp:nvSpPr>
        <dsp:cNvPr id="0" name=""/>
        <dsp:cNvSpPr/>
      </dsp:nvSpPr>
      <dsp:spPr>
        <a:xfrm rot="16200000">
          <a:off x="1568748" y="-66947"/>
          <a:ext cx="1375334" cy="2373312"/>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hu-HU" sz="1700" kern="1200" dirty="0" smtClean="0"/>
            <a:t>Elképzelés + önerő</a:t>
          </a:r>
          <a:endParaRPr lang="hu-HU" sz="1700" kern="1200" dirty="0"/>
        </a:p>
      </dsp:txBody>
      <dsp:txXfrm rot="16200000">
        <a:off x="1568748" y="-66947"/>
        <a:ext cx="1375334" cy="2373312"/>
      </dsp:txXfrm>
    </dsp:sp>
    <dsp:sp modelId="{A0B2ADA1-06A2-40F6-BC97-17A1F93745FD}">
      <dsp:nvSpPr>
        <dsp:cNvPr id="0" name=""/>
        <dsp:cNvSpPr/>
      </dsp:nvSpPr>
      <dsp:spPr>
        <a:xfrm rot="5400000">
          <a:off x="4089036" y="-66976"/>
          <a:ext cx="1231274" cy="2373312"/>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hu-HU" sz="1700" kern="1200" dirty="0" smtClean="0"/>
            <a:t>MFB Hitelprogram</a:t>
          </a:r>
          <a:endParaRPr lang="hu-HU" sz="1700" kern="1200" dirty="0"/>
        </a:p>
      </dsp:txBody>
      <dsp:txXfrm rot="5400000">
        <a:off x="4089036" y="-66976"/>
        <a:ext cx="1231274" cy="23733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2399BD-FB44-43F3-B4A0-F708E6361209}">
      <dsp:nvSpPr>
        <dsp:cNvPr id="0" name=""/>
        <dsp:cNvSpPr/>
      </dsp:nvSpPr>
      <dsp:spPr>
        <a:xfrm>
          <a:off x="6033437" y="2873315"/>
          <a:ext cx="91440" cy="534897"/>
        </a:xfrm>
        <a:custGeom>
          <a:avLst/>
          <a:gdLst/>
          <a:ahLst/>
          <a:cxnLst/>
          <a:rect l="0" t="0" r="0" b="0"/>
          <a:pathLst>
            <a:path>
              <a:moveTo>
                <a:pt x="45720" y="0"/>
              </a:moveTo>
              <a:lnTo>
                <a:pt x="45720" y="534897"/>
              </a:lnTo>
            </a:path>
          </a:pathLst>
        </a:custGeom>
        <a:noFill/>
        <a:ln w="10795" cap="flat" cmpd="sng" algn="ctr">
          <a:solidFill>
            <a:srgbClr val="52AE31"/>
          </a:solidFill>
          <a:prstDash val="solid"/>
        </a:ln>
        <a:effectLst/>
      </dsp:spPr>
      <dsp:style>
        <a:lnRef idx="2">
          <a:scrgbClr r="0" g="0" b="0"/>
        </a:lnRef>
        <a:fillRef idx="0">
          <a:scrgbClr r="0" g="0" b="0"/>
        </a:fillRef>
        <a:effectRef idx="0">
          <a:scrgbClr r="0" g="0" b="0"/>
        </a:effectRef>
        <a:fontRef idx="minor"/>
      </dsp:style>
    </dsp:sp>
    <dsp:sp modelId="{FFC7F95E-1A72-4551-AA55-395BB8C2D510}">
      <dsp:nvSpPr>
        <dsp:cNvPr id="0" name=""/>
        <dsp:cNvSpPr/>
      </dsp:nvSpPr>
      <dsp:spPr>
        <a:xfrm>
          <a:off x="3831259" y="1170532"/>
          <a:ext cx="2247897" cy="534897"/>
        </a:xfrm>
        <a:custGeom>
          <a:avLst/>
          <a:gdLst/>
          <a:ahLst/>
          <a:cxnLst/>
          <a:rect l="0" t="0" r="0" b="0"/>
          <a:pathLst>
            <a:path>
              <a:moveTo>
                <a:pt x="0" y="0"/>
              </a:moveTo>
              <a:lnTo>
                <a:pt x="0" y="364517"/>
              </a:lnTo>
              <a:lnTo>
                <a:pt x="2247897" y="364517"/>
              </a:lnTo>
              <a:lnTo>
                <a:pt x="2247897" y="534897"/>
              </a:lnTo>
            </a:path>
          </a:pathLst>
        </a:custGeom>
        <a:noFill/>
        <a:ln w="10795" cap="flat" cmpd="sng" algn="ctr">
          <a:solidFill>
            <a:srgbClr val="52AE31"/>
          </a:solidFill>
          <a:prstDash val="solid"/>
        </a:ln>
        <a:effectLst/>
      </dsp:spPr>
      <dsp:style>
        <a:lnRef idx="2">
          <a:scrgbClr r="0" g="0" b="0"/>
        </a:lnRef>
        <a:fillRef idx="0">
          <a:scrgbClr r="0" g="0" b="0"/>
        </a:fillRef>
        <a:effectRef idx="0">
          <a:scrgbClr r="0" g="0" b="0"/>
        </a:effectRef>
        <a:fontRef idx="minor"/>
      </dsp:style>
    </dsp:sp>
    <dsp:sp modelId="{2D4A127A-2397-452E-9E3F-ECA15B542719}">
      <dsp:nvSpPr>
        <dsp:cNvPr id="0" name=""/>
        <dsp:cNvSpPr/>
      </dsp:nvSpPr>
      <dsp:spPr>
        <a:xfrm>
          <a:off x="3785539" y="2873315"/>
          <a:ext cx="91440" cy="534897"/>
        </a:xfrm>
        <a:custGeom>
          <a:avLst/>
          <a:gdLst/>
          <a:ahLst/>
          <a:cxnLst/>
          <a:rect l="0" t="0" r="0" b="0"/>
          <a:pathLst>
            <a:path>
              <a:moveTo>
                <a:pt x="45720" y="0"/>
              </a:moveTo>
              <a:lnTo>
                <a:pt x="45720" y="534897"/>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8025EF0B-97CB-40AD-8E14-F8E835F8A6F1}">
      <dsp:nvSpPr>
        <dsp:cNvPr id="0" name=""/>
        <dsp:cNvSpPr/>
      </dsp:nvSpPr>
      <dsp:spPr>
        <a:xfrm>
          <a:off x="3785539" y="1170532"/>
          <a:ext cx="91440" cy="534897"/>
        </a:xfrm>
        <a:custGeom>
          <a:avLst/>
          <a:gdLst/>
          <a:ahLst/>
          <a:cxnLst/>
          <a:rect l="0" t="0" r="0" b="0"/>
          <a:pathLst>
            <a:path>
              <a:moveTo>
                <a:pt x="45720" y="0"/>
              </a:moveTo>
              <a:lnTo>
                <a:pt x="45720" y="534897"/>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5267F59C-5697-4675-B001-17ADF8363F47}">
      <dsp:nvSpPr>
        <dsp:cNvPr id="0" name=""/>
        <dsp:cNvSpPr/>
      </dsp:nvSpPr>
      <dsp:spPr>
        <a:xfrm>
          <a:off x="1537642" y="2873315"/>
          <a:ext cx="91440" cy="534897"/>
        </a:xfrm>
        <a:custGeom>
          <a:avLst/>
          <a:gdLst/>
          <a:ahLst/>
          <a:cxnLst/>
          <a:rect l="0" t="0" r="0" b="0"/>
          <a:pathLst>
            <a:path>
              <a:moveTo>
                <a:pt x="45720" y="0"/>
              </a:moveTo>
              <a:lnTo>
                <a:pt x="45720" y="534897"/>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3CFFA8D5-9D92-4F8A-9876-FDF548720F7A}">
      <dsp:nvSpPr>
        <dsp:cNvPr id="0" name=""/>
        <dsp:cNvSpPr/>
      </dsp:nvSpPr>
      <dsp:spPr>
        <a:xfrm>
          <a:off x="1583362" y="1170532"/>
          <a:ext cx="2247897" cy="534897"/>
        </a:xfrm>
        <a:custGeom>
          <a:avLst/>
          <a:gdLst/>
          <a:ahLst/>
          <a:cxnLst/>
          <a:rect l="0" t="0" r="0" b="0"/>
          <a:pathLst>
            <a:path>
              <a:moveTo>
                <a:pt x="2247897" y="0"/>
              </a:moveTo>
              <a:lnTo>
                <a:pt x="2247897" y="364517"/>
              </a:lnTo>
              <a:lnTo>
                <a:pt x="0" y="364517"/>
              </a:lnTo>
              <a:lnTo>
                <a:pt x="0" y="534897"/>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18EFECC4-C2BF-4103-920E-2783AB175911}">
      <dsp:nvSpPr>
        <dsp:cNvPr id="0" name=""/>
        <dsp:cNvSpPr/>
      </dsp:nvSpPr>
      <dsp:spPr>
        <a:xfrm>
          <a:off x="2911665" y="2647"/>
          <a:ext cx="1839189" cy="1167885"/>
        </a:xfrm>
        <a:prstGeom prst="roundRect">
          <a:avLst>
            <a:gd name="adj" fmla="val 1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BCBCD-618F-41F5-9565-054DDF5876E9}">
      <dsp:nvSpPr>
        <dsp:cNvPr id="0" name=""/>
        <dsp:cNvSpPr/>
      </dsp:nvSpPr>
      <dsp:spPr>
        <a:xfrm>
          <a:off x="3116019" y="196784"/>
          <a:ext cx="1839189" cy="116788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b="0" kern="1200" dirty="0" smtClean="0">
              <a:solidFill>
                <a:srgbClr val="004564"/>
              </a:solidFill>
            </a:rPr>
            <a:t>Hitelfelvevők köre</a:t>
          </a:r>
          <a:endParaRPr lang="hu-HU" sz="1800" b="0" kern="1200" dirty="0">
            <a:solidFill>
              <a:srgbClr val="004564"/>
            </a:solidFill>
          </a:endParaRPr>
        </a:p>
      </dsp:txBody>
      <dsp:txXfrm>
        <a:off x="3116019" y="196784"/>
        <a:ext cx="1839189" cy="1167885"/>
      </dsp:txXfrm>
    </dsp:sp>
    <dsp:sp modelId="{3D3D5005-0DEA-4694-BB34-0D7B92E0CE0F}">
      <dsp:nvSpPr>
        <dsp:cNvPr id="0" name=""/>
        <dsp:cNvSpPr/>
      </dsp:nvSpPr>
      <dsp:spPr>
        <a:xfrm>
          <a:off x="663767" y="1705430"/>
          <a:ext cx="1839189" cy="1167885"/>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16305-3A64-4177-ABC6-C80FFAE18CB9}">
      <dsp:nvSpPr>
        <dsp:cNvPr id="0" name=""/>
        <dsp:cNvSpPr/>
      </dsp:nvSpPr>
      <dsp:spPr>
        <a:xfrm>
          <a:off x="868121" y="1899566"/>
          <a:ext cx="1839189" cy="116788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smtClean="0">
              <a:solidFill>
                <a:srgbClr val="004564"/>
              </a:solidFill>
            </a:rPr>
            <a:t>Vállalkozóvá váló munkanélküliek </a:t>
          </a:r>
          <a:r>
            <a:rPr lang="hu-HU" sz="1300" b="1" kern="1200" dirty="0" err="1" smtClean="0">
              <a:solidFill>
                <a:srgbClr val="004564"/>
              </a:solidFill>
            </a:rPr>
            <a:t>Mikrovállalkozásai</a:t>
          </a:r>
          <a:endParaRPr lang="hu-HU" sz="1300" b="1" kern="1200" dirty="0">
            <a:solidFill>
              <a:srgbClr val="004564"/>
            </a:solidFill>
          </a:endParaRPr>
        </a:p>
      </dsp:txBody>
      <dsp:txXfrm>
        <a:off x="868121" y="1899566"/>
        <a:ext cx="1839189" cy="1167885"/>
      </dsp:txXfrm>
    </dsp:sp>
    <dsp:sp modelId="{9D59EB88-AEFE-4E25-874F-DCE55858242E}">
      <dsp:nvSpPr>
        <dsp:cNvPr id="0" name=""/>
        <dsp:cNvSpPr/>
      </dsp:nvSpPr>
      <dsp:spPr>
        <a:xfrm>
          <a:off x="663767" y="3408212"/>
          <a:ext cx="1839189" cy="1167885"/>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A15C6-6C4B-42DF-A7F6-5E1C317C1E49}">
      <dsp:nvSpPr>
        <dsp:cNvPr id="0" name=""/>
        <dsp:cNvSpPr/>
      </dsp:nvSpPr>
      <dsp:spPr>
        <a:xfrm>
          <a:off x="868121" y="3602349"/>
          <a:ext cx="1839189" cy="116788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kern="1200" dirty="0" smtClean="0">
              <a:solidFill>
                <a:srgbClr val="004564"/>
              </a:solidFill>
            </a:rPr>
            <a:t>Gazdasági társaság, Egyéni vállalkozó, Egyéni cég</a:t>
          </a:r>
          <a:endParaRPr lang="hu-HU" sz="1300" b="1" kern="1200" dirty="0">
            <a:solidFill>
              <a:srgbClr val="004564"/>
            </a:solidFill>
          </a:endParaRPr>
        </a:p>
      </dsp:txBody>
      <dsp:txXfrm>
        <a:off x="868121" y="3602349"/>
        <a:ext cx="1839189" cy="1167885"/>
      </dsp:txXfrm>
    </dsp:sp>
    <dsp:sp modelId="{87BB2978-5A4A-4720-8D2A-DF96D860F31E}">
      <dsp:nvSpPr>
        <dsp:cNvPr id="0" name=""/>
        <dsp:cNvSpPr/>
      </dsp:nvSpPr>
      <dsp:spPr>
        <a:xfrm>
          <a:off x="2911665" y="1705430"/>
          <a:ext cx="1839189" cy="1167885"/>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7328E-BFEC-4488-B90F-F7D554DD9650}">
      <dsp:nvSpPr>
        <dsp:cNvPr id="0" name=""/>
        <dsp:cNvSpPr/>
      </dsp:nvSpPr>
      <dsp:spPr>
        <a:xfrm>
          <a:off x="3116019" y="1899566"/>
          <a:ext cx="1839189" cy="116788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smtClean="0">
              <a:solidFill>
                <a:srgbClr val="004564"/>
              </a:solidFill>
            </a:rPr>
            <a:t>Vállalkozóvá váló inaktívak </a:t>
          </a:r>
          <a:r>
            <a:rPr lang="hu-HU" sz="1300" b="1" kern="1200" dirty="0" err="1" smtClean="0">
              <a:solidFill>
                <a:srgbClr val="004564"/>
              </a:solidFill>
            </a:rPr>
            <a:t>Mikrovállalkozásai</a:t>
          </a:r>
          <a:endParaRPr lang="hu-HU" sz="1300" b="1" kern="1200" dirty="0">
            <a:solidFill>
              <a:srgbClr val="004564"/>
            </a:solidFill>
          </a:endParaRPr>
        </a:p>
      </dsp:txBody>
      <dsp:txXfrm>
        <a:off x="3116019" y="1899566"/>
        <a:ext cx="1839189" cy="1167885"/>
      </dsp:txXfrm>
    </dsp:sp>
    <dsp:sp modelId="{07439F67-EF8C-4521-807A-B44C1D8138EB}">
      <dsp:nvSpPr>
        <dsp:cNvPr id="0" name=""/>
        <dsp:cNvSpPr/>
      </dsp:nvSpPr>
      <dsp:spPr>
        <a:xfrm>
          <a:off x="2911665" y="3408212"/>
          <a:ext cx="1839189" cy="1167885"/>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7BF5D-9566-4672-9567-255AC56F29BB}">
      <dsp:nvSpPr>
        <dsp:cNvPr id="0" name=""/>
        <dsp:cNvSpPr/>
      </dsp:nvSpPr>
      <dsp:spPr>
        <a:xfrm>
          <a:off x="3116019" y="3602349"/>
          <a:ext cx="1839189" cy="116788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kern="1200" smtClean="0">
              <a:solidFill>
                <a:srgbClr val="004564"/>
              </a:solidFill>
            </a:rPr>
            <a:t>Gazdasági társaság, Egyéni vállalkozó, Egyéni cég</a:t>
          </a:r>
          <a:endParaRPr lang="hu-HU" sz="1300" b="1" kern="1200" dirty="0">
            <a:solidFill>
              <a:srgbClr val="004564"/>
            </a:solidFill>
          </a:endParaRPr>
        </a:p>
      </dsp:txBody>
      <dsp:txXfrm>
        <a:off x="3116019" y="3602349"/>
        <a:ext cx="1839189" cy="1167885"/>
      </dsp:txXfrm>
    </dsp:sp>
    <dsp:sp modelId="{8DD57377-6E01-46E5-9484-7B6111D11416}">
      <dsp:nvSpPr>
        <dsp:cNvPr id="0" name=""/>
        <dsp:cNvSpPr/>
      </dsp:nvSpPr>
      <dsp:spPr>
        <a:xfrm>
          <a:off x="5159563" y="1705430"/>
          <a:ext cx="1839189" cy="1167885"/>
        </a:xfrm>
        <a:prstGeom prst="roundRect">
          <a:avLst>
            <a:gd name="adj" fmla="val 10000"/>
          </a:avLst>
        </a:prstGeom>
        <a:solidFill>
          <a:srgbClr val="52AE3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C0420-D143-47DD-AA8F-A323E88FEEC2}">
      <dsp:nvSpPr>
        <dsp:cNvPr id="0" name=""/>
        <dsp:cNvSpPr/>
      </dsp:nvSpPr>
      <dsp:spPr>
        <a:xfrm>
          <a:off x="5363917" y="1899566"/>
          <a:ext cx="1839189" cy="1167885"/>
        </a:xfrm>
        <a:prstGeom prst="roundRect">
          <a:avLst>
            <a:gd name="adj" fmla="val 10000"/>
          </a:avLst>
        </a:prstGeom>
        <a:solidFill>
          <a:schemeClr val="bg1">
            <a:lumMod val="85000"/>
            <a:alpha val="89804"/>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dirty="0" smtClean="0">
              <a:solidFill>
                <a:srgbClr val="004564"/>
              </a:solidFill>
            </a:rPr>
            <a:t>Társadalmi célú Mikro- Kis – és Középvállalkozások</a:t>
          </a:r>
          <a:endParaRPr lang="hu-HU" sz="1300" b="1" kern="1200" dirty="0">
            <a:solidFill>
              <a:srgbClr val="004564"/>
            </a:solidFill>
          </a:endParaRPr>
        </a:p>
      </dsp:txBody>
      <dsp:txXfrm>
        <a:off x="5363917" y="1899566"/>
        <a:ext cx="1839189" cy="1167885"/>
      </dsp:txXfrm>
    </dsp:sp>
    <dsp:sp modelId="{3D09694B-2C28-4352-888A-94A38C851D88}">
      <dsp:nvSpPr>
        <dsp:cNvPr id="0" name=""/>
        <dsp:cNvSpPr/>
      </dsp:nvSpPr>
      <dsp:spPr>
        <a:xfrm>
          <a:off x="5159563" y="3408212"/>
          <a:ext cx="1839189" cy="1167885"/>
        </a:xfrm>
        <a:prstGeom prst="roundRect">
          <a:avLst>
            <a:gd name="adj" fmla="val 10000"/>
          </a:avLst>
        </a:prstGeom>
        <a:solidFill>
          <a:srgbClr val="52AE3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BE6DE-14E0-40D8-A119-94A73EA219DC}">
      <dsp:nvSpPr>
        <dsp:cNvPr id="0" name=""/>
        <dsp:cNvSpPr/>
      </dsp:nvSpPr>
      <dsp:spPr>
        <a:xfrm>
          <a:off x="5363917" y="3602349"/>
          <a:ext cx="1839189" cy="1167885"/>
        </a:xfrm>
        <a:prstGeom prst="roundRect">
          <a:avLst>
            <a:gd name="adj" fmla="val 10000"/>
          </a:avLst>
        </a:prstGeom>
        <a:solidFill>
          <a:schemeClr val="bg1">
            <a:lumMod val="85000"/>
            <a:alpha val="89804"/>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kern="1200" smtClean="0">
              <a:solidFill>
                <a:srgbClr val="004564"/>
              </a:solidFill>
            </a:rPr>
            <a:t>Egyesület, Alapítvány, Nonprofit gazdasági társaság, Szociális szövetkezet</a:t>
          </a:r>
          <a:r>
            <a:rPr lang="hu-HU" sz="1300" b="1" kern="1200" smtClean="0">
              <a:solidFill>
                <a:srgbClr val="004564"/>
              </a:solidFill>
            </a:rPr>
            <a:t> </a:t>
          </a:r>
          <a:endParaRPr lang="hu-HU" sz="1300" b="1" kern="1200" dirty="0">
            <a:solidFill>
              <a:srgbClr val="004564"/>
            </a:solidFill>
          </a:endParaRPr>
        </a:p>
      </dsp:txBody>
      <dsp:txXfrm>
        <a:off x="5363917" y="3602349"/>
        <a:ext cx="1839189" cy="11678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C644C-0BC7-4B3E-869B-B4B761035C53}">
      <dsp:nvSpPr>
        <dsp:cNvPr id="0" name=""/>
        <dsp:cNvSpPr/>
      </dsp:nvSpPr>
      <dsp:spPr>
        <a:xfrm>
          <a:off x="6638225" y="1573865"/>
          <a:ext cx="1123625" cy="489719"/>
        </a:xfrm>
        <a:custGeom>
          <a:avLst/>
          <a:gdLst/>
          <a:ahLst/>
          <a:cxnLst/>
          <a:rect l="0" t="0" r="0" b="0"/>
          <a:pathLst>
            <a:path>
              <a:moveTo>
                <a:pt x="0" y="0"/>
              </a:moveTo>
              <a:lnTo>
                <a:pt x="0" y="333729"/>
              </a:lnTo>
              <a:lnTo>
                <a:pt x="1123625" y="333729"/>
              </a:lnTo>
              <a:lnTo>
                <a:pt x="1123625" y="489719"/>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2D4A127A-2397-452E-9E3F-ECA15B542719}">
      <dsp:nvSpPr>
        <dsp:cNvPr id="0" name=""/>
        <dsp:cNvSpPr/>
      </dsp:nvSpPr>
      <dsp:spPr>
        <a:xfrm>
          <a:off x="5540329" y="1573865"/>
          <a:ext cx="1097896" cy="489719"/>
        </a:xfrm>
        <a:custGeom>
          <a:avLst/>
          <a:gdLst/>
          <a:ahLst/>
          <a:cxnLst/>
          <a:rect l="0" t="0" r="0" b="0"/>
          <a:pathLst>
            <a:path>
              <a:moveTo>
                <a:pt x="1097896" y="0"/>
              </a:moveTo>
              <a:lnTo>
                <a:pt x="1097896" y="333729"/>
              </a:lnTo>
              <a:lnTo>
                <a:pt x="0" y="333729"/>
              </a:lnTo>
              <a:lnTo>
                <a:pt x="0" y="489719"/>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8025EF0B-97CB-40AD-8E14-F8E835F8A6F1}">
      <dsp:nvSpPr>
        <dsp:cNvPr id="0" name=""/>
        <dsp:cNvSpPr/>
      </dsp:nvSpPr>
      <dsp:spPr>
        <a:xfrm>
          <a:off x="4420669" y="544146"/>
          <a:ext cx="2217555" cy="489719"/>
        </a:xfrm>
        <a:custGeom>
          <a:avLst/>
          <a:gdLst/>
          <a:ahLst/>
          <a:cxnLst/>
          <a:rect l="0" t="0" r="0" b="0"/>
          <a:pathLst>
            <a:path>
              <a:moveTo>
                <a:pt x="0" y="0"/>
              </a:moveTo>
              <a:lnTo>
                <a:pt x="0" y="333729"/>
              </a:lnTo>
              <a:lnTo>
                <a:pt x="2217555" y="333729"/>
              </a:lnTo>
              <a:lnTo>
                <a:pt x="2217555" y="489719"/>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7F4D0CBE-F368-4E2C-967F-E64B1D048673}">
      <dsp:nvSpPr>
        <dsp:cNvPr id="0" name=""/>
        <dsp:cNvSpPr/>
      </dsp:nvSpPr>
      <dsp:spPr>
        <a:xfrm>
          <a:off x="2203433" y="1573865"/>
          <a:ext cx="1118876" cy="489719"/>
        </a:xfrm>
        <a:custGeom>
          <a:avLst/>
          <a:gdLst/>
          <a:ahLst/>
          <a:cxnLst/>
          <a:rect l="0" t="0" r="0" b="0"/>
          <a:pathLst>
            <a:path>
              <a:moveTo>
                <a:pt x="0" y="0"/>
              </a:moveTo>
              <a:lnTo>
                <a:pt x="0" y="333729"/>
              </a:lnTo>
              <a:lnTo>
                <a:pt x="1118876" y="333729"/>
              </a:lnTo>
              <a:lnTo>
                <a:pt x="1118876" y="489719"/>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5267F59C-5697-4675-B001-17ADF8363F47}">
      <dsp:nvSpPr>
        <dsp:cNvPr id="0" name=""/>
        <dsp:cNvSpPr/>
      </dsp:nvSpPr>
      <dsp:spPr>
        <a:xfrm>
          <a:off x="1109039" y="1573865"/>
          <a:ext cx="1094393" cy="489719"/>
        </a:xfrm>
        <a:custGeom>
          <a:avLst/>
          <a:gdLst/>
          <a:ahLst/>
          <a:cxnLst/>
          <a:rect l="0" t="0" r="0" b="0"/>
          <a:pathLst>
            <a:path>
              <a:moveTo>
                <a:pt x="1094393" y="0"/>
              </a:moveTo>
              <a:lnTo>
                <a:pt x="1094393" y="333729"/>
              </a:lnTo>
              <a:lnTo>
                <a:pt x="0" y="333729"/>
              </a:lnTo>
              <a:lnTo>
                <a:pt x="0" y="489719"/>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3CFFA8D5-9D92-4F8A-9876-FDF548720F7A}">
      <dsp:nvSpPr>
        <dsp:cNvPr id="0" name=""/>
        <dsp:cNvSpPr/>
      </dsp:nvSpPr>
      <dsp:spPr>
        <a:xfrm>
          <a:off x="2203433" y="544146"/>
          <a:ext cx="2217235" cy="489719"/>
        </a:xfrm>
        <a:custGeom>
          <a:avLst/>
          <a:gdLst/>
          <a:ahLst/>
          <a:cxnLst/>
          <a:rect l="0" t="0" r="0" b="0"/>
          <a:pathLst>
            <a:path>
              <a:moveTo>
                <a:pt x="2217235" y="0"/>
              </a:moveTo>
              <a:lnTo>
                <a:pt x="2217235" y="333729"/>
              </a:lnTo>
              <a:lnTo>
                <a:pt x="0" y="333729"/>
              </a:lnTo>
              <a:lnTo>
                <a:pt x="0" y="489719"/>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18EFECC4-C2BF-4103-920E-2783AB175911}">
      <dsp:nvSpPr>
        <dsp:cNvPr id="0" name=""/>
        <dsp:cNvSpPr/>
      </dsp:nvSpPr>
      <dsp:spPr>
        <a:xfrm>
          <a:off x="3362901" y="746"/>
          <a:ext cx="2115536" cy="543400"/>
        </a:xfrm>
        <a:prstGeom prst="roundRect">
          <a:avLst>
            <a:gd name="adj" fmla="val 1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BCBCD-618F-41F5-9565-054DDF5876E9}">
      <dsp:nvSpPr>
        <dsp:cNvPr id="0" name=""/>
        <dsp:cNvSpPr/>
      </dsp:nvSpPr>
      <dsp:spPr>
        <a:xfrm>
          <a:off x="3549995" y="178485"/>
          <a:ext cx="2115536" cy="543400"/>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b="0" kern="1200" dirty="0" smtClean="0">
              <a:solidFill>
                <a:srgbClr val="004564"/>
              </a:solidFill>
            </a:rPr>
            <a:t>Hitelfelvevők köre</a:t>
          </a:r>
          <a:endParaRPr lang="hu-HU" sz="1600" b="0" kern="1200" dirty="0">
            <a:solidFill>
              <a:srgbClr val="004564"/>
            </a:solidFill>
          </a:endParaRPr>
        </a:p>
      </dsp:txBody>
      <dsp:txXfrm>
        <a:off x="3549995" y="178485"/>
        <a:ext cx="2115536" cy="543400"/>
      </dsp:txXfrm>
    </dsp:sp>
    <dsp:sp modelId="{3D3D5005-0DEA-4694-BB34-0D7B92E0CE0F}">
      <dsp:nvSpPr>
        <dsp:cNvPr id="0" name=""/>
        <dsp:cNvSpPr/>
      </dsp:nvSpPr>
      <dsp:spPr>
        <a:xfrm>
          <a:off x="597514" y="1033865"/>
          <a:ext cx="3211839" cy="540000"/>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16305-3A64-4177-ABC6-C80FFAE18CB9}">
      <dsp:nvSpPr>
        <dsp:cNvPr id="0" name=""/>
        <dsp:cNvSpPr/>
      </dsp:nvSpPr>
      <dsp:spPr>
        <a:xfrm>
          <a:off x="784608" y="1211605"/>
          <a:ext cx="3211839" cy="540000"/>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b="0" kern="1200" dirty="0" smtClean="0">
              <a:solidFill>
                <a:srgbClr val="004564"/>
              </a:solidFill>
            </a:rPr>
            <a:t>Vállalkozóvá váló munkanélküliek </a:t>
          </a:r>
          <a:r>
            <a:rPr lang="hu-HU" sz="1600" b="0" kern="1200" dirty="0" err="1" smtClean="0">
              <a:solidFill>
                <a:srgbClr val="004564"/>
              </a:solidFill>
            </a:rPr>
            <a:t>Mikrovállalkozásai</a:t>
          </a:r>
          <a:endParaRPr lang="hu-HU" sz="1600" b="0" kern="1200" dirty="0">
            <a:solidFill>
              <a:srgbClr val="004564"/>
            </a:solidFill>
          </a:endParaRPr>
        </a:p>
      </dsp:txBody>
      <dsp:txXfrm>
        <a:off x="784608" y="1211605"/>
        <a:ext cx="3211839" cy="540000"/>
      </dsp:txXfrm>
    </dsp:sp>
    <dsp:sp modelId="{9D59EB88-AEFE-4E25-874F-DCE55858242E}">
      <dsp:nvSpPr>
        <dsp:cNvPr id="0" name=""/>
        <dsp:cNvSpPr/>
      </dsp:nvSpPr>
      <dsp:spPr>
        <a:xfrm>
          <a:off x="177257" y="2063584"/>
          <a:ext cx="1863565" cy="2781658"/>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A15C6-6C4B-42DF-A7F6-5E1C317C1E49}">
      <dsp:nvSpPr>
        <dsp:cNvPr id="0" name=""/>
        <dsp:cNvSpPr/>
      </dsp:nvSpPr>
      <dsp:spPr>
        <a:xfrm>
          <a:off x="364351" y="2241324"/>
          <a:ext cx="1863565" cy="2781658"/>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u-HU" sz="1200" b="0" kern="1200" dirty="0" smtClean="0">
              <a:solidFill>
                <a:srgbClr val="1B5072"/>
              </a:solidFill>
              <a:latin typeface="+mj-lt"/>
            </a:rPr>
            <a:t>Hitelkérelem benyújtását megelőző héten nem állt munkajogviszonyban, foglalkoztatási jogviszonyban, munkavégzésre irányuló egyéb jogviszonyban, aktívan keresett munkát (4 hét)  és két héten belül munkába tud állni.  </a:t>
          </a:r>
          <a:endParaRPr lang="hu-HU" sz="1200" b="0" u="sng" kern="1200" dirty="0">
            <a:solidFill>
              <a:srgbClr val="C00000"/>
            </a:solidFill>
          </a:endParaRPr>
        </a:p>
      </dsp:txBody>
      <dsp:txXfrm>
        <a:off x="364351" y="2241324"/>
        <a:ext cx="1863565" cy="2781658"/>
      </dsp:txXfrm>
    </dsp:sp>
    <dsp:sp modelId="{EE54B689-ABA7-4B5A-9E29-0759F32E3147}">
      <dsp:nvSpPr>
        <dsp:cNvPr id="0" name=""/>
        <dsp:cNvSpPr/>
      </dsp:nvSpPr>
      <dsp:spPr>
        <a:xfrm>
          <a:off x="2415011" y="2063584"/>
          <a:ext cx="1814598" cy="2783026"/>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B3BE9-BFA8-4C84-87F5-8CE90F83465F}">
      <dsp:nvSpPr>
        <dsp:cNvPr id="0" name=""/>
        <dsp:cNvSpPr/>
      </dsp:nvSpPr>
      <dsp:spPr>
        <a:xfrm>
          <a:off x="2602105" y="2241324"/>
          <a:ext cx="1814598" cy="2783026"/>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endParaRPr lang="hu-HU" sz="1200" b="0" kern="1200" dirty="0" smtClean="0">
            <a:solidFill>
              <a:srgbClr val="1B5072"/>
            </a:solidFill>
            <a:latin typeface="+mj-lt"/>
          </a:endParaRPr>
        </a:p>
        <a:p>
          <a:pPr lvl="0" algn="l" defTabSz="533400" rtl="0">
            <a:lnSpc>
              <a:spcPct val="90000"/>
            </a:lnSpc>
            <a:spcBef>
              <a:spcPct val="0"/>
            </a:spcBef>
            <a:spcAft>
              <a:spcPct val="35000"/>
            </a:spcAft>
          </a:pPr>
          <a:r>
            <a:rPr lang="hu-HU" sz="1200" b="0" kern="1200" dirty="0" smtClean="0">
              <a:solidFill>
                <a:srgbClr val="1B5072"/>
              </a:solidFill>
              <a:latin typeface="+mj-lt"/>
            </a:rPr>
            <a:t>Álláskeresőként történő regisztrálása, nyilvántartásba vétele megtörtént. </a:t>
          </a:r>
          <a:endParaRPr lang="hu-HU" sz="1200" b="0" kern="1200" dirty="0">
            <a:solidFill>
              <a:srgbClr val="1B5072"/>
            </a:solidFill>
            <a:latin typeface="+mj-lt"/>
          </a:endParaRPr>
        </a:p>
      </dsp:txBody>
      <dsp:txXfrm>
        <a:off x="2602105" y="2241324"/>
        <a:ext cx="1814598" cy="2783026"/>
      </dsp:txXfrm>
    </dsp:sp>
    <dsp:sp modelId="{87BB2978-5A4A-4720-8D2A-DF96D860F31E}">
      <dsp:nvSpPr>
        <dsp:cNvPr id="0" name=""/>
        <dsp:cNvSpPr/>
      </dsp:nvSpPr>
      <dsp:spPr>
        <a:xfrm>
          <a:off x="5032625" y="1033865"/>
          <a:ext cx="3211199" cy="540000"/>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7328E-BFEC-4488-B90F-F7D554DD9650}">
      <dsp:nvSpPr>
        <dsp:cNvPr id="0" name=""/>
        <dsp:cNvSpPr/>
      </dsp:nvSpPr>
      <dsp:spPr>
        <a:xfrm>
          <a:off x="5219719" y="1211605"/>
          <a:ext cx="3211199" cy="540000"/>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b="0" kern="1200" dirty="0" smtClean="0">
              <a:solidFill>
                <a:srgbClr val="004564"/>
              </a:solidFill>
            </a:rPr>
            <a:t>Vállalkozóvá váló inaktívak </a:t>
          </a:r>
          <a:r>
            <a:rPr lang="hu-HU" sz="1600" b="0" kern="1200" dirty="0" err="1" smtClean="0">
              <a:solidFill>
                <a:srgbClr val="004564"/>
              </a:solidFill>
            </a:rPr>
            <a:t>Mikrovállalkozásai</a:t>
          </a:r>
          <a:endParaRPr lang="hu-HU" sz="1600" b="0" kern="1200" dirty="0">
            <a:solidFill>
              <a:srgbClr val="004564"/>
            </a:solidFill>
          </a:endParaRPr>
        </a:p>
      </dsp:txBody>
      <dsp:txXfrm>
        <a:off x="5219719" y="1211605"/>
        <a:ext cx="3211199" cy="540000"/>
      </dsp:txXfrm>
    </dsp:sp>
    <dsp:sp modelId="{07439F67-EF8C-4521-807A-B44C1D8138EB}">
      <dsp:nvSpPr>
        <dsp:cNvPr id="0" name=""/>
        <dsp:cNvSpPr/>
      </dsp:nvSpPr>
      <dsp:spPr>
        <a:xfrm>
          <a:off x="4603798" y="2063584"/>
          <a:ext cx="1873062" cy="2798488"/>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7BF5D-9566-4672-9567-255AC56F29BB}">
      <dsp:nvSpPr>
        <dsp:cNvPr id="0" name=""/>
        <dsp:cNvSpPr/>
      </dsp:nvSpPr>
      <dsp:spPr>
        <a:xfrm>
          <a:off x="4790892" y="2241324"/>
          <a:ext cx="1873062" cy="2798488"/>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hu-HU" sz="1200" b="0" kern="1200" dirty="0" smtClean="0">
            <a:solidFill>
              <a:srgbClr val="004564"/>
            </a:solidFill>
            <a:latin typeface="+mj-lt"/>
          </a:endParaRPr>
        </a:p>
        <a:p>
          <a:pPr lvl="0" algn="l" defTabSz="533400">
            <a:lnSpc>
              <a:spcPct val="90000"/>
            </a:lnSpc>
            <a:spcBef>
              <a:spcPct val="0"/>
            </a:spcBef>
            <a:spcAft>
              <a:spcPct val="35000"/>
            </a:spcAft>
          </a:pPr>
          <a:r>
            <a:rPr lang="hu-HU" sz="1200" b="0" kern="1200" dirty="0" smtClean="0">
              <a:solidFill>
                <a:srgbClr val="004564"/>
              </a:solidFill>
              <a:latin typeface="+mj-lt"/>
            </a:rPr>
            <a:t>Inaktív kereső: keresőtevékenységet nem folytató, de keresettel, jövedelemmel rendelkező személy;</a:t>
          </a:r>
        </a:p>
        <a:p>
          <a:pPr lvl="0" algn="l" defTabSz="533400">
            <a:lnSpc>
              <a:spcPct val="90000"/>
            </a:lnSpc>
            <a:spcBef>
              <a:spcPct val="0"/>
            </a:spcBef>
            <a:spcAft>
              <a:spcPct val="35000"/>
            </a:spcAft>
          </a:pPr>
          <a:r>
            <a:rPr lang="hu-HU" sz="1200" b="0" kern="1200" dirty="0" smtClean="0">
              <a:solidFill>
                <a:srgbClr val="004564"/>
              </a:solidFill>
              <a:latin typeface="+mj-lt"/>
            </a:rPr>
            <a:t>(pl. nyugdíjas; ápolási díjban részesülő; tulajdon bérbeadásból élő) </a:t>
          </a:r>
          <a:endParaRPr lang="hu-HU" sz="1200" b="0" kern="1200" dirty="0">
            <a:solidFill>
              <a:srgbClr val="004564"/>
            </a:solidFill>
          </a:endParaRPr>
        </a:p>
      </dsp:txBody>
      <dsp:txXfrm>
        <a:off x="4790892" y="2241324"/>
        <a:ext cx="1873062" cy="2798488"/>
      </dsp:txXfrm>
    </dsp:sp>
    <dsp:sp modelId="{51D724C4-5B16-4000-9318-6E3A0BC0EB73}">
      <dsp:nvSpPr>
        <dsp:cNvPr id="0" name=""/>
        <dsp:cNvSpPr/>
      </dsp:nvSpPr>
      <dsp:spPr>
        <a:xfrm>
          <a:off x="6851048" y="2063584"/>
          <a:ext cx="1821603" cy="2797205"/>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F5F50-6D4A-4A7F-8D8F-89F4B2FF44DF}">
      <dsp:nvSpPr>
        <dsp:cNvPr id="0" name=""/>
        <dsp:cNvSpPr/>
      </dsp:nvSpPr>
      <dsp:spPr>
        <a:xfrm>
          <a:off x="7038142" y="2241324"/>
          <a:ext cx="1821603" cy="279720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hu-HU" sz="1200" b="0" kern="1200" dirty="0" smtClean="0">
            <a:solidFill>
              <a:srgbClr val="004564"/>
            </a:solidFill>
            <a:latin typeface="+mj-lt"/>
          </a:endParaRPr>
        </a:p>
        <a:p>
          <a:pPr lvl="0" algn="ctr" defTabSz="533400">
            <a:lnSpc>
              <a:spcPct val="90000"/>
            </a:lnSpc>
            <a:spcBef>
              <a:spcPct val="0"/>
            </a:spcBef>
            <a:spcAft>
              <a:spcPct val="35000"/>
            </a:spcAft>
          </a:pPr>
          <a:endParaRPr lang="hu-HU" sz="1200" b="0" kern="1200" dirty="0" smtClean="0">
            <a:solidFill>
              <a:srgbClr val="004564"/>
            </a:solidFill>
            <a:latin typeface="+mj-lt"/>
          </a:endParaRPr>
        </a:p>
        <a:p>
          <a:pPr lvl="0" algn="ctr" defTabSz="533400">
            <a:lnSpc>
              <a:spcPct val="90000"/>
            </a:lnSpc>
            <a:spcBef>
              <a:spcPct val="0"/>
            </a:spcBef>
            <a:spcAft>
              <a:spcPct val="35000"/>
            </a:spcAft>
          </a:pPr>
          <a:r>
            <a:rPr lang="hu-HU" sz="1200" b="0" kern="1200" dirty="0" smtClean="0">
              <a:solidFill>
                <a:srgbClr val="004564"/>
              </a:solidFill>
              <a:latin typeface="+mj-lt"/>
            </a:rPr>
            <a:t>Eltartott: az a személy, aki jövedelemmel nem rendelkezik, és megélhetéséről magánszemély vagy intézmény gondoskodik.</a:t>
          </a:r>
        </a:p>
        <a:p>
          <a:pPr lvl="0" algn="ctr" defTabSz="533400">
            <a:lnSpc>
              <a:spcPct val="90000"/>
            </a:lnSpc>
            <a:spcBef>
              <a:spcPct val="0"/>
            </a:spcBef>
            <a:spcAft>
              <a:spcPct val="35000"/>
            </a:spcAft>
          </a:pPr>
          <a:r>
            <a:rPr lang="hu-HU" sz="1200" b="0" kern="1200" dirty="0" smtClean="0">
              <a:solidFill>
                <a:srgbClr val="004564"/>
              </a:solidFill>
              <a:latin typeface="+mj-lt"/>
            </a:rPr>
            <a:t>(pl. nyilvántartásba vett háztartásbeli; 18 éves vagy idősebb, nappali tagozaton nem tanuló eltartott)  </a:t>
          </a:r>
          <a:endParaRPr lang="hu-HU" sz="1200" b="0" kern="1200" dirty="0">
            <a:solidFill>
              <a:srgbClr val="004564"/>
            </a:solidFill>
            <a:latin typeface="+mj-lt"/>
          </a:endParaRPr>
        </a:p>
      </dsp:txBody>
      <dsp:txXfrm>
        <a:off x="7038142" y="2241324"/>
        <a:ext cx="1821603" cy="279720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2399BD-FB44-43F3-B4A0-F708E6361209}">
      <dsp:nvSpPr>
        <dsp:cNvPr id="0" name=""/>
        <dsp:cNvSpPr/>
      </dsp:nvSpPr>
      <dsp:spPr>
        <a:xfrm>
          <a:off x="6174948" y="2624355"/>
          <a:ext cx="91440" cy="311017"/>
        </a:xfrm>
        <a:custGeom>
          <a:avLst/>
          <a:gdLst/>
          <a:ahLst/>
          <a:cxnLst/>
          <a:rect l="0" t="0" r="0" b="0"/>
          <a:pathLst>
            <a:path>
              <a:moveTo>
                <a:pt x="45720" y="0"/>
              </a:moveTo>
              <a:lnTo>
                <a:pt x="45720" y="311017"/>
              </a:lnTo>
            </a:path>
          </a:pathLst>
        </a:custGeom>
        <a:noFill/>
        <a:ln w="10795" cap="flat" cmpd="sng" algn="ctr">
          <a:solidFill>
            <a:srgbClr val="52AE31"/>
          </a:solidFill>
          <a:prstDash val="solid"/>
        </a:ln>
        <a:effectLst/>
      </dsp:spPr>
      <dsp:style>
        <a:lnRef idx="2">
          <a:scrgbClr r="0" g="0" b="0"/>
        </a:lnRef>
        <a:fillRef idx="0">
          <a:scrgbClr r="0" g="0" b="0"/>
        </a:fillRef>
        <a:effectRef idx="0">
          <a:scrgbClr r="0" g="0" b="0"/>
        </a:effectRef>
        <a:fontRef idx="minor"/>
      </dsp:style>
    </dsp:sp>
    <dsp:sp modelId="{FFC7F95E-1A72-4551-AA55-395BB8C2D510}">
      <dsp:nvSpPr>
        <dsp:cNvPr id="0" name=""/>
        <dsp:cNvSpPr/>
      </dsp:nvSpPr>
      <dsp:spPr>
        <a:xfrm>
          <a:off x="4047057" y="1067795"/>
          <a:ext cx="2173611" cy="488964"/>
        </a:xfrm>
        <a:custGeom>
          <a:avLst/>
          <a:gdLst/>
          <a:ahLst/>
          <a:cxnLst/>
          <a:rect l="0" t="0" r="0" b="0"/>
          <a:pathLst>
            <a:path>
              <a:moveTo>
                <a:pt x="0" y="0"/>
              </a:moveTo>
              <a:lnTo>
                <a:pt x="0" y="333215"/>
              </a:lnTo>
              <a:lnTo>
                <a:pt x="2173611" y="333215"/>
              </a:lnTo>
              <a:lnTo>
                <a:pt x="2173611" y="488964"/>
              </a:lnTo>
            </a:path>
          </a:pathLst>
        </a:custGeom>
        <a:noFill/>
        <a:ln w="10795" cap="flat" cmpd="sng" algn="ctr">
          <a:noFill/>
          <a:prstDash val="solid"/>
        </a:ln>
        <a:effectLst/>
      </dsp:spPr>
      <dsp:style>
        <a:lnRef idx="2">
          <a:scrgbClr r="0" g="0" b="0"/>
        </a:lnRef>
        <a:fillRef idx="0">
          <a:scrgbClr r="0" g="0" b="0"/>
        </a:fillRef>
        <a:effectRef idx="0">
          <a:scrgbClr r="0" g="0" b="0"/>
        </a:effectRef>
        <a:fontRef idx="minor"/>
      </dsp:style>
    </dsp:sp>
    <dsp:sp modelId="{2D4A127A-2397-452E-9E3F-ECA15B542719}">
      <dsp:nvSpPr>
        <dsp:cNvPr id="0" name=""/>
        <dsp:cNvSpPr/>
      </dsp:nvSpPr>
      <dsp:spPr>
        <a:xfrm>
          <a:off x="4001337" y="2624355"/>
          <a:ext cx="91440" cy="311017"/>
        </a:xfrm>
        <a:custGeom>
          <a:avLst/>
          <a:gdLst/>
          <a:ahLst/>
          <a:cxnLst/>
          <a:rect l="0" t="0" r="0" b="0"/>
          <a:pathLst>
            <a:path>
              <a:moveTo>
                <a:pt x="45720" y="0"/>
              </a:moveTo>
              <a:lnTo>
                <a:pt x="45720" y="311017"/>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8025EF0B-97CB-40AD-8E14-F8E835F8A6F1}">
      <dsp:nvSpPr>
        <dsp:cNvPr id="0" name=""/>
        <dsp:cNvSpPr/>
      </dsp:nvSpPr>
      <dsp:spPr>
        <a:xfrm>
          <a:off x="4001337" y="1067795"/>
          <a:ext cx="91440" cy="488964"/>
        </a:xfrm>
        <a:custGeom>
          <a:avLst/>
          <a:gdLst/>
          <a:ahLst/>
          <a:cxnLst/>
          <a:rect l="0" t="0" r="0" b="0"/>
          <a:pathLst>
            <a:path>
              <a:moveTo>
                <a:pt x="45720" y="0"/>
              </a:moveTo>
              <a:lnTo>
                <a:pt x="45720" y="488964"/>
              </a:lnTo>
            </a:path>
          </a:pathLst>
        </a:custGeom>
        <a:noFill/>
        <a:ln w="10795" cap="flat" cmpd="sng" algn="ctr">
          <a:noFill/>
          <a:prstDash val="solid"/>
        </a:ln>
        <a:effectLst/>
      </dsp:spPr>
      <dsp:style>
        <a:lnRef idx="2">
          <a:scrgbClr r="0" g="0" b="0"/>
        </a:lnRef>
        <a:fillRef idx="0">
          <a:scrgbClr r="0" g="0" b="0"/>
        </a:fillRef>
        <a:effectRef idx="0">
          <a:scrgbClr r="0" g="0" b="0"/>
        </a:effectRef>
        <a:fontRef idx="minor"/>
      </dsp:style>
    </dsp:sp>
    <dsp:sp modelId="{5267F59C-5697-4675-B001-17ADF8363F47}">
      <dsp:nvSpPr>
        <dsp:cNvPr id="0" name=""/>
        <dsp:cNvSpPr/>
      </dsp:nvSpPr>
      <dsp:spPr>
        <a:xfrm>
          <a:off x="1827725" y="2624355"/>
          <a:ext cx="91440" cy="311017"/>
        </a:xfrm>
        <a:custGeom>
          <a:avLst/>
          <a:gdLst/>
          <a:ahLst/>
          <a:cxnLst/>
          <a:rect l="0" t="0" r="0" b="0"/>
          <a:pathLst>
            <a:path>
              <a:moveTo>
                <a:pt x="45720" y="0"/>
              </a:moveTo>
              <a:lnTo>
                <a:pt x="45720" y="311017"/>
              </a:lnTo>
            </a:path>
          </a:pathLst>
        </a:custGeom>
        <a:noFill/>
        <a:ln w="10795" cap="flat" cmpd="sng" algn="ctr">
          <a:solidFill>
            <a:srgbClr val="004564"/>
          </a:solidFill>
          <a:prstDash val="solid"/>
        </a:ln>
        <a:effectLst/>
      </dsp:spPr>
      <dsp:style>
        <a:lnRef idx="2">
          <a:scrgbClr r="0" g="0" b="0"/>
        </a:lnRef>
        <a:fillRef idx="0">
          <a:scrgbClr r="0" g="0" b="0"/>
        </a:fillRef>
        <a:effectRef idx="0">
          <a:scrgbClr r="0" g="0" b="0"/>
        </a:effectRef>
        <a:fontRef idx="minor"/>
      </dsp:style>
    </dsp:sp>
    <dsp:sp modelId="{3CFFA8D5-9D92-4F8A-9876-FDF548720F7A}">
      <dsp:nvSpPr>
        <dsp:cNvPr id="0" name=""/>
        <dsp:cNvSpPr/>
      </dsp:nvSpPr>
      <dsp:spPr>
        <a:xfrm>
          <a:off x="1873445" y="1067795"/>
          <a:ext cx="2173611" cy="488964"/>
        </a:xfrm>
        <a:custGeom>
          <a:avLst/>
          <a:gdLst/>
          <a:ahLst/>
          <a:cxnLst/>
          <a:rect l="0" t="0" r="0" b="0"/>
          <a:pathLst>
            <a:path>
              <a:moveTo>
                <a:pt x="2173611" y="0"/>
              </a:moveTo>
              <a:lnTo>
                <a:pt x="2173611" y="333215"/>
              </a:lnTo>
              <a:lnTo>
                <a:pt x="0" y="333215"/>
              </a:lnTo>
              <a:lnTo>
                <a:pt x="0" y="488964"/>
              </a:lnTo>
            </a:path>
          </a:pathLst>
        </a:custGeom>
        <a:noFill/>
        <a:ln w="10795" cap="flat" cmpd="sng" algn="ctr">
          <a:noFill/>
          <a:prstDash val="solid"/>
        </a:ln>
        <a:effectLst/>
      </dsp:spPr>
      <dsp:style>
        <a:lnRef idx="2">
          <a:scrgbClr r="0" g="0" b="0"/>
        </a:lnRef>
        <a:fillRef idx="0">
          <a:scrgbClr r="0" g="0" b="0"/>
        </a:fillRef>
        <a:effectRef idx="0">
          <a:scrgbClr r="0" g="0" b="0"/>
        </a:effectRef>
        <a:fontRef idx="minor"/>
      </dsp:style>
    </dsp:sp>
    <dsp:sp modelId="{18EFECC4-C2BF-4103-920E-2783AB175911}">
      <dsp:nvSpPr>
        <dsp:cNvPr id="0" name=""/>
        <dsp:cNvSpPr/>
      </dsp:nvSpPr>
      <dsp:spPr>
        <a:xfrm>
          <a:off x="3206430" y="199"/>
          <a:ext cx="1681253" cy="1067595"/>
        </a:xfrm>
        <a:prstGeom prst="roundRect">
          <a:avLst>
            <a:gd name="adj" fmla="val 10000"/>
          </a:avLst>
        </a:prstGeom>
        <a:no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ABCBCD-618F-41F5-9565-054DDF5876E9}">
      <dsp:nvSpPr>
        <dsp:cNvPr id="0" name=""/>
        <dsp:cNvSpPr/>
      </dsp:nvSpPr>
      <dsp:spPr>
        <a:xfrm>
          <a:off x="3393236" y="177664"/>
          <a:ext cx="1681253" cy="1067595"/>
        </a:xfrm>
        <a:prstGeom prst="roundRect">
          <a:avLst>
            <a:gd name="adj" fmla="val 10000"/>
          </a:avLst>
        </a:prstGeom>
        <a:no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hu-HU" sz="1800" b="0" kern="1200" dirty="0">
            <a:solidFill>
              <a:srgbClr val="004564"/>
            </a:solidFill>
          </a:endParaRPr>
        </a:p>
      </dsp:txBody>
      <dsp:txXfrm>
        <a:off x="3393236" y="177664"/>
        <a:ext cx="1681253" cy="1067595"/>
      </dsp:txXfrm>
    </dsp:sp>
    <dsp:sp modelId="{3D3D5005-0DEA-4694-BB34-0D7B92E0CE0F}">
      <dsp:nvSpPr>
        <dsp:cNvPr id="0" name=""/>
        <dsp:cNvSpPr/>
      </dsp:nvSpPr>
      <dsp:spPr>
        <a:xfrm>
          <a:off x="1032818" y="1556759"/>
          <a:ext cx="1681253" cy="1067595"/>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16305-3A64-4177-ABC6-C80FFAE18CB9}">
      <dsp:nvSpPr>
        <dsp:cNvPr id="0" name=""/>
        <dsp:cNvSpPr/>
      </dsp:nvSpPr>
      <dsp:spPr>
        <a:xfrm>
          <a:off x="1219624" y="1734225"/>
          <a:ext cx="1681253" cy="106759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smtClean="0">
              <a:solidFill>
                <a:srgbClr val="004564"/>
              </a:solidFill>
            </a:rPr>
            <a:t>Vállalkozóvá váló munkanélküliek </a:t>
          </a:r>
          <a:r>
            <a:rPr lang="hu-HU" sz="1200" b="1" kern="1200" dirty="0" err="1" smtClean="0">
              <a:solidFill>
                <a:srgbClr val="004564"/>
              </a:solidFill>
            </a:rPr>
            <a:t>Mikrovállalkozásai</a:t>
          </a:r>
          <a:endParaRPr lang="hu-HU" sz="1200" b="1" kern="1200" dirty="0">
            <a:solidFill>
              <a:srgbClr val="004564"/>
            </a:solidFill>
          </a:endParaRPr>
        </a:p>
      </dsp:txBody>
      <dsp:txXfrm>
        <a:off x="1219624" y="1734225"/>
        <a:ext cx="1681253" cy="1067595"/>
      </dsp:txXfrm>
    </dsp:sp>
    <dsp:sp modelId="{9D59EB88-AEFE-4E25-874F-DCE55858242E}">
      <dsp:nvSpPr>
        <dsp:cNvPr id="0" name=""/>
        <dsp:cNvSpPr/>
      </dsp:nvSpPr>
      <dsp:spPr>
        <a:xfrm>
          <a:off x="973445" y="2935372"/>
          <a:ext cx="1800000" cy="2001603"/>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A15C6-6C4B-42DF-A7F6-5E1C317C1E49}">
      <dsp:nvSpPr>
        <dsp:cNvPr id="0" name=""/>
        <dsp:cNvSpPr/>
      </dsp:nvSpPr>
      <dsp:spPr>
        <a:xfrm>
          <a:off x="1160250" y="3112838"/>
          <a:ext cx="1800000" cy="2001603"/>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u-HU" sz="1200" kern="1200" dirty="0" smtClean="0">
              <a:solidFill>
                <a:srgbClr val="004564"/>
              </a:solidFill>
            </a:rPr>
            <a:t>Csekélyösszegű támogatás</a:t>
          </a:r>
          <a:endParaRPr lang="hu-HU" sz="1200" b="1" kern="1200" dirty="0">
            <a:solidFill>
              <a:srgbClr val="004564"/>
            </a:solidFill>
          </a:endParaRPr>
        </a:p>
      </dsp:txBody>
      <dsp:txXfrm>
        <a:off x="1160250" y="3112838"/>
        <a:ext cx="1800000" cy="2001603"/>
      </dsp:txXfrm>
    </dsp:sp>
    <dsp:sp modelId="{87BB2978-5A4A-4720-8D2A-DF96D860F31E}">
      <dsp:nvSpPr>
        <dsp:cNvPr id="0" name=""/>
        <dsp:cNvSpPr/>
      </dsp:nvSpPr>
      <dsp:spPr>
        <a:xfrm>
          <a:off x="3206430" y="1556759"/>
          <a:ext cx="1681253" cy="1067595"/>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7328E-BFEC-4488-B90F-F7D554DD9650}">
      <dsp:nvSpPr>
        <dsp:cNvPr id="0" name=""/>
        <dsp:cNvSpPr/>
      </dsp:nvSpPr>
      <dsp:spPr>
        <a:xfrm>
          <a:off x="3393236" y="1734225"/>
          <a:ext cx="1681253" cy="1067595"/>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smtClean="0">
              <a:solidFill>
                <a:srgbClr val="004564"/>
              </a:solidFill>
            </a:rPr>
            <a:t>Vállalkozóvá váló inaktívak </a:t>
          </a:r>
          <a:r>
            <a:rPr lang="hu-HU" sz="1200" b="1" kern="1200" dirty="0" err="1" smtClean="0">
              <a:solidFill>
                <a:srgbClr val="004564"/>
              </a:solidFill>
            </a:rPr>
            <a:t>Mikrovállalkozásai</a:t>
          </a:r>
          <a:endParaRPr lang="hu-HU" sz="1200" b="1" kern="1200" dirty="0">
            <a:solidFill>
              <a:srgbClr val="004564"/>
            </a:solidFill>
          </a:endParaRPr>
        </a:p>
      </dsp:txBody>
      <dsp:txXfrm>
        <a:off x="3393236" y="1734225"/>
        <a:ext cx="1681253" cy="1067595"/>
      </dsp:txXfrm>
    </dsp:sp>
    <dsp:sp modelId="{07439F67-EF8C-4521-807A-B44C1D8138EB}">
      <dsp:nvSpPr>
        <dsp:cNvPr id="0" name=""/>
        <dsp:cNvSpPr/>
      </dsp:nvSpPr>
      <dsp:spPr>
        <a:xfrm>
          <a:off x="3147056" y="2935372"/>
          <a:ext cx="1800000" cy="2001603"/>
        </a:xfrm>
        <a:prstGeom prst="roundRect">
          <a:avLst>
            <a:gd name="adj" fmla="val 10000"/>
          </a:avLst>
        </a:prstGeom>
        <a:solidFill>
          <a:srgbClr val="00456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7BF5D-9566-4672-9567-255AC56F29BB}">
      <dsp:nvSpPr>
        <dsp:cNvPr id="0" name=""/>
        <dsp:cNvSpPr/>
      </dsp:nvSpPr>
      <dsp:spPr>
        <a:xfrm>
          <a:off x="3333862" y="3112838"/>
          <a:ext cx="1800000" cy="2001603"/>
        </a:xfrm>
        <a:prstGeom prst="roundRect">
          <a:avLst>
            <a:gd name="adj" fmla="val 10000"/>
          </a:avLst>
        </a:prstGeom>
        <a:solidFill>
          <a:schemeClr val="bg1">
            <a:lumMod val="8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u-HU" sz="1200" kern="1200" dirty="0" smtClean="0">
              <a:solidFill>
                <a:srgbClr val="004564"/>
              </a:solidFill>
            </a:rPr>
            <a:t>Csekélyösszegű támogatás </a:t>
          </a:r>
          <a:endParaRPr lang="hu-HU" sz="1200" b="1" kern="1200" dirty="0">
            <a:solidFill>
              <a:srgbClr val="004564"/>
            </a:solidFill>
          </a:endParaRPr>
        </a:p>
      </dsp:txBody>
      <dsp:txXfrm>
        <a:off x="3333862" y="3112838"/>
        <a:ext cx="1800000" cy="2001603"/>
      </dsp:txXfrm>
    </dsp:sp>
    <dsp:sp modelId="{8DD57377-6E01-46E5-9484-7B6111D11416}">
      <dsp:nvSpPr>
        <dsp:cNvPr id="0" name=""/>
        <dsp:cNvSpPr/>
      </dsp:nvSpPr>
      <dsp:spPr>
        <a:xfrm>
          <a:off x="5380042" y="1556759"/>
          <a:ext cx="1681253" cy="1067595"/>
        </a:xfrm>
        <a:prstGeom prst="roundRect">
          <a:avLst>
            <a:gd name="adj" fmla="val 10000"/>
          </a:avLst>
        </a:prstGeom>
        <a:solidFill>
          <a:srgbClr val="52AE3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C0420-D143-47DD-AA8F-A323E88FEEC2}">
      <dsp:nvSpPr>
        <dsp:cNvPr id="0" name=""/>
        <dsp:cNvSpPr/>
      </dsp:nvSpPr>
      <dsp:spPr>
        <a:xfrm>
          <a:off x="5566848" y="1734225"/>
          <a:ext cx="1681253" cy="1067595"/>
        </a:xfrm>
        <a:prstGeom prst="roundRect">
          <a:avLst>
            <a:gd name="adj" fmla="val 10000"/>
          </a:avLst>
        </a:prstGeom>
        <a:solidFill>
          <a:schemeClr val="bg1">
            <a:lumMod val="85000"/>
            <a:alpha val="89804"/>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hu-HU" sz="1200" b="1" kern="1200" dirty="0" smtClean="0">
              <a:solidFill>
                <a:srgbClr val="004564"/>
              </a:solidFill>
            </a:rPr>
            <a:t>Társadalmi célú Mikro- Kis – és Középvállalkozások</a:t>
          </a:r>
          <a:endParaRPr lang="hu-HU" sz="1200" b="1" kern="1200" dirty="0">
            <a:solidFill>
              <a:srgbClr val="004564"/>
            </a:solidFill>
          </a:endParaRPr>
        </a:p>
      </dsp:txBody>
      <dsp:txXfrm>
        <a:off x="5566848" y="1734225"/>
        <a:ext cx="1681253" cy="1067595"/>
      </dsp:txXfrm>
    </dsp:sp>
    <dsp:sp modelId="{3D09694B-2C28-4352-888A-94A38C851D88}">
      <dsp:nvSpPr>
        <dsp:cNvPr id="0" name=""/>
        <dsp:cNvSpPr/>
      </dsp:nvSpPr>
      <dsp:spPr>
        <a:xfrm>
          <a:off x="5320668" y="2935372"/>
          <a:ext cx="1800000" cy="2000845"/>
        </a:xfrm>
        <a:prstGeom prst="roundRect">
          <a:avLst>
            <a:gd name="adj" fmla="val 10000"/>
          </a:avLst>
        </a:prstGeom>
        <a:solidFill>
          <a:srgbClr val="52AE3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BE6DE-14E0-40D8-A119-94A73EA219DC}">
      <dsp:nvSpPr>
        <dsp:cNvPr id="0" name=""/>
        <dsp:cNvSpPr/>
      </dsp:nvSpPr>
      <dsp:spPr>
        <a:xfrm>
          <a:off x="5507474" y="3112838"/>
          <a:ext cx="1800000" cy="2000845"/>
        </a:xfrm>
        <a:prstGeom prst="roundRect">
          <a:avLst>
            <a:gd name="adj" fmla="val 10000"/>
          </a:avLst>
        </a:prstGeom>
        <a:solidFill>
          <a:schemeClr val="bg1">
            <a:lumMod val="85000"/>
            <a:alpha val="89804"/>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u-HU" sz="1200" kern="1200" dirty="0" smtClean="0">
              <a:solidFill>
                <a:srgbClr val="004564"/>
              </a:solidFill>
            </a:rPr>
            <a:t>Csekélyösszegű támogatás  és/vagy Regionális beruházási támogatás</a:t>
          </a:r>
        </a:p>
        <a:p>
          <a:pPr lvl="0" algn="l" defTabSz="533400">
            <a:lnSpc>
              <a:spcPct val="90000"/>
            </a:lnSpc>
            <a:spcBef>
              <a:spcPct val="0"/>
            </a:spcBef>
            <a:spcAft>
              <a:spcPct val="35000"/>
            </a:spcAft>
          </a:pPr>
          <a:r>
            <a:rPr lang="hu-HU" sz="1200" b="1" u="none" kern="1200" dirty="0" smtClean="0">
              <a:solidFill>
                <a:srgbClr val="C00000"/>
              </a:solidFill>
            </a:rPr>
            <a:t>Figyelem!</a:t>
          </a:r>
        </a:p>
        <a:p>
          <a:pPr lvl="0" algn="l" defTabSz="533400">
            <a:lnSpc>
              <a:spcPct val="90000"/>
            </a:lnSpc>
            <a:spcBef>
              <a:spcPct val="0"/>
            </a:spcBef>
            <a:spcAft>
              <a:spcPct val="35000"/>
            </a:spcAft>
          </a:pPr>
          <a:r>
            <a:rPr lang="hu-HU" sz="1200" b="1" kern="1200" dirty="0" smtClean="0">
              <a:solidFill>
                <a:srgbClr val="004564"/>
              </a:solidFill>
            </a:rPr>
            <a:t>Készletbeszerzés  kizárólag csekélyösszegű támogatás  terhére számolható el.</a:t>
          </a:r>
          <a:endParaRPr lang="hu-HU" sz="1200" b="1" kern="1200" dirty="0">
            <a:solidFill>
              <a:srgbClr val="004564"/>
            </a:solidFill>
          </a:endParaRPr>
        </a:p>
      </dsp:txBody>
      <dsp:txXfrm>
        <a:off x="5507474" y="3112838"/>
        <a:ext cx="1800000" cy="200084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0BE057-86E2-4B57-8F80-4C65CDE71FCE}">
      <dsp:nvSpPr>
        <dsp:cNvPr id="0" name=""/>
        <dsp:cNvSpPr/>
      </dsp:nvSpPr>
      <dsp:spPr>
        <a:xfrm>
          <a:off x="0" y="0"/>
          <a:ext cx="2573786" cy="4824670"/>
        </a:xfrm>
        <a:prstGeom prst="roundRect">
          <a:avLst>
            <a:gd name="adj" fmla="val 10000"/>
          </a:avLst>
        </a:prstGeom>
        <a:solidFill>
          <a:schemeClr val="accent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hu-HU" sz="2200" u="sng" kern="1200" dirty="0" smtClean="0"/>
            <a:t>Kérelem </a:t>
          </a:r>
        </a:p>
        <a:p>
          <a:pPr lvl="0" algn="ctr" defTabSz="977900">
            <a:lnSpc>
              <a:spcPct val="90000"/>
            </a:lnSpc>
            <a:spcBef>
              <a:spcPct val="0"/>
            </a:spcBef>
            <a:spcAft>
              <a:spcPct val="35000"/>
            </a:spcAft>
          </a:pPr>
          <a:r>
            <a:rPr lang="hu-HU" sz="1600" kern="1200" dirty="0" smtClean="0"/>
            <a:t>Beruházás megtervezése</a:t>
          </a:r>
        </a:p>
        <a:p>
          <a:pPr lvl="0" algn="ctr" defTabSz="977900">
            <a:lnSpc>
              <a:spcPct val="90000"/>
            </a:lnSpc>
            <a:spcBef>
              <a:spcPct val="0"/>
            </a:spcBef>
            <a:spcAft>
              <a:spcPct val="35000"/>
            </a:spcAft>
          </a:pPr>
          <a:r>
            <a:rPr lang="hu-HU" sz="1600" kern="1200" dirty="0" smtClean="0"/>
            <a:t>Egyeztetés hitelezési szakértővel, tanácsadóval</a:t>
          </a:r>
        </a:p>
        <a:p>
          <a:pPr lvl="0" algn="ctr" defTabSz="977900">
            <a:lnSpc>
              <a:spcPct val="90000"/>
            </a:lnSpc>
            <a:spcBef>
              <a:spcPct val="0"/>
            </a:spcBef>
            <a:spcAft>
              <a:spcPct val="35000"/>
            </a:spcAft>
          </a:pPr>
          <a:r>
            <a:rPr lang="hu-HU" sz="1600" kern="1200" dirty="0" smtClean="0"/>
            <a:t>Dokumentáció precíz összeállítása, kérelem  benyújtása</a:t>
          </a:r>
        </a:p>
      </dsp:txBody>
      <dsp:txXfrm>
        <a:off x="0" y="1929868"/>
        <a:ext cx="2573786" cy="1929868"/>
      </dsp:txXfrm>
    </dsp:sp>
    <dsp:sp modelId="{0EFF8F8B-30B6-4326-979F-1F095F7577A1}">
      <dsp:nvSpPr>
        <dsp:cNvPr id="0" name=""/>
        <dsp:cNvSpPr/>
      </dsp:nvSpPr>
      <dsp:spPr>
        <a:xfrm>
          <a:off x="859171" y="267638"/>
          <a:ext cx="858751" cy="858751"/>
        </a:xfrm>
        <a:prstGeom prst="ellipse">
          <a:avLst/>
        </a:prstGeom>
        <a:blipFill>
          <a:blip xmlns:r="http://schemas.openxmlformats.org/officeDocument/2006/relationships" r:embed="rId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8A172-9B8C-4797-A255-F46517598734}">
      <dsp:nvSpPr>
        <dsp:cNvPr id="0" name=""/>
        <dsp:cNvSpPr/>
      </dsp:nvSpPr>
      <dsp:spPr>
        <a:xfrm>
          <a:off x="2652370" y="0"/>
          <a:ext cx="2573786" cy="4824670"/>
        </a:xfrm>
        <a:prstGeom prst="roundRect">
          <a:avLst>
            <a:gd name="adj" fmla="val 10000"/>
          </a:avLst>
        </a:prstGeom>
        <a:solidFill>
          <a:schemeClr val="accent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hu-HU" sz="2200" u="sng" kern="1200" dirty="0" smtClean="0"/>
            <a:t>Döntés</a:t>
          </a:r>
        </a:p>
        <a:p>
          <a:pPr lvl="0" algn="ctr" defTabSz="977900">
            <a:lnSpc>
              <a:spcPct val="90000"/>
            </a:lnSpc>
            <a:spcBef>
              <a:spcPct val="0"/>
            </a:spcBef>
            <a:spcAft>
              <a:spcPct val="35000"/>
            </a:spcAft>
          </a:pPr>
          <a:r>
            <a:rPr lang="hu-HU" sz="1600" kern="1200" dirty="0" smtClean="0"/>
            <a:t>50 millió Ft-ig MFB Pont bírál (üzleti terv, előterjesztés alapján).</a:t>
          </a:r>
        </a:p>
        <a:p>
          <a:pPr lvl="0" algn="ctr" defTabSz="977900">
            <a:lnSpc>
              <a:spcPct val="90000"/>
            </a:lnSpc>
            <a:spcBef>
              <a:spcPct val="0"/>
            </a:spcBef>
            <a:spcAft>
              <a:spcPct val="35000"/>
            </a:spcAft>
          </a:pPr>
          <a:endParaRPr lang="hu-HU" sz="1600" kern="1200" dirty="0"/>
        </a:p>
      </dsp:txBody>
      <dsp:txXfrm>
        <a:off x="2652370" y="1929868"/>
        <a:ext cx="2573786" cy="1929868"/>
      </dsp:txXfrm>
    </dsp:sp>
    <dsp:sp modelId="{9E80B7B9-014B-49A2-B8D5-CAAFD9F80149}">
      <dsp:nvSpPr>
        <dsp:cNvPr id="0" name=""/>
        <dsp:cNvSpPr/>
      </dsp:nvSpPr>
      <dsp:spPr>
        <a:xfrm>
          <a:off x="3510171" y="267638"/>
          <a:ext cx="858751" cy="858751"/>
        </a:xfrm>
        <a:prstGeom prst="ellipse">
          <a:avLst/>
        </a:prstGeom>
        <a:blipFill>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1C025-9C88-403B-8240-A9002D335E1D}">
      <dsp:nvSpPr>
        <dsp:cNvPr id="0" name=""/>
        <dsp:cNvSpPr/>
      </dsp:nvSpPr>
      <dsp:spPr>
        <a:xfrm>
          <a:off x="5303653" y="0"/>
          <a:ext cx="2573786" cy="4824670"/>
        </a:xfrm>
        <a:prstGeom prst="roundRect">
          <a:avLst>
            <a:gd name="adj" fmla="val 10000"/>
          </a:avLst>
        </a:prstGeom>
        <a:solidFill>
          <a:schemeClr val="accent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hu-HU" sz="2200" u="sng" kern="1200" dirty="0" smtClean="0"/>
            <a:t>Folyósítás</a:t>
          </a:r>
        </a:p>
        <a:p>
          <a:pPr lvl="0" algn="ctr" defTabSz="977900">
            <a:lnSpc>
              <a:spcPct val="90000"/>
            </a:lnSpc>
            <a:spcBef>
              <a:spcPct val="0"/>
            </a:spcBef>
            <a:spcAft>
              <a:spcPct val="35000"/>
            </a:spcAft>
          </a:pPr>
          <a:r>
            <a:rPr lang="hu-HU" sz="1600" kern="1200" dirty="0" smtClean="0"/>
            <a:t>Elsősorban szállítói finanszírozás, utófinanszírozás korlátozottan megengedett.</a:t>
          </a:r>
        </a:p>
        <a:p>
          <a:pPr lvl="0" algn="ctr" defTabSz="977900">
            <a:lnSpc>
              <a:spcPct val="90000"/>
            </a:lnSpc>
            <a:spcBef>
              <a:spcPct val="0"/>
            </a:spcBef>
            <a:spcAft>
              <a:spcPct val="35000"/>
            </a:spcAft>
          </a:pPr>
          <a:endParaRPr lang="hu-HU" sz="1600" kern="1200" dirty="0" smtClean="0"/>
        </a:p>
        <a:p>
          <a:pPr lvl="0" algn="ctr" defTabSz="977900">
            <a:lnSpc>
              <a:spcPct val="90000"/>
            </a:lnSpc>
            <a:spcBef>
              <a:spcPct val="0"/>
            </a:spcBef>
            <a:spcAft>
              <a:spcPct val="35000"/>
            </a:spcAft>
          </a:pPr>
          <a:endParaRPr lang="hu-HU" sz="1200" kern="1200" dirty="0" smtClean="0"/>
        </a:p>
        <a:p>
          <a:pPr lvl="0" algn="ctr" defTabSz="977900">
            <a:lnSpc>
              <a:spcPct val="90000"/>
            </a:lnSpc>
            <a:spcBef>
              <a:spcPct val="0"/>
            </a:spcBef>
            <a:spcAft>
              <a:spcPct val="35000"/>
            </a:spcAft>
          </a:pPr>
          <a:endParaRPr lang="hu-HU" sz="1200" kern="1200" dirty="0"/>
        </a:p>
      </dsp:txBody>
      <dsp:txXfrm>
        <a:off x="5303653" y="1929868"/>
        <a:ext cx="2573786" cy="1929868"/>
      </dsp:txXfrm>
    </dsp:sp>
    <dsp:sp modelId="{7CF695A2-80FC-4E48-804B-8E069C7D0AF4}">
      <dsp:nvSpPr>
        <dsp:cNvPr id="0" name=""/>
        <dsp:cNvSpPr/>
      </dsp:nvSpPr>
      <dsp:spPr>
        <a:xfrm>
          <a:off x="6161170" y="194087"/>
          <a:ext cx="858751" cy="858751"/>
        </a:xfrm>
        <a:prstGeom prst="ellipse">
          <a:avLst/>
        </a:prstGeom>
        <a:blipFill>
          <a:blip xmlns:r="http://schemas.openxmlformats.org/officeDocument/2006/relationships"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l="-21000" r="-2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A6E73-8503-4220-9972-939D0696779E}">
      <dsp:nvSpPr>
        <dsp:cNvPr id="0" name=""/>
        <dsp:cNvSpPr/>
      </dsp:nvSpPr>
      <dsp:spPr>
        <a:xfrm>
          <a:off x="390043" y="4176579"/>
          <a:ext cx="7248766" cy="592290"/>
        </a:xfrm>
        <a:prstGeom prst="leftRightArrow">
          <a:avLst/>
        </a:prstGeom>
        <a:solidFill>
          <a:schemeClr val="accent6">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889265" cy="493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958" tIns="45478" rIns="90958" bIns="45478" numCol="1" anchor="t" anchorCtr="0" compatLnSpc="1">
            <a:prstTxWarp prst="textNoShape">
              <a:avLst/>
            </a:prstTxWarp>
          </a:bodyPr>
          <a:lstStyle>
            <a:lvl1pPr algn="l" defTabSz="910460">
              <a:defRPr/>
            </a:lvl1pPr>
          </a:lstStyle>
          <a:p>
            <a:endParaRPr lang="en-GB"/>
          </a:p>
        </p:txBody>
      </p:sp>
      <p:sp>
        <p:nvSpPr>
          <p:cNvPr id="44035" name="Rectangle 3"/>
          <p:cNvSpPr>
            <a:spLocks noGrp="1" noChangeArrowheads="1"/>
          </p:cNvSpPr>
          <p:nvPr>
            <p:ph type="dt" sz="quarter" idx="1"/>
          </p:nvPr>
        </p:nvSpPr>
        <p:spPr bwMode="auto">
          <a:xfrm>
            <a:off x="3779824" y="0"/>
            <a:ext cx="2889265" cy="493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958" tIns="45478" rIns="90958" bIns="45478" numCol="1" anchor="t" anchorCtr="0" compatLnSpc="1">
            <a:prstTxWarp prst="textNoShape">
              <a:avLst/>
            </a:prstTxWarp>
          </a:bodyPr>
          <a:lstStyle>
            <a:lvl1pPr algn="r" defTabSz="910460">
              <a:defRPr/>
            </a:lvl1pPr>
          </a:lstStyle>
          <a:p>
            <a:endParaRPr lang="en-GB"/>
          </a:p>
        </p:txBody>
      </p:sp>
      <p:sp>
        <p:nvSpPr>
          <p:cNvPr id="44036" name="Rectangle 4"/>
          <p:cNvSpPr>
            <a:spLocks noGrp="1" noChangeArrowheads="1"/>
          </p:cNvSpPr>
          <p:nvPr>
            <p:ph type="ftr" sz="quarter" idx="2"/>
          </p:nvPr>
        </p:nvSpPr>
        <p:spPr bwMode="auto">
          <a:xfrm>
            <a:off x="0" y="9379266"/>
            <a:ext cx="2889265" cy="493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958" tIns="45478" rIns="90958" bIns="45478" numCol="1" anchor="b" anchorCtr="0" compatLnSpc="1">
            <a:prstTxWarp prst="textNoShape">
              <a:avLst/>
            </a:prstTxWarp>
          </a:bodyPr>
          <a:lstStyle>
            <a:lvl1pPr algn="l" defTabSz="910460">
              <a:defRPr/>
            </a:lvl1pPr>
          </a:lstStyle>
          <a:p>
            <a:endParaRPr lang="en-GB"/>
          </a:p>
        </p:txBody>
      </p:sp>
      <p:sp>
        <p:nvSpPr>
          <p:cNvPr id="44037" name="Rectangle 5"/>
          <p:cNvSpPr>
            <a:spLocks noGrp="1" noChangeArrowheads="1"/>
          </p:cNvSpPr>
          <p:nvPr>
            <p:ph type="sldNum" sz="quarter" idx="3"/>
          </p:nvPr>
        </p:nvSpPr>
        <p:spPr bwMode="auto">
          <a:xfrm>
            <a:off x="3779824" y="9379266"/>
            <a:ext cx="2889265" cy="493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958" tIns="45478" rIns="90958" bIns="45478" numCol="1" anchor="b" anchorCtr="0" compatLnSpc="1">
            <a:prstTxWarp prst="textNoShape">
              <a:avLst/>
            </a:prstTxWarp>
          </a:bodyPr>
          <a:lstStyle>
            <a:lvl1pPr algn="r" defTabSz="910460">
              <a:defRPr/>
            </a:lvl1pPr>
          </a:lstStyle>
          <a:p>
            <a:fld id="{5B7BADC9-D8B9-4D05-AD69-9C0D861761D1}" type="slidenum">
              <a:rPr lang="en-GB"/>
              <a:pPr/>
              <a:t>‹#›</a:t>
            </a:fld>
            <a:endParaRPr lang="en-GB"/>
          </a:p>
        </p:txBody>
      </p:sp>
    </p:spTree>
    <p:extLst>
      <p:ext uri="{BB962C8B-B14F-4D97-AF65-F5344CB8AC3E}">
        <p14:creationId xmlns:p14="http://schemas.microsoft.com/office/powerpoint/2010/main" xmlns="" val="1026292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889265" cy="493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921" tIns="44959" rIns="89921" bIns="44959" numCol="1" anchor="t" anchorCtr="0" compatLnSpc="1">
            <a:prstTxWarp prst="textNoShape">
              <a:avLst/>
            </a:prstTxWarp>
          </a:bodyPr>
          <a:lstStyle>
            <a:lvl1pPr algn="l" defTabSz="899490">
              <a:defRPr/>
            </a:lvl1pPr>
          </a:lstStyle>
          <a:p>
            <a:endParaRPr lang="en-GB"/>
          </a:p>
        </p:txBody>
      </p:sp>
      <p:sp>
        <p:nvSpPr>
          <p:cNvPr id="87043" name="Rectangle 3"/>
          <p:cNvSpPr>
            <a:spLocks noGrp="1" noChangeArrowheads="1"/>
          </p:cNvSpPr>
          <p:nvPr>
            <p:ph type="dt" idx="1"/>
          </p:nvPr>
        </p:nvSpPr>
        <p:spPr bwMode="auto">
          <a:xfrm>
            <a:off x="3778269" y="0"/>
            <a:ext cx="2889264" cy="493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921" tIns="44959" rIns="89921" bIns="44959" numCol="1" anchor="t" anchorCtr="0" compatLnSpc="1">
            <a:prstTxWarp prst="textNoShape">
              <a:avLst/>
            </a:prstTxWarp>
          </a:bodyPr>
          <a:lstStyle>
            <a:lvl1pPr algn="r" defTabSz="899490">
              <a:defRPr/>
            </a:lvl1pPr>
          </a:lstStyle>
          <a:p>
            <a:endParaRPr lang="en-GB"/>
          </a:p>
        </p:txBody>
      </p:sp>
      <p:sp>
        <p:nvSpPr>
          <p:cNvPr id="87044" name="Rectangle 4"/>
          <p:cNvSpPr>
            <a:spLocks noGrp="1" noRot="1" noChangeAspect="1" noChangeArrowheads="1" noTextEdit="1"/>
          </p:cNvSpPr>
          <p:nvPr>
            <p:ph type="sldImg" idx="2"/>
          </p:nvPr>
        </p:nvSpPr>
        <p:spPr bwMode="auto">
          <a:xfrm>
            <a:off x="661988" y="739775"/>
            <a:ext cx="5346700"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7045" name="Rectangle 5"/>
          <p:cNvSpPr>
            <a:spLocks noGrp="1" noChangeArrowheads="1"/>
          </p:cNvSpPr>
          <p:nvPr>
            <p:ph type="body" sz="quarter" idx="3"/>
          </p:nvPr>
        </p:nvSpPr>
        <p:spPr bwMode="auto">
          <a:xfrm>
            <a:off x="666754" y="4688057"/>
            <a:ext cx="5335580" cy="4443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921" tIns="44959" rIns="89921" bIns="44959" numCol="1" anchor="t" anchorCtr="0" compatLnSpc="1">
            <a:prstTxWarp prst="textNoShape">
              <a:avLst/>
            </a:prstTxWarp>
          </a:bodyPr>
          <a:lstStyle/>
          <a:p>
            <a:pPr lvl="0"/>
            <a:r>
              <a:rPr lang="en-GB" smtClean="0"/>
              <a:t>Mintaszöveg szerkesztése</a:t>
            </a:r>
          </a:p>
          <a:p>
            <a:pPr lvl="1"/>
            <a:r>
              <a:rPr lang="en-GB" smtClean="0"/>
              <a:t>Második szint</a:t>
            </a:r>
          </a:p>
          <a:p>
            <a:pPr lvl="2"/>
            <a:r>
              <a:rPr lang="en-GB" smtClean="0"/>
              <a:t>Harmadik szint</a:t>
            </a:r>
          </a:p>
          <a:p>
            <a:pPr lvl="3"/>
            <a:r>
              <a:rPr lang="en-GB" smtClean="0"/>
              <a:t>Negyedik szint</a:t>
            </a:r>
          </a:p>
          <a:p>
            <a:pPr lvl="4"/>
            <a:r>
              <a:rPr lang="en-GB" smtClean="0"/>
              <a:t>Ötödik szint</a:t>
            </a:r>
          </a:p>
        </p:txBody>
      </p:sp>
      <p:sp>
        <p:nvSpPr>
          <p:cNvPr id="87046" name="Rectangle 6"/>
          <p:cNvSpPr>
            <a:spLocks noGrp="1" noChangeArrowheads="1"/>
          </p:cNvSpPr>
          <p:nvPr>
            <p:ph type="ftr" sz="quarter" idx="4"/>
          </p:nvPr>
        </p:nvSpPr>
        <p:spPr bwMode="auto">
          <a:xfrm>
            <a:off x="0" y="9377690"/>
            <a:ext cx="2889265" cy="493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921" tIns="44959" rIns="89921" bIns="44959" numCol="1" anchor="b" anchorCtr="0" compatLnSpc="1">
            <a:prstTxWarp prst="textNoShape">
              <a:avLst/>
            </a:prstTxWarp>
          </a:bodyPr>
          <a:lstStyle>
            <a:lvl1pPr algn="l" defTabSz="899490">
              <a:defRPr/>
            </a:lvl1pPr>
          </a:lstStyle>
          <a:p>
            <a:endParaRPr lang="en-GB"/>
          </a:p>
        </p:txBody>
      </p:sp>
      <p:sp>
        <p:nvSpPr>
          <p:cNvPr id="87047" name="Rectangle 7"/>
          <p:cNvSpPr>
            <a:spLocks noGrp="1" noChangeArrowheads="1"/>
          </p:cNvSpPr>
          <p:nvPr>
            <p:ph type="sldNum" sz="quarter" idx="5"/>
          </p:nvPr>
        </p:nvSpPr>
        <p:spPr bwMode="auto">
          <a:xfrm>
            <a:off x="3778269" y="9377690"/>
            <a:ext cx="2889264" cy="493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921" tIns="44959" rIns="89921" bIns="44959" numCol="1" anchor="b" anchorCtr="0" compatLnSpc="1">
            <a:prstTxWarp prst="textNoShape">
              <a:avLst/>
            </a:prstTxWarp>
          </a:bodyPr>
          <a:lstStyle>
            <a:lvl1pPr algn="r" defTabSz="899490">
              <a:defRPr/>
            </a:lvl1pPr>
          </a:lstStyle>
          <a:p>
            <a:fld id="{14B9FBBB-484E-4726-8019-B21B861E495E}" type="slidenum">
              <a:rPr lang="en-GB"/>
              <a:pPr/>
              <a:t>‹#›</a:t>
            </a:fld>
            <a:endParaRPr lang="en-GB"/>
          </a:p>
        </p:txBody>
      </p:sp>
    </p:spTree>
    <p:extLst>
      <p:ext uri="{BB962C8B-B14F-4D97-AF65-F5344CB8AC3E}">
        <p14:creationId xmlns:p14="http://schemas.microsoft.com/office/powerpoint/2010/main" xmlns="" val="34556249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804DF-1727-484D-9E91-B9E029BAFB33}" type="slidenum">
              <a:rPr lang="ko-KR" altLang="en-US"/>
              <a:pPr/>
              <a:t>0</a:t>
            </a:fld>
            <a:endParaRPr lang="en-US" altLang="ko-KR"/>
          </a:p>
        </p:txBody>
      </p:sp>
      <p:sp>
        <p:nvSpPr>
          <p:cNvPr id="27650" name="Rectangle 2"/>
          <p:cNvSpPr>
            <a:spLocks noGrp="1" noRot="1" noChangeAspect="1" noChangeArrowheads="1" noTextEdit="1"/>
          </p:cNvSpPr>
          <p:nvPr>
            <p:ph type="sldImg"/>
          </p:nvPr>
        </p:nvSpPr>
        <p:spPr>
          <a:xfrm>
            <a:off x="661988" y="739775"/>
            <a:ext cx="5346700" cy="3703638"/>
          </a:xfrm>
          <a:ln/>
        </p:spPr>
      </p:sp>
      <p:sp>
        <p:nvSpPr>
          <p:cNvPr id="27651" name="Rectangle 3"/>
          <p:cNvSpPr>
            <a:spLocks noGrp="1" noChangeArrowheads="1"/>
          </p:cNvSpPr>
          <p:nvPr>
            <p:ph type="body" idx="1"/>
          </p:nvPr>
        </p:nvSpPr>
        <p:spPr/>
        <p:txBody>
          <a:bodyPr/>
          <a:lstStyle/>
          <a:p>
            <a:endParaRPr lang="hu-HU" dirty="0"/>
          </a:p>
        </p:txBody>
      </p:sp>
    </p:spTree>
    <p:extLst>
      <p:ext uri="{BB962C8B-B14F-4D97-AF65-F5344CB8AC3E}">
        <p14:creationId xmlns:p14="http://schemas.microsoft.com/office/powerpoint/2010/main" xmlns="" val="275593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85750" indent="-285750">
              <a:buFont typeface="Arial" panose="020B0604020202020204" pitchFamily="34" charset="0"/>
              <a:buChar char="•"/>
            </a:pPr>
            <a:endParaRPr lang="hu-HU" u="sng" dirty="0" smtClean="0"/>
          </a:p>
        </p:txBody>
      </p:sp>
      <p:sp>
        <p:nvSpPr>
          <p:cNvPr id="4" name="Dia számának helye 3"/>
          <p:cNvSpPr>
            <a:spLocks noGrp="1"/>
          </p:cNvSpPr>
          <p:nvPr>
            <p:ph type="sldNum" sz="quarter" idx="10"/>
          </p:nvPr>
        </p:nvSpPr>
        <p:spPr/>
        <p:txBody>
          <a:bodyPr/>
          <a:lstStyle/>
          <a:p>
            <a:fld id="{14B9FBBB-484E-4726-8019-B21B861E495E}" type="slidenum">
              <a:rPr lang="en-GB" smtClean="0"/>
              <a:pPr/>
              <a:t>11</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u="sng" dirty="0" smtClean="0"/>
              <a:t>Hitelfelvevők köre: </a:t>
            </a:r>
          </a:p>
          <a:p>
            <a:pPr marL="285750" indent="-285750">
              <a:buFont typeface="Arial" panose="020B0604020202020204" pitchFamily="34" charset="0"/>
              <a:buChar char="•"/>
            </a:pPr>
            <a:r>
              <a:rPr lang="hu-HU" dirty="0" smtClean="0"/>
              <a:t>gazdasági társaság, egyéni vállalkozó, egyéni cég;</a:t>
            </a:r>
          </a:p>
          <a:p>
            <a:pPr marL="285750" indent="-285750">
              <a:buFont typeface="Arial" panose="020B0604020202020204" pitchFamily="34" charset="0"/>
              <a:buChar char="•"/>
            </a:pPr>
            <a:r>
              <a:rPr lang="hu-HU" dirty="0" smtClean="0"/>
              <a:t>nonprofit szervezet: egyesület, alapítvány, nonprofit gazdasági társaság - vagy szociális szövetkezet.</a:t>
            </a:r>
          </a:p>
          <a:p>
            <a:endParaRPr lang="hu-HU" sz="1200" b="0" i="0" u="none" strike="noStrike" kern="1200" baseline="0" dirty="0" smtClean="0">
              <a:solidFill>
                <a:schemeClr val="tx1"/>
              </a:solidFill>
              <a:latin typeface="Arial" charset="0"/>
              <a:ea typeface="+mn-ea"/>
              <a:cs typeface="+mn-cs"/>
            </a:endParaRPr>
          </a:p>
          <a:p>
            <a:r>
              <a:rPr lang="hu-HU" sz="1200" b="1" i="0" u="none" strike="noStrike" kern="1200" baseline="0" dirty="0" smtClean="0">
                <a:solidFill>
                  <a:schemeClr val="tx1"/>
                </a:solidFill>
                <a:latin typeface="Arial" charset="0"/>
                <a:ea typeface="+mn-ea"/>
                <a:cs typeface="+mn-cs"/>
              </a:rPr>
              <a:t>Vállalkozóvá váló munkanélküliek és inaktívak </a:t>
            </a:r>
            <a:r>
              <a:rPr lang="hu-HU" sz="1200" b="1" i="0" u="none" strike="noStrike" kern="1200" baseline="0" dirty="0" err="1" smtClean="0">
                <a:solidFill>
                  <a:schemeClr val="tx1"/>
                </a:solidFill>
                <a:latin typeface="Arial" charset="0"/>
                <a:ea typeface="+mn-ea"/>
                <a:cs typeface="+mn-cs"/>
              </a:rPr>
              <a:t>Mikrovállalkozásaira</a:t>
            </a:r>
            <a:r>
              <a:rPr lang="hu-HU" sz="1200" b="1" i="0" u="none" strike="noStrike" kern="1200" baseline="0" dirty="0" smtClean="0">
                <a:solidFill>
                  <a:schemeClr val="tx1"/>
                </a:solidFill>
                <a:latin typeface="Arial" charset="0"/>
                <a:ea typeface="+mn-ea"/>
                <a:cs typeface="+mn-cs"/>
              </a:rPr>
              <a:t> vonatkozó további feltételek: </a:t>
            </a:r>
            <a:endParaRPr lang="hu-HU" sz="1200" b="0" i="0" u="none" strike="noStrike" kern="1200" baseline="0" dirty="0" smtClean="0">
              <a:solidFill>
                <a:schemeClr val="tx1"/>
              </a:solidFill>
              <a:latin typeface="Arial" charset="0"/>
              <a:ea typeface="+mn-ea"/>
              <a:cs typeface="+mn-cs"/>
            </a:endParaRPr>
          </a:p>
          <a:p>
            <a:endParaRPr lang="hu-HU" sz="1200" b="0" i="0" u="none" strike="noStrike" kern="1200" baseline="0" dirty="0" smtClean="0">
              <a:solidFill>
                <a:schemeClr val="tx1"/>
              </a:solidFill>
              <a:latin typeface="Arial" charset="0"/>
              <a:ea typeface="+mn-ea"/>
              <a:cs typeface="+mn-cs"/>
            </a:endParaRPr>
          </a:p>
          <a:p>
            <a:r>
              <a:rPr lang="hu-HU" sz="1200" b="0" i="0" u="none" strike="noStrike" kern="1200" baseline="0" dirty="0" smtClean="0">
                <a:solidFill>
                  <a:schemeClr val="tx1"/>
                </a:solidFill>
                <a:latin typeface="Arial" charset="0"/>
                <a:ea typeface="+mn-ea"/>
                <a:cs typeface="+mn-cs"/>
              </a:rPr>
              <a:t>A Kölcsön igénybevételére az 1.1-1.3. pontok valamelyikének megfelelő Gazdasági Társaság, Egyéni Vállalkozó vagy Egyéni Cég jogosult. </a:t>
            </a:r>
          </a:p>
          <a:p>
            <a:endParaRPr lang="hu-HU" sz="1200" b="0" i="0" u="none" strike="noStrike" kern="1200" baseline="0" dirty="0" smtClean="0">
              <a:solidFill>
                <a:schemeClr val="tx1"/>
              </a:solidFill>
              <a:latin typeface="Arial" charset="0"/>
              <a:ea typeface="+mn-ea"/>
              <a:cs typeface="+mn-cs"/>
            </a:endParaRPr>
          </a:p>
          <a:p>
            <a:r>
              <a:rPr lang="hu-HU" sz="1200" b="0" i="0" u="none" strike="noStrike" kern="1200" baseline="0" dirty="0" smtClean="0">
                <a:solidFill>
                  <a:schemeClr val="tx1"/>
                </a:solidFill>
                <a:latin typeface="Arial" charset="0"/>
                <a:ea typeface="+mn-ea"/>
                <a:cs typeface="+mn-cs"/>
              </a:rPr>
              <a:t>1.1. Kölcsönigénylésre jogosult az a vállalkozás, amelynek </a:t>
            </a:r>
          </a:p>
          <a:p>
            <a:r>
              <a:rPr lang="hu-HU" sz="1200" b="0" i="0" u="none" strike="noStrike" kern="1200" baseline="0" dirty="0" smtClean="0">
                <a:solidFill>
                  <a:schemeClr val="tx1"/>
                </a:solidFill>
                <a:latin typeface="Arial" charset="0"/>
                <a:ea typeface="+mn-ea"/>
                <a:cs typeface="+mn-cs"/>
              </a:rPr>
              <a:t>- egyszemélyes Gazdasági Társaság és Egyéni Cég esetében alapító tulajdonosa, </a:t>
            </a:r>
          </a:p>
          <a:p>
            <a:r>
              <a:rPr lang="hu-HU" sz="1200" b="0" i="0" u="none" strike="noStrike" kern="1200" baseline="0" dirty="0" smtClean="0">
                <a:solidFill>
                  <a:schemeClr val="tx1"/>
                </a:solidFill>
                <a:latin typeface="Arial" charset="0"/>
                <a:ea typeface="+mn-ea"/>
                <a:cs typeface="+mn-cs"/>
              </a:rPr>
              <a:t>- társas vállalkozás esetében a többségi befolyással rendelkező tulajdonosa, vagy ha nincs többségi befolyással rendelkező tulajdonosa, akkor minden tulajdonosa, </a:t>
            </a:r>
          </a:p>
          <a:p>
            <a:r>
              <a:rPr lang="hu-HU" sz="1200" b="0" i="0" u="none" strike="noStrike" kern="1200" baseline="0" dirty="0" smtClean="0">
                <a:solidFill>
                  <a:schemeClr val="tx1"/>
                </a:solidFill>
                <a:latin typeface="Arial" charset="0"/>
                <a:ea typeface="+mn-ea"/>
                <a:cs typeface="+mn-cs"/>
              </a:rPr>
              <a:t>- Egyéni Vállalkozó esetében az egyéni vállalkozói tevékenységet megkezdő természetes személy </a:t>
            </a:r>
          </a:p>
          <a:p>
            <a:endParaRPr lang="hu-HU" sz="1200" b="0" i="0" u="none" strike="noStrike" kern="1200" baseline="0" dirty="0" smtClean="0">
              <a:solidFill>
                <a:schemeClr val="tx1"/>
              </a:solidFill>
              <a:latin typeface="Arial" charset="0"/>
              <a:ea typeface="+mn-ea"/>
              <a:cs typeface="+mn-cs"/>
            </a:endParaRPr>
          </a:p>
          <a:p>
            <a:r>
              <a:rPr lang="hu-HU" sz="1200" b="0" i="0" u="none" strike="noStrike" kern="1200" baseline="0" dirty="0" smtClean="0">
                <a:solidFill>
                  <a:schemeClr val="tx1"/>
                </a:solidFill>
                <a:latin typeface="Arial" charset="0"/>
                <a:ea typeface="+mn-ea"/>
                <a:cs typeface="+mn-cs"/>
              </a:rPr>
              <a:t>a vállalkozás alapítása előtti 3 (három) hónapban legalább 1 (egy) hónapig nem rendelkezett munkaviszonnyal, azaz munkanélküli vagy inaktív (a státusz nyilatkoztatása, igazolása a lentebb meghatározott szerint történik). Egy munkanélküli/inaktív csak egy Hiteligénylő vállalkozás alapításában vehet részt, valamint be kell töltenie a vállalkozás vezető tisztségviselői posztját, amennyiben az adott jogi forma esetében értelmezhető. A vállalkozást alapító 	</a:t>
            </a:r>
          </a:p>
          <a:p>
            <a:r>
              <a:rPr lang="hu-HU" sz="1200" b="0" i="0" u="none" strike="noStrike" kern="1200" baseline="0" dirty="0" smtClean="0">
                <a:solidFill>
                  <a:schemeClr val="tx1"/>
                </a:solidFill>
                <a:latin typeface="Arial" charset="0"/>
                <a:ea typeface="+mn-ea"/>
                <a:cs typeface="+mn-cs"/>
              </a:rPr>
              <a:t>munkanélkülinek/inaktívnak vállalnia kell, hogy a Hiteligénylő vállalkozásban személyes közreműködőként1 részt vesz. A kölcsönigénylés további feltétele, hogy a hitelkérelem benyújtásakor a Hiteligénylő vállalkozást létrehozó munkanélküli/inaktív más vállalkozásban közvetlen vagy közvetett többségi befolyást biztosító részesedéssel nem rendelkezhet, illetve más vállalkozásban nem lehet egyedüli vagy többségi tulajdonos, valamint más vállalkozásban nem tölthet be vezető tisztségviselői posztot. </a:t>
            </a:r>
          </a:p>
          <a:p>
            <a:r>
              <a:rPr lang="hu-HU" sz="1200" b="0" i="0" u="none" strike="noStrike" kern="1200" baseline="0" dirty="0" smtClean="0">
                <a:solidFill>
                  <a:schemeClr val="tx1"/>
                </a:solidFill>
                <a:latin typeface="Arial" charset="0"/>
                <a:ea typeface="+mn-ea"/>
                <a:cs typeface="+mn-cs"/>
              </a:rPr>
              <a:t>1.2. Kölcsönigénylésre jogosult az a vállalkozás, amely a hitelkérelem benyújtásakor rendelkezik a GINOP-5.1.9-17 konstrukció keretében jóváhagyott üzleti tervvel, valamint a vállalkozást alapító fiatal/álláskereső/közfoglalkoztatásból kilépő személy rendelkezik a GINOP-5.1.9-17 programban a képzés sikeres elvégzéséről szóló tanúsítvánnyal. Egy tanúsítvánnyal rendelkező fiatal/álláskereső/közfoglalkoztatásból kilépő személy csak egy Hiteligénylő vállalkozás alapításában vehet részt, továbbá társas vállalkozás létrehozása esetén többségi tulajdonnal kell rendelkeznie, valamint be kell töltenie a vállalkozás vezető tisztségviselői posztját, amennyiben az adott jogi forma esetében értelmezhető. A vállalkozást alapító fiatalnak/álláskeresőnek/ közfoglalkoztatásból kilépő személynek vállalnia kell, hogy a Hiteligénylő vállalkozásban személyes közreműködőként részt vesz. A kölcsönigénylés további feltétele, hogy a hitelkérelem benyújtásakor a Hiteligénylő vállalkozást létrehozó fiatal/álláskereső/ közfoglalkoztatásból kilépő személy más vállalkozásban közvetlen vagy közvetett többségi befolyást biztosító részesedéssel nem rendelkezhet, illetve más vállalkozásban nem lehet egyedüli vagy többségi tulajdonos, valamint más vállalkozásban nem tölthet be vezető tisztségviselői posztot. </a:t>
            </a:r>
          </a:p>
          <a:p>
            <a:r>
              <a:rPr lang="hu-HU" sz="1200" b="0" i="0" u="none" strike="noStrike" kern="1200" baseline="0" dirty="0" smtClean="0">
                <a:solidFill>
                  <a:schemeClr val="tx1"/>
                </a:solidFill>
                <a:latin typeface="Arial" charset="0"/>
                <a:ea typeface="+mn-ea"/>
                <a:cs typeface="+mn-cs"/>
              </a:rPr>
              <a:t>1.3. Kölcsönigénylésre jogosult az a vállalkozóvá válás érdekében korábban támogatásban részesült vállalkozás, amely a korábbi támogatás tényét az alábbi dokumentumok valamelyikével tudja igazolni: </a:t>
            </a:r>
          </a:p>
          <a:p>
            <a:r>
              <a:rPr lang="hu-HU" sz="1200" b="0" i="0" u="none" strike="noStrike" kern="1200" baseline="0" dirty="0" smtClean="0">
                <a:solidFill>
                  <a:schemeClr val="tx1"/>
                </a:solidFill>
                <a:latin typeface="Arial" charset="0"/>
                <a:ea typeface="+mn-ea"/>
                <a:cs typeface="+mn-cs"/>
              </a:rPr>
              <a:t>támogató okirat a TÁMOP-2.3.6.A-12/1 A fiatalok vállalkozóvá válásának támogatása keretében, </a:t>
            </a:r>
          </a:p>
          <a:p>
            <a:r>
              <a:rPr lang="hu-HU" sz="1200" b="0" i="0" u="none" strike="noStrike" kern="1200" baseline="0" dirty="0" smtClean="0">
                <a:solidFill>
                  <a:schemeClr val="tx1"/>
                </a:solidFill>
                <a:latin typeface="Arial" charset="0"/>
                <a:ea typeface="+mn-ea"/>
                <a:cs typeface="+mn-cs"/>
              </a:rPr>
              <a:t>támogató okirat a TÁMOP-2.3.6.B-12/1 Fiatalok vállalkozóvá válásának támogatása a konvergencia régiókban keretében, </a:t>
            </a:r>
          </a:p>
          <a:p>
            <a:r>
              <a:rPr lang="hu-HU" sz="1200" b="0" i="0" u="none" strike="noStrike" kern="1200" baseline="0" dirty="0" smtClean="0">
                <a:solidFill>
                  <a:schemeClr val="tx1"/>
                </a:solidFill>
                <a:latin typeface="Arial" charset="0"/>
                <a:ea typeface="+mn-ea"/>
                <a:cs typeface="+mn-cs"/>
              </a:rPr>
              <a:t>támogató okirat a GINOP-5.2.3-16 Fiatalok vállalkozóvá válása </a:t>
            </a:r>
            <a:r>
              <a:rPr lang="hu-HU" sz="1200" b="0" i="0" u="none" strike="noStrike" kern="1200" baseline="0" dirty="0" err="1" smtClean="0">
                <a:solidFill>
                  <a:schemeClr val="tx1"/>
                </a:solidFill>
                <a:latin typeface="Arial" charset="0"/>
                <a:ea typeface="+mn-ea"/>
                <a:cs typeface="+mn-cs"/>
              </a:rPr>
              <a:t>-Vállalkozás</a:t>
            </a:r>
            <a:r>
              <a:rPr lang="hu-HU" sz="1200" b="0" i="0" u="none" strike="noStrike" kern="1200" baseline="0" dirty="0" smtClean="0">
                <a:solidFill>
                  <a:schemeClr val="tx1"/>
                </a:solidFill>
                <a:latin typeface="Arial" charset="0"/>
                <a:ea typeface="+mn-ea"/>
                <a:cs typeface="+mn-cs"/>
              </a:rPr>
              <a:t> indítási költségeinek támogatása keretében, </a:t>
            </a:r>
          </a:p>
          <a:p>
            <a:r>
              <a:rPr lang="hu-HU" sz="1200" b="0" i="0" u="none" strike="noStrike" kern="1200" baseline="0" dirty="0" smtClean="0">
                <a:solidFill>
                  <a:schemeClr val="tx1"/>
                </a:solidFill>
                <a:latin typeface="Arial" charset="0"/>
                <a:ea typeface="+mn-ea"/>
                <a:cs typeface="+mn-cs"/>
              </a:rPr>
              <a:t>a Nemzeti Foglalkoztatási Szolgálat által kiadott hatósági szerződés vállalkozóvá válás támogatásához, </a:t>
            </a:r>
          </a:p>
          <a:p>
            <a:r>
              <a:rPr lang="hu-HU" sz="1200" b="0" i="0" u="none" strike="noStrike" kern="1200" baseline="0" dirty="0" smtClean="0">
                <a:solidFill>
                  <a:schemeClr val="tx1"/>
                </a:solidFill>
                <a:latin typeface="Arial" charset="0"/>
                <a:ea typeface="+mn-ea"/>
                <a:cs typeface="+mn-cs"/>
              </a:rPr>
              <a:t>a Nemzeti Foglalkoztatási Szolgálat által kiadott hatósági szerződés vállalkozás indításának támogatására.</a:t>
            </a:r>
            <a:endParaRPr lang="hu-HU" dirty="0" smtClean="0"/>
          </a:p>
          <a:p>
            <a:pPr marL="285750" indent="-285750">
              <a:buFont typeface="Arial" panose="020B0604020202020204" pitchFamily="34" charset="0"/>
              <a:buChar char="•"/>
            </a:pPr>
            <a:endParaRPr lang="hu-HU" dirty="0" smtClean="0"/>
          </a:p>
          <a:p>
            <a:r>
              <a:rPr lang="hu-HU" sz="1200" b="1" u="sng" kern="1200" dirty="0" smtClean="0">
                <a:solidFill>
                  <a:schemeClr val="tx1"/>
                </a:solidFill>
                <a:effectLst/>
                <a:latin typeface="Arial" charset="0"/>
                <a:ea typeface="+mn-ea"/>
                <a:cs typeface="+mn-cs"/>
              </a:rPr>
              <a:t>A Termékleírás Kölcsönfelvevők köre fejezetben meghatározott feltéteknek való megfelelés igazolásának dokumentumai</a:t>
            </a:r>
            <a:endParaRPr lang="hu-HU" sz="1200" kern="1200" dirty="0" smtClean="0">
              <a:solidFill>
                <a:schemeClr val="tx1"/>
              </a:solidFill>
              <a:effectLst/>
              <a:latin typeface="Arial" charset="0"/>
              <a:ea typeface="+mn-ea"/>
              <a:cs typeface="+mn-cs"/>
            </a:endParaRPr>
          </a:p>
          <a:p>
            <a:r>
              <a:rPr lang="hu-HU" sz="1200" u="none" strike="noStrike" kern="1200" dirty="0" smtClean="0">
                <a:solidFill>
                  <a:schemeClr val="tx1"/>
                </a:solidFill>
                <a:effectLst/>
                <a:latin typeface="Arial" charset="0"/>
                <a:ea typeface="+mn-ea"/>
                <a:cs typeface="+mn-cs"/>
              </a:rPr>
              <a:t>   </a:t>
            </a:r>
            <a:endParaRPr lang="hu-HU" sz="1200" kern="1200" dirty="0" smtClean="0">
              <a:solidFill>
                <a:schemeClr val="tx1"/>
              </a:solidFill>
              <a:effectLst/>
              <a:latin typeface="Arial" charset="0"/>
              <a:ea typeface="+mn-ea"/>
              <a:cs typeface="+mn-cs"/>
            </a:endParaRPr>
          </a:p>
          <a:p>
            <a:r>
              <a:rPr lang="hu-HU" sz="1200" b="1" u="sng" kern="1200" dirty="0" smtClean="0">
                <a:solidFill>
                  <a:schemeClr val="tx1"/>
                </a:solidFill>
                <a:effectLst/>
                <a:latin typeface="Arial" charset="0"/>
                <a:ea typeface="+mn-ea"/>
                <a:cs typeface="+mn-cs"/>
              </a:rPr>
              <a:t>Az 1.1. pontnak megfelelő hiteligénylő esetében:</a:t>
            </a:r>
            <a:endParaRPr lang="hu-HU" sz="1200" kern="1200" dirty="0" smtClean="0">
              <a:solidFill>
                <a:schemeClr val="tx1"/>
              </a:solidFill>
              <a:effectLst/>
              <a:latin typeface="Arial" charset="0"/>
              <a:ea typeface="+mn-ea"/>
              <a:cs typeface="+mn-cs"/>
            </a:endParaRPr>
          </a:p>
          <a:p>
            <a:pPr lvl="0"/>
            <a:r>
              <a:rPr lang="hu-HU" sz="1200" u="sng" kern="1200" dirty="0" smtClean="0">
                <a:solidFill>
                  <a:schemeClr val="tx1"/>
                </a:solidFill>
                <a:effectLst/>
                <a:latin typeface="Arial" charset="0"/>
                <a:ea typeface="+mn-ea"/>
                <a:cs typeface="+mn-cs"/>
              </a:rPr>
              <a:t>A vállalkozás alapítása előtti munkanélküliség esetén nyilatkozat  az alábbi feltételek valamelyikének teljesüléséről, valamint a b) esetben az illetékes megyei Kormányhivatal Járási Hivatala Foglalkoztatási Osztályának az álláskeresői jogviszony fennállásáról szóló igazolás.</a:t>
            </a:r>
            <a:endParaRPr lang="hu-HU" sz="1200" kern="1200" dirty="0" smtClean="0">
              <a:solidFill>
                <a:schemeClr val="tx1"/>
              </a:solidFill>
              <a:effectLst/>
              <a:latin typeface="Arial" charset="0"/>
              <a:ea typeface="+mn-ea"/>
              <a:cs typeface="+mn-cs"/>
            </a:endParaRPr>
          </a:p>
          <a:p>
            <a:r>
              <a:rPr lang="hu-HU" sz="1200" i="1" u="sng" kern="1200" dirty="0" smtClean="0">
                <a:solidFill>
                  <a:schemeClr val="tx1"/>
                </a:solidFill>
                <a:effectLst/>
                <a:latin typeface="Arial" charset="0"/>
                <a:ea typeface="+mn-ea"/>
                <a:cs typeface="+mn-cs"/>
              </a:rPr>
              <a:t>Munkanélküli: az a gazdaságilag aktív személy, aki </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a hitelkérelemben tett nyilatkozata alapján a hitelkérelem benyújtását megelőző héten nem</a:t>
            </a:r>
            <a:r>
              <a:rPr lang="hu-HU" sz="1200" kern="1200" dirty="0" smtClean="0">
                <a:solidFill>
                  <a:schemeClr val="tx1"/>
                </a:solidFill>
                <a:effectLst/>
                <a:latin typeface="Arial" charset="0"/>
                <a:ea typeface="+mn-ea"/>
                <a:cs typeface="+mn-cs"/>
              </a:rPr>
              <a:t> </a:t>
            </a:r>
            <a:r>
              <a:rPr lang="hu-HU" sz="1200" i="1" u="sng" kern="1200" dirty="0" smtClean="0">
                <a:solidFill>
                  <a:schemeClr val="tx1"/>
                </a:solidFill>
                <a:effectLst/>
                <a:latin typeface="Arial" charset="0"/>
                <a:ea typeface="+mn-ea"/>
                <a:cs typeface="+mn-cs"/>
              </a:rPr>
              <a:t>állt munkajogviszonyban, foglalkoztatási jogviszonyban, munkavégzésre irányuló egyéb jogviszonyban, a hitelkérelem benyújtását megelőző négy hét folyamán aktívan keresett munkát, és nyilatkozata szerint legfeljebb két héten belül munkába tudna állni, vagy</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álláskeresőként történő regisztrálása, nyilvántartásba vétele megtörtént.</a:t>
            </a:r>
            <a:endParaRPr lang="hu-HU" sz="1200" kern="1200" dirty="0" smtClean="0">
              <a:solidFill>
                <a:schemeClr val="tx1"/>
              </a:solidFill>
              <a:effectLst/>
              <a:latin typeface="Arial" charset="0"/>
              <a:ea typeface="+mn-ea"/>
              <a:cs typeface="+mn-cs"/>
            </a:endParaRPr>
          </a:p>
          <a:p>
            <a:r>
              <a:rPr lang="hu-HU" sz="1200" u="none" strike="noStrike" kern="1200" dirty="0" smtClean="0">
                <a:solidFill>
                  <a:schemeClr val="tx1"/>
                </a:solidFill>
                <a:effectLst/>
                <a:latin typeface="Arial" charset="0"/>
                <a:ea typeface="+mn-ea"/>
                <a:cs typeface="+mn-cs"/>
              </a:rPr>
              <a:t> </a:t>
            </a:r>
            <a:endParaRPr lang="hu-HU" sz="1200" kern="1200" dirty="0" smtClean="0">
              <a:solidFill>
                <a:schemeClr val="tx1"/>
              </a:solidFill>
              <a:effectLst/>
              <a:latin typeface="Arial" charset="0"/>
              <a:ea typeface="+mn-ea"/>
              <a:cs typeface="+mn-cs"/>
            </a:endParaRPr>
          </a:p>
          <a:p>
            <a:r>
              <a:rPr lang="hu-HU" sz="1200" u="sng" kern="1200" dirty="0" smtClean="0">
                <a:solidFill>
                  <a:schemeClr val="tx1"/>
                </a:solidFill>
                <a:effectLst/>
                <a:latin typeface="Arial" charset="0"/>
                <a:ea typeface="+mn-ea"/>
                <a:cs typeface="+mn-cs"/>
              </a:rPr>
              <a:t>A vállalkozás alapítása előtti inaktivitás esetén az alábbi feltételek teljesüléséről szóló nyilatkozat, valamint a következő </a:t>
            </a:r>
            <a:r>
              <a:rPr lang="hu-HU" sz="1200" u="sng" kern="1200" dirty="0" err="1" smtClean="0">
                <a:solidFill>
                  <a:schemeClr val="tx1"/>
                </a:solidFill>
                <a:effectLst/>
                <a:latin typeface="Arial" charset="0"/>
                <a:ea typeface="+mn-ea"/>
                <a:cs typeface="+mn-cs"/>
              </a:rPr>
              <a:t>dokumentumo</a:t>
            </a:r>
            <a:r>
              <a:rPr lang="hu-HU" sz="1200" u="sng" kern="1200" dirty="0" smtClean="0">
                <a:solidFill>
                  <a:schemeClr val="tx1"/>
                </a:solidFill>
                <a:effectLst/>
                <a:latin typeface="Arial" charset="0"/>
                <a:ea typeface="+mn-ea"/>
                <a:cs typeface="+mn-cs"/>
              </a:rPr>
              <a:t>(k): </a:t>
            </a:r>
            <a:endParaRPr lang="hu-HU" sz="1200" kern="1200" dirty="0" smtClean="0">
              <a:solidFill>
                <a:schemeClr val="tx1"/>
              </a:solidFill>
              <a:effectLst/>
              <a:latin typeface="Arial" charset="0"/>
              <a:ea typeface="+mn-ea"/>
              <a:cs typeface="+mn-cs"/>
            </a:endParaRPr>
          </a:p>
          <a:p>
            <a:pPr lvl="0"/>
            <a:r>
              <a:rPr lang="hu-HU" sz="1200" u="sng" kern="1200" dirty="0" smtClean="0">
                <a:solidFill>
                  <a:schemeClr val="tx1"/>
                </a:solidFill>
                <a:effectLst/>
                <a:latin typeface="Arial" charset="0"/>
                <a:ea typeface="+mn-ea"/>
                <a:cs typeface="+mn-cs"/>
              </a:rPr>
              <a:t>a Nemzeti Adó- és Vámhivatal jövedelemigazolását, és</a:t>
            </a:r>
            <a:endParaRPr lang="hu-HU" sz="1200" kern="1200" dirty="0" smtClean="0">
              <a:solidFill>
                <a:schemeClr val="tx1"/>
              </a:solidFill>
              <a:effectLst/>
              <a:latin typeface="Arial" charset="0"/>
              <a:ea typeface="+mn-ea"/>
              <a:cs typeface="+mn-cs"/>
            </a:endParaRPr>
          </a:p>
          <a:p>
            <a:pPr lvl="0"/>
            <a:r>
              <a:rPr lang="hu-HU" sz="1200" u="sng" kern="1200" dirty="0" smtClean="0">
                <a:solidFill>
                  <a:schemeClr val="tx1"/>
                </a:solidFill>
                <a:effectLst/>
                <a:latin typeface="Arial" charset="0"/>
                <a:ea typeface="+mn-ea"/>
                <a:cs typeface="+mn-cs"/>
              </a:rPr>
              <a:t>az a)</a:t>
            </a:r>
            <a:r>
              <a:rPr lang="hu-HU" sz="1200" u="sng" kern="1200" dirty="0" err="1" smtClean="0">
                <a:solidFill>
                  <a:schemeClr val="tx1"/>
                </a:solidFill>
                <a:effectLst/>
                <a:latin typeface="Arial" charset="0"/>
                <a:ea typeface="+mn-ea"/>
                <a:cs typeface="+mn-cs"/>
              </a:rPr>
              <a:t>-d</a:t>
            </a:r>
            <a:r>
              <a:rPr lang="hu-HU" sz="1200" u="sng" kern="1200" dirty="0" smtClean="0">
                <a:solidFill>
                  <a:schemeClr val="tx1"/>
                </a:solidFill>
                <a:effectLst/>
                <a:latin typeface="Arial" charset="0"/>
                <a:ea typeface="+mn-ea"/>
                <a:cs typeface="+mn-cs"/>
              </a:rPr>
              <a:t>) esetben a pénzbeli ellátásról szóló határozatot, foglalkoztatást helyettesítő támogatás esetében az illetékes kormányhivatal igazolását,</a:t>
            </a:r>
            <a:endParaRPr lang="hu-HU" sz="1200" kern="1200" dirty="0" smtClean="0">
              <a:solidFill>
                <a:schemeClr val="tx1"/>
              </a:solidFill>
              <a:effectLst/>
              <a:latin typeface="Arial" charset="0"/>
              <a:ea typeface="+mn-ea"/>
              <a:cs typeface="+mn-cs"/>
            </a:endParaRPr>
          </a:p>
          <a:p>
            <a:pPr lvl="0"/>
            <a:r>
              <a:rPr lang="hu-HU" sz="1200" u="sng" kern="1200" dirty="0" smtClean="0">
                <a:solidFill>
                  <a:schemeClr val="tx1"/>
                </a:solidFill>
                <a:effectLst/>
                <a:latin typeface="Arial" charset="0"/>
                <a:ea typeface="+mn-ea"/>
                <a:cs typeface="+mn-cs"/>
              </a:rPr>
              <a:t>az f) esetben háztartásbeli státusz esetén a lakóhely szerint illetékes önkormányzat erről szóló igazolását.</a:t>
            </a:r>
            <a:endParaRPr lang="hu-HU" sz="1200" kern="1200" dirty="0" smtClean="0">
              <a:solidFill>
                <a:schemeClr val="tx1"/>
              </a:solidFill>
              <a:effectLst/>
              <a:latin typeface="Arial" charset="0"/>
              <a:ea typeface="+mn-ea"/>
              <a:cs typeface="+mn-cs"/>
            </a:endParaRPr>
          </a:p>
          <a:p>
            <a:r>
              <a:rPr lang="hu-HU" sz="1200" u="none" strike="noStrike" kern="1200" dirty="0" smtClean="0">
                <a:solidFill>
                  <a:schemeClr val="tx1"/>
                </a:solidFill>
                <a:effectLst/>
                <a:latin typeface="Arial" charset="0"/>
                <a:ea typeface="+mn-ea"/>
                <a:cs typeface="+mn-cs"/>
              </a:rPr>
              <a:t> </a:t>
            </a:r>
            <a:endParaRPr lang="hu-HU" sz="1200" kern="1200" dirty="0" smtClean="0">
              <a:solidFill>
                <a:schemeClr val="tx1"/>
              </a:solidFill>
              <a:effectLst/>
              <a:latin typeface="Arial" charset="0"/>
              <a:ea typeface="+mn-ea"/>
              <a:cs typeface="+mn-cs"/>
            </a:endParaRPr>
          </a:p>
          <a:p>
            <a:r>
              <a:rPr lang="hu-HU" sz="1200" i="1" u="sng" kern="1200" dirty="0" smtClean="0">
                <a:solidFill>
                  <a:schemeClr val="tx1"/>
                </a:solidFill>
                <a:effectLst/>
                <a:latin typeface="Arial" charset="0"/>
                <a:ea typeface="+mn-ea"/>
                <a:cs typeface="+mn-cs"/>
              </a:rPr>
              <a:t>Inaktív: gazdaságilag nem aktív személy, aki inaktív kereső vagy eltartott.</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Inaktív kereső: a hitelkérelem időpontjában keresőtevékenységet nem folytató, de keresettel, jövedelemmel rendelkező személy, így</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gyermekgondozás (nevelés) címen ellátásban részesülők,</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szociális ellátásban részesülők (ápolási díjban részesülők, szociálisan segélyezettek),</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hozzátartozói jogon folyósított ellátásban részesülők (pl. árvaellátás),</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saját jogú nyugellátásban, nyugdíjszerű ellátásban, járadékban részesülők,  </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vagyonukból vagy egyéb nem munkával kapcsolatos jövedelemből élők (pl. tulajdon bérbeadás, kamatjövedelem, albérlőtartás).</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Eltartott: az a személy, aki jövedelemmel nem rendelkezik, és megélhetéséről magánszemély vagy intézmény gondoskodik, így</a:t>
            </a:r>
            <a:endParaRPr lang="hu-HU" sz="1200" kern="1200" dirty="0" smtClean="0">
              <a:solidFill>
                <a:schemeClr val="tx1"/>
              </a:solidFill>
              <a:effectLst/>
              <a:latin typeface="Arial" charset="0"/>
              <a:ea typeface="+mn-ea"/>
              <a:cs typeface="+mn-cs"/>
            </a:endParaRPr>
          </a:p>
          <a:p>
            <a:pPr lvl="0"/>
            <a:r>
              <a:rPr lang="hu-HU" sz="1200" i="1" u="sng" kern="1200" dirty="0" smtClean="0">
                <a:solidFill>
                  <a:schemeClr val="tx1"/>
                </a:solidFill>
                <a:effectLst/>
                <a:latin typeface="Arial" charset="0"/>
                <a:ea typeface="+mn-ea"/>
                <a:cs typeface="+mn-cs"/>
              </a:rPr>
              <a:t>18 éves és idősebb, nappali tagozaton nem tanuló eltartottak, köztük álláskeresőként regisztrált, nyilvántartásba vett háztartásbeliek.</a:t>
            </a:r>
            <a:endParaRPr lang="hu-HU" sz="1200" kern="1200" dirty="0" smtClean="0">
              <a:solidFill>
                <a:schemeClr val="tx1"/>
              </a:solidFill>
              <a:effectLst/>
              <a:latin typeface="Arial" charset="0"/>
              <a:ea typeface="+mn-ea"/>
              <a:cs typeface="+mn-cs"/>
            </a:endParaRPr>
          </a:p>
          <a:p>
            <a:pPr lvl="0"/>
            <a:r>
              <a:rPr lang="hu-HU" sz="1200" b="1" u="sng" kern="1200" dirty="0" smtClean="0">
                <a:solidFill>
                  <a:schemeClr val="tx1"/>
                </a:solidFill>
                <a:effectLst/>
                <a:latin typeface="Arial" charset="0"/>
                <a:ea typeface="+mn-ea"/>
                <a:cs typeface="+mn-cs"/>
              </a:rPr>
              <a:t>Nyilatkozat</a:t>
            </a:r>
            <a:r>
              <a:rPr lang="hu-HU" sz="1200" u="sng" kern="1200" dirty="0" smtClean="0">
                <a:solidFill>
                  <a:schemeClr val="tx1"/>
                </a:solidFill>
                <a:effectLst/>
                <a:latin typeface="Arial" charset="0"/>
                <a:ea typeface="+mn-ea"/>
                <a:cs typeface="+mn-cs"/>
              </a:rPr>
              <a:t>, miszerint a munkanélküli/inaktív személy más hiteligénylő vállalkozás alapításában nem vesz/vett részt, a hitelkérelem benyújtásakor más vállalkozásban közvetlen vagy közvetett többségi befolyást biztosító részesedéssel nem rendelkezik, illetve annak nem egyedüli vagy többségi tulajdonosa, betölti a hiteligénylő vállalkozás vezető tisztségviselői posztját,</a:t>
            </a:r>
            <a:r>
              <a:rPr lang="hu-HU" sz="1200" kern="1200" dirty="0" smtClean="0">
                <a:solidFill>
                  <a:schemeClr val="tx1"/>
                </a:solidFill>
                <a:effectLst/>
                <a:latin typeface="Arial" charset="0"/>
                <a:ea typeface="+mn-ea"/>
                <a:cs typeface="+mn-cs"/>
              </a:rPr>
              <a:t> </a:t>
            </a:r>
            <a:r>
              <a:rPr lang="hu-HU" sz="1200" u="sng" kern="1200" dirty="0" smtClean="0">
                <a:solidFill>
                  <a:schemeClr val="tx1"/>
                </a:solidFill>
                <a:effectLst/>
                <a:latin typeface="Arial" charset="0"/>
                <a:ea typeface="+mn-ea"/>
                <a:cs typeface="+mn-cs"/>
              </a:rPr>
              <a:t>amennyiben az adott jogi forma esetében értelmezhető, és más vállalkozásban nem tölt be vezető tisztségviselői posztot, valamint vállalja, hogy a hiteligénylő vállalkozásban személyes közreműködőként részt vesz.</a:t>
            </a:r>
            <a:endParaRPr lang="hu-HU" sz="1200" kern="1200" dirty="0" smtClean="0">
              <a:solidFill>
                <a:schemeClr val="tx1"/>
              </a:solidFill>
              <a:effectLst/>
              <a:latin typeface="Arial" charset="0"/>
              <a:ea typeface="+mn-ea"/>
              <a:cs typeface="+mn-cs"/>
            </a:endParaRPr>
          </a:p>
          <a:p>
            <a:r>
              <a:rPr lang="hu-HU" sz="1200" u="none" strike="noStrike" kern="1200" dirty="0" smtClean="0">
                <a:solidFill>
                  <a:schemeClr val="tx1"/>
                </a:solidFill>
                <a:effectLst/>
                <a:latin typeface="Arial" charset="0"/>
                <a:ea typeface="+mn-ea"/>
                <a:cs typeface="+mn-cs"/>
              </a:rPr>
              <a:t> </a:t>
            </a:r>
            <a:endParaRPr lang="hu-HU" sz="1200" kern="1200" dirty="0" smtClean="0">
              <a:solidFill>
                <a:schemeClr val="tx1"/>
              </a:solidFill>
              <a:effectLst/>
              <a:latin typeface="Arial" charset="0"/>
              <a:ea typeface="+mn-ea"/>
              <a:cs typeface="+mn-cs"/>
            </a:endParaRPr>
          </a:p>
          <a:p>
            <a:r>
              <a:rPr lang="hu-HU" sz="1200" b="1" u="sng" kern="1200" dirty="0" smtClean="0">
                <a:solidFill>
                  <a:schemeClr val="tx1"/>
                </a:solidFill>
                <a:effectLst/>
                <a:latin typeface="Arial" charset="0"/>
                <a:ea typeface="+mn-ea"/>
                <a:cs typeface="+mn-cs"/>
              </a:rPr>
              <a:t>Az 1.2. pontnak megfelelő hiteligénylő esetében:</a:t>
            </a:r>
            <a:endParaRPr lang="hu-HU" sz="1200" kern="1200" dirty="0" smtClean="0">
              <a:solidFill>
                <a:schemeClr val="tx1"/>
              </a:solidFill>
              <a:effectLst/>
              <a:latin typeface="Arial" charset="0"/>
              <a:ea typeface="+mn-ea"/>
              <a:cs typeface="+mn-cs"/>
            </a:endParaRPr>
          </a:p>
          <a:p>
            <a:pPr lvl="0"/>
            <a:r>
              <a:rPr lang="hu-HU" sz="1200" u="sng" kern="1200" dirty="0" smtClean="0">
                <a:solidFill>
                  <a:schemeClr val="tx1"/>
                </a:solidFill>
                <a:effectLst/>
                <a:latin typeface="Arial" charset="0"/>
                <a:ea typeface="+mn-ea"/>
                <a:cs typeface="+mn-cs"/>
              </a:rPr>
              <a:t>A GINOP-5.1.9-17 konstrukció keretében jóváhagyott üzleti terv, valamint a Hiteligénylő vállalkozást alapító fiatal/álláskereső/közfoglalkoztatásból kilépő személy által megszerzett tanúsítvány a GINOP-5.1.9-17 program képzésének sikeres elvégzéséről. </a:t>
            </a:r>
            <a:endParaRPr lang="hu-HU" sz="1200" kern="1200" dirty="0" smtClean="0">
              <a:solidFill>
                <a:schemeClr val="tx1"/>
              </a:solidFill>
              <a:effectLst/>
              <a:latin typeface="Arial" charset="0"/>
              <a:ea typeface="+mn-ea"/>
              <a:cs typeface="+mn-cs"/>
            </a:endParaRPr>
          </a:p>
          <a:p>
            <a:pPr lvl="0"/>
            <a:r>
              <a:rPr lang="hu-HU" sz="1200" b="1" u="sng" kern="1200" dirty="0" smtClean="0">
                <a:solidFill>
                  <a:schemeClr val="tx1"/>
                </a:solidFill>
                <a:effectLst/>
                <a:latin typeface="Arial" charset="0"/>
                <a:ea typeface="+mn-ea"/>
                <a:cs typeface="+mn-cs"/>
              </a:rPr>
              <a:t>Nyilatkozat</a:t>
            </a:r>
            <a:r>
              <a:rPr lang="hu-HU" sz="1200" u="sng" kern="1200" dirty="0" smtClean="0">
                <a:solidFill>
                  <a:schemeClr val="tx1"/>
                </a:solidFill>
                <a:effectLst/>
                <a:latin typeface="Arial" charset="0"/>
                <a:ea typeface="+mn-ea"/>
                <a:cs typeface="+mn-cs"/>
              </a:rPr>
              <a:t>, miszerint a tanúsítvánnyal rendelkező fiatal/álláskereső/közfoglalkoztatásból kilépő személy más hiteligénylő vállalkozás alapításában nem vesz/vett részt, társas vállalkozás hiteligénylő létrehozása esetén többségi tulajdonnal rendelkezik, a hitelkérelem benyújtásakor más vállalkozásban közvetlen vagy közvetett többségi befolyást biztosító részesedéssel nem rendelkezik, illetve annak nem egyedüli vagy többségi tulajdonosa, betölti a hiteligénylő vállalkozás vezető tisztségviselői posztját, amennyiben az adott jogi forma esetében értelmezhető, és más vállalkozásban nem tölt be vezető tisztségviselői posztot, valamint vállalja, hogy a hiteligénylő vállalkozásban személyes közreműködőként  részt vesz.</a:t>
            </a:r>
            <a:endParaRPr lang="hu-HU" sz="1200" kern="1200" dirty="0" smtClean="0">
              <a:solidFill>
                <a:schemeClr val="tx1"/>
              </a:solidFill>
              <a:effectLst/>
              <a:latin typeface="Arial" charset="0"/>
              <a:ea typeface="+mn-ea"/>
              <a:cs typeface="+mn-cs"/>
            </a:endParaRPr>
          </a:p>
          <a:p>
            <a:r>
              <a:rPr lang="hu-HU" sz="1200" b="1" u="sng" kern="1200" dirty="0" smtClean="0">
                <a:solidFill>
                  <a:schemeClr val="tx1"/>
                </a:solidFill>
                <a:effectLst/>
                <a:latin typeface="Arial" charset="0"/>
                <a:ea typeface="+mn-ea"/>
                <a:cs typeface="+mn-cs"/>
              </a:rPr>
              <a:t>Az 1.3. pontnak megfelelő hiteligénylő esetében </a:t>
            </a:r>
            <a:r>
              <a:rPr lang="hu-HU" sz="1200" u="sng" kern="1200" dirty="0" smtClean="0">
                <a:solidFill>
                  <a:schemeClr val="tx1"/>
                </a:solidFill>
                <a:effectLst/>
                <a:latin typeface="Arial" charset="0"/>
                <a:ea typeface="+mn-ea"/>
                <a:cs typeface="+mn-cs"/>
              </a:rPr>
              <a:t>a támogatás tényét igazoló, az 1.3. pontban meghatározott dokumentum.</a:t>
            </a:r>
            <a:endParaRPr lang="hu-HU" sz="1200" kern="1200" dirty="0" smtClean="0">
              <a:solidFill>
                <a:schemeClr val="tx1"/>
              </a:solidFill>
              <a:effectLst/>
              <a:latin typeface="Arial" charset="0"/>
              <a:ea typeface="+mn-ea"/>
              <a:cs typeface="+mn-cs"/>
            </a:endParaRPr>
          </a:p>
          <a:p>
            <a:r>
              <a:rPr lang="hu-HU" sz="1200" u="none" strike="noStrike" kern="1200" dirty="0" smtClean="0">
                <a:solidFill>
                  <a:schemeClr val="tx1"/>
                </a:solidFill>
                <a:effectLst/>
                <a:latin typeface="Arial" charset="0"/>
                <a:ea typeface="+mn-ea"/>
                <a:cs typeface="+mn-cs"/>
              </a:rPr>
              <a:t> </a:t>
            </a:r>
            <a:endParaRPr lang="hu-HU" sz="1200" kern="1200" dirty="0" smtClean="0">
              <a:solidFill>
                <a:schemeClr val="tx1"/>
              </a:solidFill>
              <a:effectLst/>
              <a:latin typeface="Arial" charset="0"/>
              <a:ea typeface="+mn-ea"/>
              <a:cs typeface="+mn-cs"/>
            </a:endParaRPr>
          </a:p>
          <a:p>
            <a:r>
              <a:rPr lang="hu-HU" sz="1200" b="1" u="sng" kern="1200" dirty="0" smtClean="0">
                <a:solidFill>
                  <a:schemeClr val="tx1"/>
                </a:solidFill>
                <a:effectLst/>
                <a:latin typeface="Arial" charset="0"/>
                <a:ea typeface="+mn-ea"/>
                <a:cs typeface="+mn-cs"/>
              </a:rPr>
              <a:t>A 2. pontnak megfelelő hiteligénylő esetében:</a:t>
            </a:r>
            <a:endParaRPr lang="hu-HU" sz="1200" kern="1200" dirty="0" smtClean="0">
              <a:solidFill>
                <a:schemeClr val="tx1"/>
              </a:solidFill>
              <a:effectLst/>
              <a:latin typeface="Arial" charset="0"/>
              <a:ea typeface="+mn-ea"/>
              <a:cs typeface="+mn-cs"/>
            </a:endParaRPr>
          </a:p>
          <a:p>
            <a:pPr lvl="0"/>
            <a:r>
              <a:rPr lang="hu-HU" sz="1200" b="1" u="sng" kern="1200" dirty="0" smtClean="0">
                <a:solidFill>
                  <a:schemeClr val="tx1"/>
                </a:solidFill>
                <a:effectLst/>
                <a:latin typeface="Arial" charset="0"/>
                <a:ea typeface="+mn-ea"/>
                <a:cs typeface="+mn-cs"/>
              </a:rPr>
              <a:t>Nyilatkozat</a:t>
            </a:r>
            <a:r>
              <a:rPr lang="hu-HU" sz="1200" u="sng" kern="1200" dirty="0" smtClean="0">
                <a:solidFill>
                  <a:schemeClr val="tx1"/>
                </a:solidFill>
                <a:effectLst/>
                <a:latin typeface="Arial" charset="0"/>
                <a:ea typeface="+mn-ea"/>
                <a:cs typeface="+mn-cs"/>
              </a:rPr>
              <a:t>, miszerint a Hiteligénylő társadalmi vállalkozásnak tekinthető, indoklással. </a:t>
            </a:r>
            <a:endParaRPr lang="hu-HU" sz="1200" kern="1200" dirty="0" smtClean="0">
              <a:solidFill>
                <a:schemeClr val="tx1"/>
              </a:solidFill>
              <a:effectLst/>
              <a:latin typeface="Arial" charset="0"/>
              <a:ea typeface="+mn-ea"/>
              <a:cs typeface="+mn-cs"/>
            </a:endParaRPr>
          </a:p>
          <a:p>
            <a:pPr lvl="0"/>
            <a:r>
              <a:rPr lang="hu-HU" sz="1200" u="sng" kern="1200" dirty="0" smtClean="0">
                <a:solidFill>
                  <a:schemeClr val="tx1"/>
                </a:solidFill>
                <a:effectLst/>
                <a:latin typeface="Arial" charset="0"/>
                <a:ea typeface="+mn-ea"/>
                <a:cs typeface="+mn-cs"/>
              </a:rPr>
              <a:t>A GINOP-5.1.2-15 Társadalmi vállalkozások ösztönzése kiemelt projekt minősítési és - szükség esetén - felkészítési folyamatán részt vett Hiteligénylő esetében a hitelkérelem benyújtását megelőző 12 hónapnál nem régebbi, a GINOP-5.1.2-15 kiemelt projektgazda által kiadott megfelelőségi nyilatkozat/minősítő tanúsítvány, valamint a teljes jóváhagyott üzleti terv kiemelt projektgazda által hitelesített és Hiteligénylő által aláírt példánya.</a:t>
            </a:r>
            <a:endParaRPr lang="hu-HU" sz="1200" kern="1200" dirty="0" smtClean="0">
              <a:solidFill>
                <a:schemeClr val="tx1"/>
              </a:solidFill>
              <a:effectLst/>
              <a:latin typeface="Arial" charset="0"/>
              <a:ea typeface="+mn-ea"/>
              <a:cs typeface="+mn-cs"/>
            </a:endParaRPr>
          </a:p>
          <a:p>
            <a:pPr marL="285750" indent="-285750">
              <a:buFont typeface="Arial" panose="020B0604020202020204" pitchFamily="34" charset="0"/>
              <a:buChar char="•"/>
            </a:pPr>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12</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i="0" kern="1200" dirty="0" smtClean="0">
                <a:solidFill>
                  <a:schemeClr val="tx1"/>
                </a:solidFill>
                <a:effectLst/>
                <a:latin typeface="Arial" charset="0"/>
                <a:ea typeface="+mn-ea"/>
                <a:cs typeface="+mn-cs"/>
              </a:rPr>
              <a:t>Minden igénylőre el kell végezni a KKV vizsgálatot, vállalkozóvá válók esetében csak </a:t>
            </a:r>
            <a:r>
              <a:rPr lang="hu-HU" sz="1200" i="0" kern="1200" dirty="0" err="1" smtClean="0">
                <a:solidFill>
                  <a:schemeClr val="tx1"/>
                </a:solidFill>
                <a:effectLst/>
                <a:latin typeface="Arial" charset="0"/>
                <a:ea typeface="+mn-ea"/>
                <a:cs typeface="+mn-cs"/>
              </a:rPr>
              <a:t>mikrovállalkozás</a:t>
            </a:r>
            <a:r>
              <a:rPr lang="hu-HU" sz="1200" i="0" kern="1200" dirty="0" smtClean="0">
                <a:solidFill>
                  <a:schemeClr val="tx1"/>
                </a:solidFill>
                <a:effectLst/>
                <a:latin typeface="Arial" charset="0"/>
                <a:ea typeface="+mn-ea"/>
                <a:cs typeface="+mn-cs"/>
              </a:rPr>
              <a:t>, a társadalmi vállalkozások esetében csak mikro- kis vagy középvállalkozás igényelhet. </a:t>
            </a:r>
          </a:p>
          <a:p>
            <a:pPr lvl="0"/>
            <a:endParaRPr lang="hu-HU" sz="1200" i="0" kern="1200" dirty="0" smtClean="0">
              <a:solidFill>
                <a:schemeClr val="tx1"/>
              </a:solidFill>
              <a:effectLst/>
              <a:latin typeface="Arial" charset="0"/>
              <a:ea typeface="+mn-ea"/>
              <a:cs typeface="+mn-cs"/>
            </a:endParaRPr>
          </a:p>
          <a:p>
            <a:pPr lvl="0"/>
            <a:r>
              <a:rPr lang="hu-HU" sz="1200" i="0" kern="1200" dirty="0" smtClean="0">
                <a:solidFill>
                  <a:schemeClr val="tx1"/>
                </a:solidFill>
                <a:effectLst/>
                <a:latin typeface="Arial" charset="0"/>
                <a:ea typeface="+mn-ea"/>
                <a:cs typeface="+mn-cs"/>
              </a:rPr>
              <a:t>A KKV vizsgálatot tehát pl. egyesületre, alapítványra is el kell végezni, csak olyan igénylés „jöhet be”, amelyet vállalkozás nyújt be, azaz, aki folytat gazdasági tevékenységet is. </a:t>
            </a:r>
            <a:endParaRPr lang="hu-HU" sz="1200" i="0" kern="1200" dirty="0">
              <a:solidFill>
                <a:schemeClr val="tx1"/>
              </a:solidFill>
              <a:effectLst/>
              <a:latin typeface="Arial" charset="0"/>
              <a:ea typeface="+mn-ea"/>
              <a:cs typeface="+mn-cs"/>
            </a:endParaRPr>
          </a:p>
        </p:txBody>
      </p:sp>
      <p:sp>
        <p:nvSpPr>
          <p:cNvPr id="4" name="Dia számának helye 3"/>
          <p:cNvSpPr>
            <a:spLocks noGrp="1"/>
          </p:cNvSpPr>
          <p:nvPr>
            <p:ph type="sldNum" sz="quarter" idx="10"/>
          </p:nvPr>
        </p:nvSpPr>
        <p:spPr/>
        <p:txBody>
          <a:bodyPr/>
          <a:lstStyle/>
          <a:p>
            <a:fld id="{14B9FBBB-484E-4726-8019-B21B861E495E}" type="slidenum">
              <a:rPr lang="en-GB" smtClean="0"/>
              <a:pPr/>
              <a:t>13</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smtClean="0">
                <a:solidFill>
                  <a:schemeClr val="tx1"/>
                </a:solidFill>
                <a:latin typeface="Arial" charset="0"/>
                <a:ea typeface="+mn-ea"/>
                <a:cs typeface="+mn-cs"/>
              </a:rPr>
              <a:t>A Kölcsön igénybevételére az 1.1-1.3. pontok valamelyikének megfelelő Gazdasági Társaság, Egyéni Vállalkozó vagy Egyéni Cég jogosult. </a:t>
            </a:r>
          </a:p>
          <a:p>
            <a:r>
              <a:rPr lang="hu-HU" sz="1200" kern="1200" dirty="0" smtClean="0">
                <a:solidFill>
                  <a:schemeClr val="tx1"/>
                </a:solidFill>
                <a:effectLst/>
                <a:latin typeface="Arial" charset="0"/>
                <a:ea typeface="+mn-ea"/>
                <a:cs typeface="+mn-cs"/>
              </a:rPr>
              <a:t>A vállalakozóvá válók esetében a</a:t>
            </a:r>
            <a:r>
              <a:rPr lang="hu-HU" sz="1200" kern="1200" baseline="0" dirty="0" smtClean="0">
                <a:solidFill>
                  <a:schemeClr val="tx1"/>
                </a:solidFill>
                <a:effectLst/>
                <a:latin typeface="Arial" charset="0"/>
                <a:ea typeface="+mn-ea"/>
                <a:cs typeface="+mn-cs"/>
              </a:rPr>
              <a:t> Termékleírás </a:t>
            </a:r>
            <a:r>
              <a:rPr lang="hu-HU" sz="1200" kern="1200" dirty="0" smtClean="0">
                <a:solidFill>
                  <a:schemeClr val="tx1"/>
                </a:solidFill>
                <a:effectLst/>
                <a:latin typeface="Arial" charset="0"/>
                <a:ea typeface="+mn-ea"/>
                <a:cs typeface="+mn-cs"/>
              </a:rPr>
              <a:t> </a:t>
            </a:r>
            <a:r>
              <a:rPr lang="hu-HU" sz="1200" u="sng" kern="1200" dirty="0" smtClean="0">
                <a:solidFill>
                  <a:schemeClr val="tx1"/>
                </a:solidFill>
                <a:effectLst/>
                <a:latin typeface="Arial" charset="0"/>
                <a:ea typeface="+mn-ea"/>
                <a:cs typeface="+mn-cs"/>
              </a:rPr>
              <a:t>1.1, 1.2. és 1.3. pontjai közül csak egynek kell megfelelni</a:t>
            </a:r>
            <a:r>
              <a:rPr lang="hu-HU" sz="1200" kern="1200" dirty="0" smtClean="0">
                <a:solidFill>
                  <a:schemeClr val="tx1"/>
                </a:solidFill>
                <a:effectLst/>
                <a:latin typeface="Arial" charset="0"/>
                <a:ea typeface="+mn-ea"/>
                <a:cs typeface="+mn-cs"/>
              </a:rPr>
              <a:t>. </a:t>
            </a:r>
            <a:endParaRPr lang="hu-HU" dirty="0" smtClean="0"/>
          </a:p>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14</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u="sng" dirty="0" smtClean="0"/>
              <a:t>Hitelfelvevők köre: </a:t>
            </a:r>
          </a:p>
          <a:p>
            <a:pPr marL="285750" indent="-285750">
              <a:buFont typeface="Arial" panose="020B0604020202020204" pitchFamily="34" charset="0"/>
              <a:buChar char="•"/>
            </a:pPr>
            <a:r>
              <a:rPr lang="hu-HU" dirty="0" smtClean="0"/>
              <a:t>gazdasági társaság, egyéni vállalkozó, egyéni cég;</a:t>
            </a:r>
          </a:p>
          <a:p>
            <a:pPr marL="285750" indent="-285750">
              <a:buFont typeface="Arial" panose="020B0604020202020204" pitchFamily="34" charset="0"/>
              <a:buChar char="•"/>
            </a:pPr>
            <a:r>
              <a:rPr lang="hu-HU" dirty="0" smtClean="0"/>
              <a:t>nonprofit szervezet: egyesület, alapítvány, nonprofit gazdasági társaság - vagy szociális szövetkezet.</a:t>
            </a:r>
          </a:p>
          <a:p>
            <a:pPr marL="285750" indent="-285750">
              <a:buFont typeface="Arial" panose="020B0604020202020204" pitchFamily="34" charset="0"/>
              <a:buChar char="•"/>
            </a:pPr>
            <a:endParaRPr lang="hu-HU"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hu-HU" sz="1200" kern="1200" dirty="0" smtClean="0">
                <a:solidFill>
                  <a:schemeClr val="tx1"/>
                </a:solidFill>
                <a:effectLst/>
                <a:latin typeface="Arial" charset="0"/>
                <a:ea typeface="+mn-ea"/>
                <a:cs typeface="+mn-cs"/>
              </a:rPr>
              <a:t>Magánszemély nem igényelhet, fontos, hogy </a:t>
            </a:r>
            <a:r>
              <a:rPr lang="hu-HU" sz="1200" u="sng" kern="1200" dirty="0" smtClean="0">
                <a:solidFill>
                  <a:schemeClr val="tx1"/>
                </a:solidFill>
                <a:effectLst/>
                <a:latin typeface="Arial" charset="0"/>
                <a:ea typeface="+mn-ea"/>
                <a:cs typeface="+mn-cs"/>
              </a:rPr>
              <a:t>vállalkozások</a:t>
            </a:r>
            <a:r>
              <a:rPr lang="hu-HU" sz="1200" kern="1200" dirty="0" smtClean="0">
                <a:solidFill>
                  <a:schemeClr val="tx1"/>
                </a:solidFill>
                <a:effectLst/>
                <a:latin typeface="Arial" charset="0"/>
                <a:ea typeface="+mn-ea"/>
                <a:cs typeface="+mn-cs"/>
              </a:rPr>
              <a:t> az igénylők ennél a programnál is (csak pl. adott esetben munkanélküli vagy inaktív volt a tulajdonos…)</a:t>
            </a:r>
            <a:endParaRPr lang="hu-HU" sz="1200" b="0" i="0" u="none" strike="noStrike" kern="1200" baseline="0" dirty="0" smtClean="0">
              <a:solidFill>
                <a:schemeClr val="tx1"/>
              </a:solidFill>
              <a:latin typeface="Arial" charset="0"/>
              <a:ea typeface="+mn-ea"/>
              <a:cs typeface="+mn-cs"/>
            </a:endParaRPr>
          </a:p>
          <a:p>
            <a:endParaRPr lang="hu-HU" sz="1200" b="0" i="0" u="none" strike="noStrike" kern="1200" baseline="0" dirty="0" smtClean="0">
              <a:solidFill>
                <a:schemeClr val="tx1"/>
              </a:solidFill>
              <a:latin typeface="Arial" charset="0"/>
              <a:ea typeface="+mn-ea"/>
              <a:cs typeface="+mn-cs"/>
            </a:endParaRPr>
          </a:p>
        </p:txBody>
      </p:sp>
      <p:sp>
        <p:nvSpPr>
          <p:cNvPr id="4" name="Dia számának helye 3"/>
          <p:cNvSpPr>
            <a:spLocks noGrp="1"/>
          </p:cNvSpPr>
          <p:nvPr>
            <p:ph type="sldNum" sz="quarter" idx="10"/>
          </p:nvPr>
        </p:nvSpPr>
        <p:spPr/>
        <p:txBody>
          <a:bodyPr/>
          <a:lstStyle/>
          <a:p>
            <a:fld id="{14B9FBBB-484E-4726-8019-B21B861E495E}" type="slidenum">
              <a:rPr lang="en-GB" smtClean="0"/>
              <a:pPr/>
              <a:t>15</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16</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17</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18</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 typeface="Arial" panose="020B0604020202020204" pitchFamily="34" charset="0"/>
              <a:buNone/>
            </a:pPr>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19</a:t>
            </a:fld>
            <a:endParaRPr lang="en-GB"/>
          </a:p>
        </p:txBody>
      </p:sp>
    </p:spTree>
    <p:extLst>
      <p:ext uri="{BB962C8B-B14F-4D97-AF65-F5344CB8AC3E}">
        <p14:creationId xmlns:p14="http://schemas.microsoft.com/office/powerpoint/2010/main" xmlns="" val="3183856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61988" y="739775"/>
            <a:ext cx="5346700" cy="3703638"/>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xmlns="" val="181910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9FFD8-A90F-4050-BD9C-83B7DFDA32B8}" type="slidenum">
              <a:rPr lang="ko-KR" altLang="en-US"/>
              <a:pPr/>
              <a:t>1</a:t>
            </a:fld>
            <a:endParaRPr lang="en-US" altLang="ko-KR" dirty="0"/>
          </a:p>
        </p:txBody>
      </p:sp>
      <p:sp>
        <p:nvSpPr>
          <p:cNvPr id="44034" name="Rectangle 2"/>
          <p:cNvSpPr>
            <a:spLocks noGrp="1" noRot="1" noChangeAspect="1" noChangeArrowheads="1" noTextEdit="1"/>
          </p:cNvSpPr>
          <p:nvPr>
            <p:ph type="sldImg"/>
          </p:nvPr>
        </p:nvSpPr>
        <p:spPr>
          <a:xfrm>
            <a:off x="665163" y="739775"/>
            <a:ext cx="5345112" cy="3702050"/>
          </a:xfrm>
          <a:ln/>
        </p:spPr>
      </p:sp>
      <p:sp>
        <p:nvSpPr>
          <p:cNvPr id="44035" name="Rectangle 3"/>
          <p:cNvSpPr>
            <a:spLocks noGrp="1" noChangeArrowheads="1"/>
          </p:cNvSpPr>
          <p:nvPr>
            <p:ph type="body" idx="1"/>
          </p:nvPr>
        </p:nvSpPr>
        <p:spPr>
          <a:xfrm>
            <a:off x="667389" y="4689515"/>
            <a:ext cx="5334318" cy="4444282"/>
          </a:xfrm>
        </p:spPr>
        <p:txBody>
          <a:bodyPr/>
          <a:lstStyle/>
          <a:p>
            <a:endParaRPr lang="nl-NL" sz="10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63575" y="741363"/>
            <a:ext cx="5343525" cy="3700462"/>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C6E0085-888A-455B-9203-09739AF67DA5}" type="slidenum">
              <a:rPr lang="hu-HU" smtClean="0">
                <a:solidFill>
                  <a:prstClr val="black"/>
                </a:solidFill>
              </a:rPr>
              <a:pPr/>
              <a:t>2</a:t>
            </a:fld>
            <a:endParaRPr lang="hu-HU">
              <a:solidFill>
                <a:prstClr val="black"/>
              </a:solidFill>
            </a:endParaRPr>
          </a:p>
        </p:txBody>
      </p:sp>
    </p:spTree>
    <p:extLst>
      <p:ext uri="{BB962C8B-B14F-4D97-AF65-F5344CB8AC3E}">
        <p14:creationId xmlns:p14="http://schemas.microsoft.com/office/powerpoint/2010/main" xmlns="" val="339637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3</a:t>
            </a:fld>
            <a:endParaRPr lang="en-GB"/>
          </a:p>
        </p:txBody>
      </p:sp>
    </p:spTree>
    <p:extLst>
      <p:ext uri="{BB962C8B-B14F-4D97-AF65-F5344CB8AC3E}">
        <p14:creationId xmlns:p14="http://schemas.microsoft.com/office/powerpoint/2010/main" xmlns="" val="31852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61988" y="739775"/>
            <a:ext cx="5346700" cy="3703638"/>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4</a:t>
            </a:fld>
            <a:endParaRPr lang="en-GB"/>
          </a:p>
        </p:txBody>
      </p:sp>
    </p:spTree>
    <p:extLst>
      <p:ext uri="{BB962C8B-B14F-4D97-AF65-F5344CB8AC3E}">
        <p14:creationId xmlns:p14="http://schemas.microsoft.com/office/powerpoint/2010/main" xmlns="" val="12923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61988" y="739775"/>
            <a:ext cx="5346700" cy="3703638"/>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5</a:t>
            </a:fld>
            <a:endParaRPr lang="en-GB"/>
          </a:p>
        </p:txBody>
      </p:sp>
    </p:spTree>
    <p:extLst>
      <p:ext uri="{BB962C8B-B14F-4D97-AF65-F5344CB8AC3E}">
        <p14:creationId xmlns:p14="http://schemas.microsoft.com/office/powerpoint/2010/main" xmlns="" val="12923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61988" y="739775"/>
            <a:ext cx="5346700" cy="3703638"/>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4B9FBBB-484E-4726-8019-B21B861E495E}" type="slidenum">
              <a:rPr lang="en-GB" smtClean="0"/>
              <a:pPr/>
              <a:t>6</a:t>
            </a:fld>
            <a:endParaRPr lang="en-GB"/>
          </a:p>
        </p:txBody>
      </p:sp>
    </p:spTree>
    <p:extLst>
      <p:ext uri="{BB962C8B-B14F-4D97-AF65-F5344CB8AC3E}">
        <p14:creationId xmlns:p14="http://schemas.microsoft.com/office/powerpoint/2010/main" xmlns="" val="12923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14B9FBBB-484E-4726-8019-B21B861E495E}" type="slidenum">
              <a:rPr lang="en-GB" smtClean="0"/>
              <a:pPr/>
              <a:t>7</a:t>
            </a:fld>
            <a:endParaRPr lang="en-GB"/>
          </a:p>
        </p:txBody>
      </p:sp>
    </p:spTree>
    <p:extLst>
      <p:ext uri="{BB962C8B-B14F-4D97-AF65-F5344CB8AC3E}">
        <p14:creationId xmlns:p14="http://schemas.microsoft.com/office/powerpoint/2010/main" xmlns="" val="403410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61988" y="739775"/>
            <a:ext cx="5346700" cy="3703638"/>
          </a:xfrm>
        </p:spPr>
      </p:sp>
      <p:sp>
        <p:nvSpPr>
          <p:cNvPr id="3" name="Jegyzetek helye 2"/>
          <p:cNvSpPr>
            <a:spLocks noGrp="1"/>
          </p:cNvSpPr>
          <p:nvPr>
            <p:ph type="body" idx="1"/>
          </p:nvPr>
        </p:nvSpPr>
        <p:spPr/>
        <p:txBody>
          <a:bodyPr/>
          <a:lstStyle/>
          <a:p>
            <a:r>
              <a:rPr lang="hu-HU" dirty="0" smtClean="0"/>
              <a:t>A termékleírások,</a:t>
            </a:r>
            <a:r>
              <a:rPr lang="hu-HU" baseline="0" dirty="0" smtClean="0"/>
              <a:t> nyilvános eljárási rend, egyéb publikus dokumentumok (pl. hitelkérelmei dokumentáció) a </a:t>
            </a:r>
            <a:r>
              <a:rPr lang="hu-HU" baseline="0" dirty="0" err="1" smtClean="0"/>
              <a:t>www.palyazat.gov.hu</a:t>
            </a:r>
            <a:r>
              <a:rPr lang="hu-HU" baseline="0" dirty="0" smtClean="0"/>
              <a:t> oldalon érhetőek el. </a:t>
            </a:r>
            <a:endParaRPr lang="hu-HU" baseline="0" dirty="0"/>
          </a:p>
          <a:p>
            <a:endParaRPr lang="hu-HU" baseline="0" dirty="0" smtClean="0"/>
          </a:p>
        </p:txBody>
      </p:sp>
      <p:sp>
        <p:nvSpPr>
          <p:cNvPr id="4" name="Dia számának helye 3"/>
          <p:cNvSpPr>
            <a:spLocks noGrp="1"/>
          </p:cNvSpPr>
          <p:nvPr>
            <p:ph type="sldNum" sz="quarter" idx="10"/>
          </p:nvPr>
        </p:nvSpPr>
        <p:spPr/>
        <p:txBody>
          <a:bodyPr/>
          <a:lstStyle/>
          <a:p>
            <a:fld id="{14B9FBBB-484E-4726-8019-B21B861E495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xmlns="" val="1531427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Ref idx="1001">
        <a:schemeClr val="bg2"/>
      </p:bgRef>
    </p:bg>
    <p:spTree>
      <p:nvGrpSpPr>
        <p:cNvPr id="1" name=""/>
        <p:cNvGrpSpPr/>
        <p:nvPr/>
      </p:nvGrpSpPr>
      <p:grpSpPr>
        <a:xfrm>
          <a:off x="0" y="0"/>
          <a:ext cx="0" cy="0"/>
          <a:chOff x="0" y="0"/>
          <a:chExt cx="0" cy="0"/>
        </a:xfrm>
      </p:grpSpPr>
      <p:sp>
        <p:nvSpPr>
          <p:cNvPr id="9" name="Titel 1"/>
          <p:cNvSpPr>
            <a:spLocks noGrp="1"/>
          </p:cNvSpPr>
          <p:nvPr>
            <p:ph type="ctrTitle"/>
          </p:nvPr>
        </p:nvSpPr>
        <p:spPr>
          <a:xfrm>
            <a:off x="432000" y="1079999"/>
            <a:ext cx="8967600" cy="1800000"/>
          </a:xfrm>
        </p:spPr>
        <p:txBody>
          <a:bodyPr/>
          <a:lstStyle>
            <a:lvl1pPr>
              <a:defRPr>
                <a:solidFill>
                  <a:schemeClr val="bg1"/>
                </a:solidFill>
                <a:latin typeface="+mj-lt"/>
              </a:defRPr>
            </a:lvl1pPr>
          </a:lstStyle>
          <a:p>
            <a:r>
              <a:rPr lang="en-US" smtClean="0"/>
              <a:t>Click to edit Master title style</a:t>
            </a:r>
            <a:endParaRPr lang="de-AT"/>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latin typeface="+mj-lt"/>
              </a:defRPr>
            </a:lvl1pPr>
          </a:lstStyle>
          <a:p>
            <a:pPr lvl="0"/>
            <a:r>
              <a:rPr lang="en-US" smtClean="0"/>
              <a:t>Click to edit Master text styles</a:t>
            </a:r>
          </a:p>
        </p:txBody>
      </p:sp>
      <p:sp>
        <p:nvSpPr>
          <p:cNvPr id="14" name="Datumsplatzhalter 3"/>
          <p:cNvSpPr>
            <a:spLocks noGrp="1"/>
          </p:cNvSpPr>
          <p:nvPr>
            <p:ph type="dt" sz="half" idx="14"/>
          </p:nvPr>
        </p:nvSpPr>
        <p:spPr>
          <a:xfrm>
            <a:off x="8193089" y="6191252"/>
            <a:ext cx="1152525" cy="271463"/>
          </a:xfrm>
          <a:prstGeom prst="rect">
            <a:avLst/>
          </a:prstGeom>
        </p:spPr>
        <p:txBody>
          <a:bodyPr/>
          <a:lstStyle>
            <a:lvl1pPr algn="r">
              <a:defRPr sz="1000" smtClean="0">
                <a:solidFill>
                  <a:srgbClr val="00497B"/>
                </a:solidFill>
                <a:latin typeface="+mj-lt"/>
                <a:cs typeface="Arial" pitchFamily="34" charset="0"/>
              </a:defRPr>
            </a:lvl1pPr>
          </a:lstStyle>
          <a:p>
            <a:pPr>
              <a:defRPr/>
            </a:pPr>
            <a:endParaRPr lang="de-AT" dirty="0"/>
          </a:p>
        </p:txBody>
      </p:sp>
      <p:pic>
        <p:nvPicPr>
          <p:cNvPr id="7" name="Kép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139"/>
            <a:ext cx="9906000" cy="6872140"/>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9411199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artalomjegyzék">
    <p:spTree>
      <p:nvGrpSpPr>
        <p:cNvPr id="1" name=""/>
        <p:cNvGrpSpPr/>
        <p:nvPr/>
      </p:nvGrpSpPr>
      <p:grpSpPr>
        <a:xfrm>
          <a:off x="0" y="0"/>
          <a:ext cx="0" cy="0"/>
          <a:chOff x="0" y="0"/>
          <a:chExt cx="0" cy="0"/>
        </a:xfrm>
      </p:grpSpPr>
      <p:pic>
        <p:nvPicPr>
          <p:cNvPr id="10" name="Kép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4" name="Tartalom helye 3"/>
          <p:cNvSpPr>
            <a:spLocks noGrp="1"/>
          </p:cNvSpPr>
          <p:nvPr>
            <p:ph sz="half" idx="2" hasCustomPrompt="1"/>
          </p:nvPr>
        </p:nvSpPr>
        <p:spPr>
          <a:xfrm>
            <a:off x="506506" y="1700808"/>
            <a:ext cx="8892000" cy="4176464"/>
          </a:xfrm>
        </p:spPr>
        <p:txBody>
          <a:bodyPr anchor="t">
            <a:normAutofit/>
          </a:bodyPr>
          <a:lstStyle>
            <a:lvl1pPr marL="457200" indent="-457200">
              <a:buFont typeface="+mj-lt"/>
              <a:buAutoNum type="arabicPeriod"/>
              <a:defRPr sz="2800" b="1" baseline="0">
                <a:solidFill>
                  <a:schemeClr val="tx1"/>
                </a:solidFill>
              </a:defRPr>
            </a:lvl1pPr>
            <a:lvl2pPr marL="914400" indent="-457200">
              <a:buFont typeface="+mj-lt"/>
              <a:buAutoNum type="arabicPeriod"/>
              <a:defRPr sz="2400" b="1">
                <a:solidFill>
                  <a:schemeClr val="tx1"/>
                </a:solidFill>
              </a:defRPr>
            </a:lvl2pPr>
            <a:lvl3pPr marL="1257300" indent="-342900">
              <a:buFont typeface="+mj-lt"/>
              <a:buAutoNum type="arabicPeriod"/>
              <a:defRPr sz="2000" b="1">
                <a:solidFill>
                  <a:schemeClr val="tx1"/>
                </a:solidFill>
              </a:defRPr>
            </a:lvl3pPr>
            <a:lvl4pPr marL="1714500" indent="-342900">
              <a:buFont typeface="+mj-lt"/>
              <a:buAutoNum type="arabicPeriod"/>
              <a:defRPr sz="1800" b="1">
                <a:solidFill>
                  <a:schemeClr val="tx1"/>
                </a:solidFill>
              </a:defRPr>
            </a:lvl4pPr>
            <a:lvl5pPr marL="2171700" indent="-342900">
              <a:buFont typeface="+mj-lt"/>
              <a:buAutoNum type="arabicPeriod"/>
              <a:defRPr sz="1800" b="1">
                <a:solidFill>
                  <a:schemeClr val="tx1"/>
                </a:solidFill>
              </a:defRPr>
            </a:lvl5pPr>
            <a:lvl6pPr>
              <a:defRPr sz="1600"/>
            </a:lvl6pPr>
            <a:lvl7pPr>
              <a:defRPr sz="1600"/>
            </a:lvl7pPr>
            <a:lvl8pPr>
              <a:defRPr sz="1600"/>
            </a:lvl8pPr>
            <a:lvl9pPr>
              <a:defRPr sz="1600"/>
            </a:lvl9pPr>
          </a:lstStyle>
          <a:p>
            <a:pPr lvl="0"/>
            <a:r>
              <a:rPr lang="hu-HU" dirty="0" smtClean="0"/>
              <a:t>MINTASZÖVEG SZERKESZTÉSE </a:t>
            </a:r>
            <a:br>
              <a:rPr lang="hu-HU" dirty="0" smtClean="0"/>
            </a:br>
            <a:r>
              <a:rPr lang="hu-HU" dirty="0" smtClean="0"/>
              <a:t>(RGB: 95 90 165)</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1" name="Cím 1"/>
          <p:cNvSpPr>
            <a:spLocks noGrp="1"/>
          </p:cNvSpPr>
          <p:nvPr>
            <p:ph type="ctrTitle" hasCustomPrompt="1"/>
          </p:nvPr>
        </p:nvSpPr>
        <p:spPr>
          <a:xfrm>
            <a:off x="507000" y="404665"/>
            <a:ext cx="8892000" cy="1152127"/>
          </a:xfrm>
        </p:spPr>
        <p:txBody>
          <a:bodyPr>
            <a:noAutofit/>
          </a:bodyPr>
          <a:lstStyle>
            <a:lvl1pPr algn="l">
              <a:defRPr sz="3000" b="1" baseline="0">
                <a:solidFill>
                  <a:srgbClr val="004564"/>
                </a:solidFill>
                <a:latin typeface="Arial" pitchFamily="34" charset="0"/>
                <a:cs typeface="Arial" pitchFamily="34" charset="0"/>
              </a:defRPr>
            </a:lvl1pPr>
          </a:lstStyle>
          <a:p>
            <a:r>
              <a:rPr lang="hu-HU" dirty="0" smtClean="0"/>
              <a:t>MINTACÍM SZERKESZTÉSE</a:t>
            </a:r>
            <a:br>
              <a:rPr lang="hu-HU" dirty="0" smtClean="0"/>
            </a:br>
            <a:r>
              <a:rPr lang="hu-HU" dirty="0" smtClean="0"/>
              <a:t>ARIAL BOLD 30PT (RGB: 0 69 100)</a:t>
            </a:r>
            <a:endParaRPr lang="hu-HU" dirty="0"/>
          </a:p>
        </p:txBody>
      </p:sp>
      <p:sp>
        <p:nvSpPr>
          <p:cNvPr id="16" name="Dia számának helye 5"/>
          <p:cNvSpPr>
            <a:spLocks noGrp="1"/>
          </p:cNvSpPr>
          <p:nvPr>
            <p:ph type="sldNum" sz="quarter" idx="12"/>
          </p:nvPr>
        </p:nvSpPr>
        <p:spPr>
          <a:xfrm>
            <a:off x="0" y="1"/>
            <a:ext cx="428497" cy="365125"/>
          </a:xfrm>
          <a:prstGeom prst="rect">
            <a:avLst/>
          </a:prstGeom>
        </p:spPr>
        <p:txBody>
          <a:bodyPr/>
          <a:lstStyle>
            <a:lvl1pPr algn="l">
              <a:defRPr sz="1200">
                <a:solidFill>
                  <a:srgbClr val="A3A4A6"/>
                </a:solidFill>
              </a:defRPr>
            </a:lvl1pPr>
          </a:lstStyle>
          <a:p>
            <a:fld id="{14989154-00E5-4490-9EFB-F8A4FA8E1256}" type="slidenum">
              <a:rPr lang="hu-HU" smtClean="0"/>
              <a:pPr/>
              <a:t>‹#›</a:t>
            </a:fld>
            <a:endParaRPr lang="hu-HU" dirty="0"/>
          </a:p>
        </p:txBody>
      </p:sp>
      <p:sp>
        <p:nvSpPr>
          <p:cNvPr id="18" name="Dátum helye 3"/>
          <p:cNvSpPr>
            <a:spLocks noGrp="1"/>
          </p:cNvSpPr>
          <p:nvPr>
            <p:ph type="dt" sz="half" idx="10"/>
          </p:nvPr>
        </p:nvSpPr>
        <p:spPr>
          <a:xfrm>
            <a:off x="818541" y="6381329"/>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endParaRPr lang="hu-HU" dirty="0"/>
          </a:p>
        </p:txBody>
      </p:sp>
      <p:sp>
        <p:nvSpPr>
          <p:cNvPr id="19" name="Élőláb helye 4"/>
          <p:cNvSpPr>
            <a:spLocks noGrp="1"/>
          </p:cNvSpPr>
          <p:nvPr>
            <p:ph type="ftr" sz="quarter" idx="11"/>
          </p:nvPr>
        </p:nvSpPr>
        <p:spPr>
          <a:xfrm>
            <a:off x="3384550" y="6381329"/>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endParaRPr lang="hu-HU" dirty="0" smtClean="0"/>
          </a:p>
        </p:txBody>
      </p:sp>
    </p:spTree>
    <p:extLst>
      <p:ext uri="{BB962C8B-B14F-4D97-AF65-F5344CB8AC3E}">
        <p14:creationId xmlns:p14="http://schemas.microsoft.com/office/powerpoint/2010/main" xmlns="" val="13223812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Ref idx="1001">
        <a:schemeClr val="bg2"/>
      </p:bgRef>
    </p:bg>
    <p:spTree>
      <p:nvGrpSpPr>
        <p:cNvPr id="1" name=""/>
        <p:cNvGrpSpPr/>
        <p:nvPr/>
      </p:nvGrpSpPr>
      <p:grpSpPr>
        <a:xfrm>
          <a:off x="0" y="0"/>
          <a:ext cx="0" cy="0"/>
          <a:chOff x="0" y="0"/>
          <a:chExt cx="0" cy="0"/>
        </a:xfrm>
      </p:grpSpPr>
      <p:sp>
        <p:nvSpPr>
          <p:cNvPr id="9" name="Titel 1"/>
          <p:cNvSpPr>
            <a:spLocks noGrp="1"/>
          </p:cNvSpPr>
          <p:nvPr>
            <p:ph type="ctrTitle"/>
          </p:nvPr>
        </p:nvSpPr>
        <p:spPr>
          <a:xfrm>
            <a:off x="432000" y="1079999"/>
            <a:ext cx="8967600" cy="1800000"/>
          </a:xfrm>
        </p:spPr>
        <p:txBody>
          <a:bodyPr/>
          <a:lstStyle>
            <a:lvl1pPr>
              <a:defRPr>
                <a:solidFill>
                  <a:schemeClr val="bg1"/>
                </a:solidFill>
                <a:latin typeface="+mj-lt"/>
              </a:defRPr>
            </a:lvl1pPr>
          </a:lstStyle>
          <a:p>
            <a:r>
              <a:rPr lang="en-US" smtClean="0"/>
              <a:t>Click to edit Master title style</a:t>
            </a:r>
            <a:endParaRPr lang="de-AT"/>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latin typeface="+mj-lt"/>
              </a:defRPr>
            </a:lvl1pPr>
          </a:lstStyle>
          <a:p>
            <a:pPr lvl="0"/>
            <a:r>
              <a:rPr lang="en-US" smtClean="0"/>
              <a:t>Click to edit Master text styles</a:t>
            </a:r>
          </a:p>
        </p:txBody>
      </p:sp>
      <p:sp>
        <p:nvSpPr>
          <p:cNvPr id="14" name="Datumsplatzhalter 3"/>
          <p:cNvSpPr>
            <a:spLocks noGrp="1"/>
          </p:cNvSpPr>
          <p:nvPr>
            <p:ph type="dt" sz="half" idx="14"/>
          </p:nvPr>
        </p:nvSpPr>
        <p:spPr>
          <a:xfrm>
            <a:off x="8193089" y="6191252"/>
            <a:ext cx="1152525" cy="271463"/>
          </a:xfrm>
          <a:prstGeom prst="rect">
            <a:avLst/>
          </a:prstGeom>
        </p:spPr>
        <p:txBody>
          <a:bodyPr/>
          <a:lstStyle>
            <a:lvl1pPr algn="r">
              <a:defRPr sz="1000" smtClean="0">
                <a:solidFill>
                  <a:srgbClr val="00497B"/>
                </a:solidFill>
                <a:latin typeface="+mj-lt"/>
                <a:cs typeface="Arial" pitchFamily="34" charset="0"/>
              </a:defRPr>
            </a:lvl1pPr>
          </a:lstStyle>
          <a:p>
            <a:pPr>
              <a:defRPr/>
            </a:pPr>
            <a:endParaRPr lang="de-AT" dirty="0"/>
          </a:p>
        </p:txBody>
      </p:sp>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4139"/>
            <a:ext cx="9906000" cy="6872140"/>
          </a:xfrm>
          <a:prstGeom prst="rect">
            <a:avLst/>
          </a:prstGeom>
        </p:spPr>
      </p:pic>
    </p:spTree>
    <p:extLst>
      <p:ext uri="{BB962C8B-B14F-4D97-AF65-F5344CB8AC3E}">
        <p14:creationId xmlns:p14="http://schemas.microsoft.com/office/powerpoint/2010/main" xmlns="" val="407751307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Ref idx="1001">
        <a:schemeClr val="bg2"/>
      </p:bgRef>
    </p:bg>
    <p:spTree>
      <p:nvGrpSpPr>
        <p:cNvPr id="1" name=""/>
        <p:cNvGrpSpPr/>
        <p:nvPr/>
      </p:nvGrpSpPr>
      <p:grpSpPr>
        <a:xfrm>
          <a:off x="0" y="0"/>
          <a:ext cx="0" cy="0"/>
          <a:chOff x="0" y="0"/>
          <a:chExt cx="0" cy="0"/>
        </a:xfrm>
      </p:grpSpPr>
      <p:sp>
        <p:nvSpPr>
          <p:cNvPr id="9" name="Titel 1"/>
          <p:cNvSpPr>
            <a:spLocks noGrp="1"/>
          </p:cNvSpPr>
          <p:nvPr>
            <p:ph type="ctrTitle"/>
          </p:nvPr>
        </p:nvSpPr>
        <p:spPr>
          <a:xfrm>
            <a:off x="432000" y="1079999"/>
            <a:ext cx="8967600" cy="1800000"/>
          </a:xfrm>
        </p:spPr>
        <p:txBody>
          <a:bodyPr/>
          <a:lstStyle>
            <a:lvl1pPr>
              <a:defRPr>
                <a:solidFill>
                  <a:schemeClr val="bg1"/>
                </a:solidFill>
                <a:latin typeface="+mj-lt"/>
              </a:defRPr>
            </a:lvl1pPr>
          </a:lstStyle>
          <a:p>
            <a:r>
              <a:rPr lang="en-US" smtClean="0"/>
              <a:t>Click to edit Master title style</a:t>
            </a:r>
            <a:endParaRPr lang="de-AT"/>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latin typeface="+mj-lt"/>
              </a:defRPr>
            </a:lvl1pPr>
          </a:lstStyle>
          <a:p>
            <a:pPr lvl="0"/>
            <a:r>
              <a:rPr lang="en-US" smtClean="0"/>
              <a:t>Click to edit Master text styles</a:t>
            </a:r>
          </a:p>
        </p:txBody>
      </p:sp>
      <p:sp>
        <p:nvSpPr>
          <p:cNvPr id="14" name="Datumsplatzhalter 3"/>
          <p:cNvSpPr>
            <a:spLocks noGrp="1"/>
          </p:cNvSpPr>
          <p:nvPr>
            <p:ph type="dt" sz="half" idx="14"/>
          </p:nvPr>
        </p:nvSpPr>
        <p:spPr>
          <a:xfrm>
            <a:off x="8193089" y="6191252"/>
            <a:ext cx="1152525" cy="271463"/>
          </a:xfrm>
          <a:prstGeom prst="rect">
            <a:avLst/>
          </a:prstGeom>
        </p:spPr>
        <p:txBody>
          <a:bodyPr/>
          <a:lstStyle>
            <a:lvl1pPr algn="r">
              <a:defRPr sz="1000" smtClean="0">
                <a:solidFill>
                  <a:srgbClr val="00497B"/>
                </a:solidFill>
                <a:latin typeface="+mj-lt"/>
                <a:cs typeface="Arial" pitchFamily="34" charset="0"/>
              </a:defRPr>
            </a:lvl1pPr>
          </a:lstStyle>
          <a:p>
            <a:pPr>
              <a:defRPr/>
            </a:pPr>
            <a:endParaRPr lang="de-AT" dirty="0"/>
          </a:p>
        </p:txBody>
      </p:sp>
      <p:pic>
        <p:nvPicPr>
          <p:cNvPr id="8" name="Kép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xmlns="" val="428622302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ímdia_2">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2" name="Cím 1"/>
          <p:cNvSpPr>
            <a:spLocks noGrp="1"/>
          </p:cNvSpPr>
          <p:nvPr>
            <p:ph type="ctrTitle" hasCustomPrompt="1"/>
          </p:nvPr>
        </p:nvSpPr>
        <p:spPr>
          <a:xfrm>
            <a:off x="272480" y="3170828"/>
            <a:ext cx="9361040" cy="1338295"/>
          </a:xfrm>
        </p:spPr>
        <p:txBody>
          <a:bodyPr>
            <a:noAutofit/>
          </a:bodyPr>
          <a:lstStyle>
            <a:lvl1pPr>
              <a:defRPr sz="4000" b="1" baseline="0">
                <a:latin typeface="Arial" pitchFamily="34" charset="0"/>
                <a:cs typeface="Arial" pitchFamily="34" charset="0"/>
              </a:defRPr>
            </a:lvl1pPr>
          </a:lstStyle>
          <a:p>
            <a:r>
              <a:rPr lang="hu-HU" dirty="0" smtClean="0"/>
              <a:t>MINTACÍM SZERKESZTÉSE</a:t>
            </a:r>
            <a:br>
              <a:rPr lang="hu-HU" dirty="0" smtClean="0"/>
            </a:br>
            <a:r>
              <a:rPr lang="hu-HU" dirty="0" smtClean="0"/>
              <a:t>ARIAL BOLD 40PT (RGB: 0 69 100)</a:t>
            </a:r>
            <a:endParaRPr lang="hu-HU" dirty="0"/>
          </a:p>
        </p:txBody>
      </p:sp>
      <p:sp>
        <p:nvSpPr>
          <p:cNvPr id="3" name="Alcím 2"/>
          <p:cNvSpPr>
            <a:spLocks noGrp="1"/>
          </p:cNvSpPr>
          <p:nvPr>
            <p:ph type="subTitle" idx="1" hasCustomPrompt="1"/>
          </p:nvPr>
        </p:nvSpPr>
        <p:spPr>
          <a:xfrm>
            <a:off x="1052568" y="2348880"/>
            <a:ext cx="7800867" cy="648072"/>
          </a:xfrm>
        </p:spPr>
        <p:txBody>
          <a:bodyPr anchor="ctr">
            <a:normAutofit/>
          </a:bodyPr>
          <a:lstStyle>
            <a:lvl1pPr marL="0" indent="0" algn="ctr">
              <a:buNone/>
              <a:defRPr sz="2000" b="1" baseline="0">
                <a:solidFill>
                  <a:srgbClr val="32323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SZERZŐ/ELŐADÓ MINTÁJÁNAK SZERKESZTÉSE </a:t>
            </a:r>
            <a:br>
              <a:rPr lang="hu-HU" dirty="0" smtClean="0"/>
            </a:br>
            <a:r>
              <a:rPr lang="hu-HU" dirty="0" smtClean="0"/>
              <a:t>ARIAL BOLD 20PT (RGB: 50 </a:t>
            </a:r>
            <a:r>
              <a:rPr lang="hu-HU" dirty="0" err="1" smtClean="0"/>
              <a:t>50</a:t>
            </a:r>
            <a:r>
              <a:rPr lang="hu-HU" dirty="0" smtClean="0"/>
              <a:t> </a:t>
            </a:r>
            <a:r>
              <a:rPr lang="hu-HU" dirty="0" err="1" smtClean="0"/>
              <a:t>50</a:t>
            </a:r>
            <a:r>
              <a:rPr lang="hu-HU" dirty="0" smtClean="0"/>
              <a:t>)</a:t>
            </a:r>
            <a:endParaRPr lang="hu-HU" dirty="0"/>
          </a:p>
        </p:txBody>
      </p:sp>
      <p:sp>
        <p:nvSpPr>
          <p:cNvPr id="13" name="Dátum helye 3"/>
          <p:cNvSpPr>
            <a:spLocks noGrp="1"/>
          </p:cNvSpPr>
          <p:nvPr>
            <p:ph type="dt" sz="half" idx="10"/>
          </p:nvPr>
        </p:nvSpPr>
        <p:spPr>
          <a:xfrm>
            <a:off x="818541" y="6381331"/>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endParaRPr lang="hu-HU" dirty="0"/>
          </a:p>
        </p:txBody>
      </p:sp>
      <p:sp>
        <p:nvSpPr>
          <p:cNvPr id="14" name="Élőláb helye 4"/>
          <p:cNvSpPr>
            <a:spLocks noGrp="1"/>
          </p:cNvSpPr>
          <p:nvPr>
            <p:ph type="ftr" sz="quarter" idx="11"/>
          </p:nvPr>
        </p:nvSpPr>
        <p:spPr>
          <a:xfrm>
            <a:off x="3384550" y="6381331"/>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endParaRPr lang="hu-HU" dirty="0" smtClean="0"/>
          </a:p>
        </p:txBody>
      </p:sp>
      <p:sp>
        <p:nvSpPr>
          <p:cNvPr id="16" name="Dia számának helye 5"/>
          <p:cNvSpPr>
            <a:spLocks noGrp="1"/>
          </p:cNvSpPr>
          <p:nvPr>
            <p:ph type="sldNum" sz="quarter" idx="12"/>
          </p:nvPr>
        </p:nvSpPr>
        <p:spPr>
          <a:xfrm>
            <a:off x="0" y="2"/>
            <a:ext cx="428497" cy="365125"/>
          </a:xfrm>
          <a:prstGeom prst="rect">
            <a:avLst/>
          </a:prstGeom>
        </p:spPr>
        <p:txBody>
          <a:bodyPr/>
          <a:lstStyle>
            <a:lvl1pPr algn="l">
              <a:defRPr sz="1200">
                <a:solidFill>
                  <a:srgbClr val="A3A4A6"/>
                </a:solidFill>
              </a:defRPr>
            </a:lvl1pPr>
          </a:lstStyle>
          <a:p>
            <a:fld id="{14989154-00E5-4490-9EFB-F8A4FA8E1256}" type="slidenum">
              <a:rPr lang="hu-HU" smtClean="0"/>
              <a:pPr/>
              <a:t>‹#›</a:t>
            </a:fld>
            <a:endParaRPr lang="hu-HU" dirty="0"/>
          </a:p>
        </p:txBody>
      </p:sp>
      <p:sp>
        <p:nvSpPr>
          <p:cNvPr id="29" name="Szöveg helye 27"/>
          <p:cNvSpPr>
            <a:spLocks noGrp="1"/>
          </p:cNvSpPr>
          <p:nvPr>
            <p:ph type="body" sz="quarter" idx="13" hasCustomPrompt="1"/>
          </p:nvPr>
        </p:nvSpPr>
        <p:spPr>
          <a:xfrm>
            <a:off x="1052568" y="4653136"/>
            <a:ext cx="7800867" cy="647700"/>
          </a:xfrm>
        </p:spPr>
        <p:txBody>
          <a:bodyPr anchor="ctr">
            <a:noAutofit/>
          </a:bodyPr>
          <a:lstStyle>
            <a:lvl1pPr marL="0" indent="0" algn="ctr" defTabSz="914400" rtl="0" eaLnBrk="1" latinLnBrk="0" hangingPunct="1">
              <a:spcBef>
                <a:spcPct val="20000"/>
              </a:spcBef>
              <a:buFont typeface="Arial" pitchFamily="34" charset="0"/>
              <a:buNone/>
              <a:defRPr lang="hu-HU" sz="2000" b="1" kern="1200" baseline="0" dirty="0">
                <a:solidFill>
                  <a:srgbClr val="5F5AA5"/>
                </a:solidFill>
                <a:latin typeface="Arial" pitchFamily="34" charset="0"/>
                <a:ea typeface="+mn-ea"/>
                <a:cs typeface="Arial" pitchFamily="34" charset="0"/>
              </a:defRPr>
            </a:lvl1pPr>
          </a:lstStyle>
          <a:p>
            <a:pPr algn="ctr"/>
            <a:r>
              <a:rPr lang="hu-HU" b="1" dirty="0" smtClean="0">
                <a:latin typeface="Arial" pitchFamily="34" charset="0"/>
                <a:cs typeface="Arial" pitchFamily="34" charset="0"/>
              </a:rPr>
              <a:t>SZERZŐ/ELŐADÓ MINTÁJÁNAK SZERKESZTÉSE </a:t>
            </a:r>
            <a:br>
              <a:rPr lang="hu-HU" b="1" dirty="0" smtClean="0">
                <a:latin typeface="Arial" pitchFamily="34" charset="0"/>
                <a:cs typeface="Arial" pitchFamily="34" charset="0"/>
              </a:rPr>
            </a:br>
            <a:r>
              <a:rPr lang="hu-HU" b="1" dirty="0" smtClean="0">
                <a:latin typeface="Arial" pitchFamily="34" charset="0"/>
                <a:cs typeface="Arial" pitchFamily="34" charset="0"/>
              </a:rPr>
              <a:t>ARIAL BOLD 20PT (RGB:</a:t>
            </a:r>
            <a:r>
              <a:rPr lang="hu-HU" b="1" baseline="0" dirty="0" smtClean="0">
                <a:latin typeface="Arial" pitchFamily="34" charset="0"/>
                <a:cs typeface="Arial" pitchFamily="34" charset="0"/>
              </a:rPr>
              <a:t> 95 90 165)</a:t>
            </a:r>
            <a:endParaRPr lang="hu-HU" b="1" dirty="0">
              <a:latin typeface="Arial" pitchFamily="34" charset="0"/>
              <a:cs typeface="Arial" pitchFamily="34" charset="0"/>
            </a:endParaRPr>
          </a:p>
        </p:txBody>
      </p:sp>
    </p:spTree>
    <p:extLst>
      <p:ext uri="{BB962C8B-B14F-4D97-AF65-F5344CB8AC3E}">
        <p14:creationId xmlns:p14="http://schemas.microsoft.com/office/powerpoint/2010/main" xmlns="" val="4057422542"/>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gray">
      <p:bgRef idx="1001">
        <a:schemeClr val="bg2"/>
      </p:bgRef>
    </p:bg>
    <p:spTree>
      <p:nvGrpSpPr>
        <p:cNvPr id="1" name=""/>
        <p:cNvGrpSpPr/>
        <p:nvPr/>
      </p:nvGrpSpPr>
      <p:grpSpPr>
        <a:xfrm>
          <a:off x="0" y="0"/>
          <a:ext cx="0" cy="0"/>
          <a:chOff x="0" y="0"/>
          <a:chExt cx="0" cy="0"/>
        </a:xfrm>
      </p:grpSpPr>
      <p:sp>
        <p:nvSpPr>
          <p:cNvPr id="9" name="Titel 1"/>
          <p:cNvSpPr>
            <a:spLocks noGrp="1"/>
          </p:cNvSpPr>
          <p:nvPr>
            <p:ph type="ctrTitle"/>
          </p:nvPr>
        </p:nvSpPr>
        <p:spPr>
          <a:xfrm>
            <a:off x="432000" y="1079999"/>
            <a:ext cx="8967600" cy="1800000"/>
          </a:xfrm>
        </p:spPr>
        <p:txBody>
          <a:bodyPr/>
          <a:lstStyle>
            <a:lvl1pPr>
              <a:defRPr>
                <a:solidFill>
                  <a:schemeClr val="bg1"/>
                </a:solidFill>
                <a:latin typeface="+mj-lt"/>
              </a:defRPr>
            </a:lvl1pPr>
          </a:lstStyle>
          <a:p>
            <a:r>
              <a:rPr lang="en-US" smtClean="0"/>
              <a:t>Click to edit Master title style</a:t>
            </a:r>
            <a:endParaRPr lang="de-AT"/>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latin typeface="+mj-lt"/>
              </a:defRPr>
            </a:lvl1pPr>
          </a:lstStyle>
          <a:p>
            <a:pPr lvl="0"/>
            <a:r>
              <a:rPr lang="en-US" smtClean="0"/>
              <a:t>Click to edit Master text styles</a:t>
            </a:r>
          </a:p>
        </p:txBody>
      </p:sp>
      <p:sp>
        <p:nvSpPr>
          <p:cNvPr id="14" name="Datumsplatzhalter 3"/>
          <p:cNvSpPr>
            <a:spLocks noGrp="1"/>
          </p:cNvSpPr>
          <p:nvPr>
            <p:ph type="dt" sz="half" idx="14"/>
          </p:nvPr>
        </p:nvSpPr>
        <p:spPr>
          <a:xfrm>
            <a:off x="8193089" y="6191252"/>
            <a:ext cx="1152525" cy="271463"/>
          </a:xfrm>
          <a:prstGeom prst="rect">
            <a:avLst/>
          </a:prstGeom>
        </p:spPr>
        <p:txBody>
          <a:bodyPr/>
          <a:lstStyle>
            <a:lvl1pPr algn="r">
              <a:defRPr sz="1000" smtClean="0">
                <a:solidFill>
                  <a:srgbClr val="00497B"/>
                </a:solidFill>
                <a:latin typeface="+mj-lt"/>
                <a:cs typeface="Arial" pitchFamily="34" charset="0"/>
              </a:defRPr>
            </a:lvl1pPr>
          </a:lstStyle>
          <a:p>
            <a:pPr>
              <a:defRPr/>
            </a:pPr>
            <a:endParaRPr lang="de-AT" dirty="0"/>
          </a:p>
        </p:txBody>
      </p:sp>
      <p:pic>
        <p:nvPicPr>
          <p:cNvPr id="11" name="Kép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xmlns="" val="4474894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solidFill>
                  <a:srgbClr val="00497B"/>
                </a:solidFill>
                <a:latin typeface="+mj-lt"/>
              </a:defRPr>
            </a:lvl1pPr>
          </a:lstStyle>
          <a:p>
            <a:r>
              <a:rPr lang="hu-HU" dirty="0" err="1" smtClean="0"/>
              <a:t>Title</a:t>
            </a:r>
            <a:endParaRPr lang="hu-HU" dirty="0"/>
          </a:p>
        </p:txBody>
      </p:sp>
    </p:spTree>
    <p:extLst>
      <p:ext uri="{BB962C8B-B14F-4D97-AF65-F5344CB8AC3E}">
        <p14:creationId xmlns:p14="http://schemas.microsoft.com/office/powerpoint/2010/main" xmlns="" val="51093955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hu-HU" dirty="0" err="1" smtClean="0"/>
              <a:t>Title</a:t>
            </a:r>
            <a:endParaRPr lang="hu-HU" dirty="0"/>
          </a:p>
        </p:txBody>
      </p:sp>
      <p:sp>
        <p:nvSpPr>
          <p:cNvPr id="3" name="Content Placeholder 2"/>
          <p:cNvSpPr>
            <a:spLocks noGrp="1"/>
          </p:cNvSpPr>
          <p:nvPr>
            <p:ph idx="1" hasCustomPrompt="1"/>
          </p:nvPr>
        </p:nvSpPr>
        <p:spPr/>
        <p:txBody>
          <a:bodyPr/>
          <a:lstStyle>
            <a:lvl1pPr>
              <a:buClr>
                <a:srgbClr val="00497B"/>
              </a:buClr>
              <a:defRPr sz="1600">
                <a:solidFill>
                  <a:srgbClr val="1B5072"/>
                </a:solidFill>
                <a:latin typeface="+mj-lt"/>
              </a:defRPr>
            </a:lvl1pPr>
            <a:lvl2pPr>
              <a:buClr>
                <a:srgbClr val="1B5072"/>
              </a:buClr>
              <a:defRPr sz="1600">
                <a:solidFill>
                  <a:srgbClr val="1B5072"/>
                </a:solidFill>
                <a:latin typeface="+mj-lt"/>
              </a:defRPr>
            </a:lvl2pPr>
            <a:lvl3pPr marL="538163" indent="-182563">
              <a:buClr>
                <a:srgbClr val="1B5072"/>
              </a:buClr>
              <a:defRPr sz="1600">
                <a:solidFill>
                  <a:srgbClr val="1B5072"/>
                </a:solidFill>
                <a:latin typeface="+mj-lt"/>
              </a:defRPr>
            </a:lvl3pPr>
            <a:lvl4pPr marL="892175" indent="-171450">
              <a:buClr>
                <a:srgbClr val="1B5072"/>
              </a:buClr>
              <a:defRPr sz="1600">
                <a:solidFill>
                  <a:srgbClr val="1B5072"/>
                </a:solidFill>
                <a:latin typeface="+mj-lt"/>
              </a:defRPr>
            </a:lvl4pPr>
          </a:lstStyle>
          <a:p>
            <a:pPr lvl="0"/>
            <a:r>
              <a:rPr lang="hu-HU" dirty="0" smtClean="0"/>
              <a:t>Text</a:t>
            </a:r>
            <a:endParaRPr lang="en-US" dirty="0" smtClean="0"/>
          </a:p>
          <a:p>
            <a:pPr lvl="1"/>
            <a:r>
              <a:rPr lang="en-US" dirty="0" smtClean="0"/>
              <a:t>Second level</a:t>
            </a:r>
          </a:p>
          <a:p>
            <a:pPr lvl="2"/>
            <a:r>
              <a:rPr lang="en-US" dirty="0" smtClean="0"/>
              <a:t>Third level</a:t>
            </a:r>
          </a:p>
          <a:p>
            <a:pPr lvl="3"/>
            <a:r>
              <a:rPr lang="en-US" dirty="0" smtClean="0"/>
              <a:t>Fourth level</a:t>
            </a:r>
            <a:endParaRPr lang="hu-HU" dirty="0"/>
          </a:p>
        </p:txBody>
      </p:sp>
    </p:spTree>
    <p:extLst>
      <p:ext uri="{BB962C8B-B14F-4D97-AF65-F5344CB8AC3E}">
        <p14:creationId xmlns:p14="http://schemas.microsoft.com/office/powerpoint/2010/main" xmlns="" val="162403201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1" y="1412778"/>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xmlns="" w="9525">
                <a:solidFill>
                  <a:schemeClr val="tx2"/>
                </a:solidFill>
                <a:miter lim="800000"/>
                <a:headEnd/>
                <a:tailEnd/>
              </a14:hiddenLine>
            </a:ext>
          </a:extLst>
        </p:spPr>
        <p:txBody>
          <a:bodyPr lIns="90000" tIns="46800" rIns="90000" bIns="46800" anchor="b">
            <a:spAutoFit/>
          </a:bodyPr>
          <a:lstStyle>
            <a:lvl1pPr algn="ctr">
              <a:defRPr lang="en-US" kern="1200" dirty="0" smtClean="0">
                <a:solidFill>
                  <a:srgbClr val="004564"/>
                </a:solidFill>
                <a:latin typeface="+mj-lt"/>
                <a:ea typeface="Tahoma" pitchFamily="34" charset="0"/>
                <a:cs typeface="Tahoma" pitchFamily="34" charset="0"/>
              </a:defRPr>
            </a:lvl1pPr>
          </a:lstStyle>
          <a:p>
            <a:pPr lvl="0" algn="ctr">
              <a:spcBef>
                <a:spcPct val="0"/>
              </a:spcBef>
            </a:pPr>
            <a:r>
              <a:rPr lang="en-US" altLang="ko-KR" sz="1600" b="1" dirty="0" smtClean="0">
                <a:ea typeface="굴림" charset="-127"/>
              </a:rPr>
              <a:t>Header</a:t>
            </a:r>
            <a:endParaRPr lang="en-US" dirty="0" smtClean="0"/>
          </a:p>
        </p:txBody>
      </p:sp>
      <p:sp>
        <p:nvSpPr>
          <p:cNvPr id="4" name="Content Placeholder 3"/>
          <p:cNvSpPr>
            <a:spLocks noGrp="1"/>
          </p:cNvSpPr>
          <p:nvPr>
            <p:ph sz="half" idx="2" hasCustomPrompt="1"/>
          </p:nvPr>
        </p:nvSpPr>
        <p:spPr>
          <a:xfrm>
            <a:off x="457201" y="1753511"/>
            <a:ext cx="4114800" cy="3547152"/>
          </a:xfrm>
        </p:spPr>
        <p:txBody>
          <a:bodyPr lIns="90000" tIns="90000" rIns="90000" bIns="46800"/>
          <a:lstStyle>
            <a:lvl1pPr>
              <a:buClr>
                <a:srgbClr val="00497B"/>
              </a:buClr>
              <a:defRPr sz="1400">
                <a:solidFill>
                  <a:srgbClr val="004564"/>
                </a:solidFill>
                <a:latin typeface="+mj-lt"/>
                <a:ea typeface="Tahoma" pitchFamily="34" charset="0"/>
                <a:cs typeface="Tahoma" pitchFamily="34" charset="0"/>
              </a:defRPr>
            </a:lvl1pPr>
            <a:lvl2pPr marL="182563" indent="-182563">
              <a:buClr>
                <a:srgbClr val="00497B"/>
              </a:buClr>
              <a:defRPr sz="1400">
                <a:solidFill>
                  <a:srgbClr val="004564"/>
                </a:solidFill>
                <a:latin typeface="+mj-lt"/>
                <a:ea typeface="Tahoma" pitchFamily="34" charset="0"/>
                <a:cs typeface="Tahoma" pitchFamily="34" charset="0"/>
              </a:defRPr>
            </a:lvl2pPr>
            <a:lvl3pPr marL="538163" indent="-182563">
              <a:buClr>
                <a:srgbClr val="00497B"/>
              </a:buClr>
              <a:defRPr sz="1400">
                <a:solidFill>
                  <a:srgbClr val="004564"/>
                </a:solidFill>
                <a:latin typeface="+mj-lt"/>
                <a:ea typeface="Tahoma" pitchFamily="34" charset="0"/>
                <a:cs typeface="Tahoma" pitchFamily="34" charset="0"/>
              </a:defRPr>
            </a:lvl3pPr>
            <a:lvl4pPr marL="892175" indent="-171450">
              <a:buClr>
                <a:srgbClr val="00497B"/>
              </a:buClr>
              <a:defRPr sz="1400">
                <a:solidFill>
                  <a:srgbClr val="004564"/>
                </a:solidFill>
                <a:latin typeface="+mj-lt"/>
                <a:ea typeface="Tahoma" pitchFamily="34" charset="0"/>
                <a:cs typeface="Tahoma" pitchFamily="34" charset="0"/>
              </a:defRPr>
            </a:lvl4pPr>
            <a:lvl5pPr>
              <a:defRPr sz="1400"/>
            </a:lvl5pPr>
            <a:lvl6pPr>
              <a:defRPr sz="1600"/>
            </a:lvl6pPr>
            <a:lvl7pPr>
              <a:defRPr sz="1600"/>
            </a:lvl7pPr>
            <a:lvl8pPr>
              <a:defRPr sz="1600"/>
            </a:lvl8pPr>
            <a:lvl9pPr>
              <a:defRPr sz="1600"/>
            </a:lvl9pPr>
          </a:lstStyle>
          <a:p>
            <a:pPr lvl="0"/>
            <a:r>
              <a:rPr lang="hu-HU" dirty="0" smtClean="0"/>
              <a:t>Text</a:t>
            </a:r>
            <a:endParaRPr lang="en-US" dirty="0" smtClean="0"/>
          </a:p>
          <a:p>
            <a:pPr lvl="1"/>
            <a:r>
              <a:rPr lang="en-US" dirty="0" smtClean="0"/>
              <a:t>Second level</a:t>
            </a:r>
          </a:p>
          <a:p>
            <a:pPr lvl="2"/>
            <a:r>
              <a:rPr lang="en-US" dirty="0" smtClean="0"/>
              <a:t>Third level</a:t>
            </a:r>
          </a:p>
          <a:p>
            <a:pPr lvl="3"/>
            <a:r>
              <a:rPr lang="en-US" dirty="0" smtClean="0"/>
              <a:t>Fourth level</a:t>
            </a:r>
            <a:endParaRPr lang="hu-HU" dirty="0"/>
          </a:p>
        </p:txBody>
      </p:sp>
      <p:sp>
        <p:nvSpPr>
          <p:cNvPr id="5" name="Text Placeholder 4"/>
          <p:cNvSpPr>
            <a:spLocks noGrp="1"/>
          </p:cNvSpPr>
          <p:nvPr>
            <p:ph type="body" sz="quarter" idx="3" hasCustomPrompt="1"/>
          </p:nvPr>
        </p:nvSpPr>
        <p:spPr>
          <a:xfrm>
            <a:off x="5334000" y="1412778"/>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xmlns="" w="9525">
                <a:solidFill>
                  <a:schemeClr val="tx2"/>
                </a:solidFill>
                <a:miter lim="800000"/>
                <a:headEnd/>
                <a:tailEnd/>
              </a14:hiddenLine>
            </a:ext>
          </a:extLst>
        </p:spPr>
        <p:txBody>
          <a:bodyPr vert="horz" wrap="square" lIns="90000" tIns="46800" rIns="90000" bIns="46800" numCol="1" anchor="b" anchorCtr="0" compatLnSpc="1">
            <a:prstTxWarp prst="textNoShape">
              <a:avLst/>
            </a:prstTxWarp>
            <a:spAutoFit/>
          </a:bodyPr>
          <a:lstStyle>
            <a:lvl1pPr algn="ctr">
              <a:defRPr lang="en-US" kern="1200" smtClean="0">
                <a:solidFill>
                  <a:srgbClr val="004564"/>
                </a:solidFill>
                <a:latin typeface="+mj-lt"/>
                <a:ea typeface="Tahoma" pitchFamily="34" charset="0"/>
                <a:cs typeface="Tahoma" pitchFamily="34" charset="0"/>
              </a:defRPr>
            </a:lvl1pPr>
          </a:lstStyle>
          <a:p>
            <a:pPr lvl="0" algn="ctr">
              <a:spcBef>
                <a:spcPct val="0"/>
              </a:spcBef>
            </a:pPr>
            <a:r>
              <a:rPr lang="en-US" altLang="ko-KR" sz="1600" b="1" dirty="0" smtClean="0">
                <a:ea typeface="굴림" charset="-127"/>
              </a:rPr>
              <a:t>Header</a:t>
            </a:r>
            <a:endParaRPr lang="en-US" dirty="0" smtClean="0"/>
          </a:p>
        </p:txBody>
      </p:sp>
      <p:sp>
        <p:nvSpPr>
          <p:cNvPr id="6" name="Content Placeholder 5"/>
          <p:cNvSpPr>
            <a:spLocks noGrp="1"/>
          </p:cNvSpPr>
          <p:nvPr>
            <p:ph sz="quarter" idx="4" hasCustomPrompt="1"/>
          </p:nvPr>
        </p:nvSpPr>
        <p:spPr>
          <a:xfrm>
            <a:off x="5334000" y="1753511"/>
            <a:ext cx="4114800" cy="3547152"/>
          </a:xfrm>
        </p:spPr>
        <p:txBody>
          <a:bodyPr lIns="90000" tIns="90000" rIns="90000" bIns="46800"/>
          <a:lstStyle>
            <a:lvl1pPr>
              <a:buClr>
                <a:srgbClr val="00497B"/>
              </a:buClr>
              <a:defRPr sz="1400">
                <a:solidFill>
                  <a:srgbClr val="004564"/>
                </a:solidFill>
                <a:latin typeface="+mj-lt"/>
                <a:ea typeface="Tahoma" pitchFamily="34" charset="0"/>
                <a:cs typeface="Tahoma" pitchFamily="34" charset="0"/>
              </a:defRPr>
            </a:lvl1pPr>
            <a:lvl2pPr>
              <a:buClr>
                <a:srgbClr val="00497B"/>
              </a:buClr>
              <a:defRPr sz="1400">
                <a:solidFill>
                  <a:srgbClr val="004564"/>
                </a:solidFill>
                <a:latin typeface="+mj-lt"/>
                <a:ea typeface="Tahoma" pitchFamily="34" charset="0"/>
                <a:cs typeface="Tahoma" pitchFamily="34" charset="0"/>
              </a:defRPr>
            </a:lvl2pPr>
            <a:lvl3pPr marL="538163" indent="-182563">
              <a:buClr>
                <a:srgbClr val="00497B"/>
              </a:buClr>
              <a:defRPr sz="1400">
                <a:solidFill>
                  <a:srgbClr val="004564"/>
                </a:solidFill>
                <a:latin typeface="+mj-lt"/>
                <a:ea typeface="Tahoma" pitchFamily="34" charset="0"/>
                <a:cs typeface="Tahoma" pitchFamily="34" charset="0"/>
              </a:defRPr>
            </a:lvl3pPr>
            <a:lvl4pPr marL="892175" indent="-171450">
              <a:buClr>
                <a:srgbClr val="00497B"/>
              </a:buClr>
              <a:defRPr sz="1400">
                <a:solidFill>
                  <a:srgbClr val="004564"/>
                </a:solidFill>
                <a:latin typeface="+mj-lt"/>
                <a:ea typeface="Tahoma" pitchFamily="34" charset="0"/>
                <a:cs typeface="Tahoma" pitchFamily="34" charset="0"/>
              </a:defRPr>
            </a:lvl4pPr>
            <a:lvl5pPr>
              <a:defRPr sz="1400"/>
            </a:lvl5pPr>
            <a:lvl6pPr>
              <a:defRPr sz="1600"/>
            </a:lvl6pPr>
            <a:lvl7pPr>
              <a:defRPr sz="1600"/>
            </a:lvl7pPr>
            <a:lvl8pPr>
              <a:defRPr sz="1600"/>
            </a:lvl8pPr>
            <a:lvl9pPr>
              <a:defRPr sz="1600"/>
            </a:lvl9pPr>
          </a:lstStyle>
          <a:p>
            <a:pPr lvl="0"/>
            <a:r>
              <a:rPr lang="hu-HU" dirty="0" smtClean="0"/>
              <a:t>Text</a:t>
            </a:r>
            <a:endParaRPr lang="en-US" dirty="0" smtClean="0"/>
          </a:p>
          <a:p>
            <a:pPr lvl="1"/>
            <a:r>
              <a:rPr lang="en-US" dirty="0" smtClean="0"/>
              <a:t>Second level</a:t>
            </a:r>
          </a:p>
          <a:p>
            <a:pPr lvl="2"/>
            <a:r>
              <a:rPr lang="en-US" dirty="0" smtClean="0"/>
              <a:t>Third level</a:t>
            </a:r>
          </a:p>
          <a:p>
            <a:pPr lvl="3"/>
            <a:r>
              <a:rPr lang="en-US" dirty="0" smtClean="0"/>
              <a:t>Fourth level</a:t>
            </a:r>
            <a:endParaRPr lang="hu-HU" dirty="0"/>
          </a:p>
        </p:txBody>
      </p:sp>
      <p:sp>
        <p:nvSpPr>
          <p:cNvPr id="7" name="Title 1"/>
          <p:cNvSpPr>
            <a:spLocks noGrp="1"/>
          </p:cNvSpPr>
          <p:nvPr>
            <p:ph type="title"/>
          </p:nvPr>
        </p:nvSpPr>
        <p:spPr>
          <a:xfrm>
            <a:off x="457200" y="98425"/>
            <a:ext cx="8991600" cy="738188"/>
          </a:xfrm>
        </p:spPr>
        <p:txBody>
          <a:bodyPr/>
          <a:lstStyle>
            <a:lvl1pPr>
              <a:defRPr>
                <a:solidFill>
                  <a:srgbClr val="004564"/>
                </a:solidFill>
                <a:latin typeface="+mj-lt"/>
                <a:ea typeface="Tahoma" pitchFamily="34" charset="0"/>
                <a:cs typeface="Tahoma" pitchFamily="34" charset="0"/>
              </a:defRPr>
            </a:lvl1pPr>
          </a:lstStyle>
          <a:p>
            <a:r>
              <a:rPr lang="en-US" dirty="0" smtClean="0"/>
              <a:t>Click to edit Master title style</a:t>
            </a:r>
            <a:endParaRPr lang="hu-HU" dirty="0"/>
          </a:p>
        </p:txBody>
      </p:sp>
    </p:spTree>
    <p:extLst>
      <p:ext uri="{BB962C8B-B14F-4D97-AF65-F5344CB8AC3E}">
        <p14:creationId xmlns:p14="http://schemas.microsoft.com/office/powerpoint/2010/main" xmlns="" val="120223225"/>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536448"/>
            <a:ext cx="8991600" cy="1415772"/>
          </a:xfrm>
        </p:spPr>
        <p:txBody>
          <a:bodyPr anchor="ctr">
            <a:spAutoFit/>
          </a:bodyPr>
          <a:lstStyle>
            <a:lvl1pPr>
              <a:buClr>
                <a:srgbClr val="004564"/>
              </a:buClr>
              <a:buFont typeface="Arial" pitchFamily="34" charset="0"/>
              <a:buChar char="•"/>
              <a:defRPr sz="2000" baseline="0">
                <a:solidFill>
                  <a:srgbClr val="B2B2B2"/>
                </a:solidFill>
                <a:latin typeface="+mj-lt"/>
              </a:defRPr>
            </a:lvl1pPr>
            <a:lvl2pPr marL="182563" indent="-182563">
              <a:buClr>
                <a:srgbClr val="004564"/>
              </a:buClr>
              <a:buFont typeface="Arial" pitchFamily="34" charset="0"/>
              <a:buChar char="•"/>
              <a:defRPr sz="2000" baseline="0">
                <a:solidFill>
                  <a:srgbClr val="B2B2B2"/>
                </a:solidFill>
                <a:latin typeface="+mj-lt"/>
              </a:defRPr>
            </a:lvl2pPr>
            <a:lvl3pPr marL="538163" indent="-182563">
              <a:buClr>
                <a:srgbClr val="004564"/>
              </a:buClr>
              <a:buFont typeface="Arial" pitchFamily="34" charset="0"/>
              <a:buChar char="•"/>
              <a:defRPr sz="2000">
                <a:solidFill>
                  <a:srgbClr val="B2B2B2"/>
                </a:solidFill>
                <a:latin typeface="+mj-lt"/>
              </a:defRPr>
            </a:lvl3pPr>
            <a:lvl4pPr marL="892175" indent="-171450">
              <a:buClr>
                <a:srgbClr val="004564"/>
              </a:buClr>
              <a:buFont typeface="Arial" pitchFamily="34" charset="0"/>
              <a:buChar char="•"/>
              <a:defRPr sz="2000">
                <a:solidFill>
                  <a:srgbClr val="B2B2B2"/>
                </a:solidFill>
                <a:latin typeface="+mj-lt"/>
              </a:defRPr>
            </a:lvl4pPr>
            <a:lvl5pPr>
              <a:defRPr sz="2000">
                <a:solidFill>
                  <a:srgbClr val="B2B2B2"/>
                </a:solidFill>
              </a:defRPr>
            </a:lvl5pPr>
          </a:lstStyle>
          <a:p>
            <a:pPr lvl="0"/>
            <a:r>
              <a:rPr lang="hu-HU" dirty="0" smtClean="0"/>
              <a:t>Main </a:t>
            </a:r>
            <a:r>
              <a:rPr lang="hu-HU" dirty="0" err="1" smtClean="0"/>
              <a:t>point</a:t>
            </a:r>
            <a:r>
              <a:rPr lang="hu-HU" dirty="0" smtClean="0"/>
              <a:t> 1</a:t>
            </a:r>
            <a:endParaRPr lang="en-US" dirty="0" smtClean="0"/>
          </a:p>
          <a:p>
            <a:pPr lvl="1"/>
            <a:r>
              <a:rPr lang="hu-HU" dirty="0" smtClean="0"/>
              <a:t>Sub-point 1.1.</a:t>
            </a:r>
            <a:endParaRPr lang="en-US" dirty="0" smtClean="0"/>
          </a:p>
          <a:p>
            <a:pPr lvl="2"/>
            <a:r>
              <a:rPr lang="en-US" dirty="0" smtClean="0"/>
              <a:t>Third level</a:t>
            </a:r>
          </a:p>
          <a:p>
            <a:pPr lvl="3"/>
            <a:r>
              <a:rPr lang="en-US" dirty="0" smtClean="0"/>
              <a:t>Fourth level</a:t>
            </a:r>
            <a:endParaRPr lang="hu-HU" dirty="0"/>
          </a:p>
        </p:txBody>
      </p:sp>
      <p:sp>
        <p:nvSpPr>
          <p:cNvPr id="4" name="Title 1"/>
          <p:cNvSpPr txBox="1">
            <a:spLocks/>
          </p:cNvSpPr>
          <p:nvPr userDrawn="1"/>
        </p:nvSpPr>
        <p:spPr bwMode="gray">
          <a:xfrm>
            <a:off x="457200" y="98425"/>
            <a:ext cx="8991600" cy="738188"/>
          </a:xfrm>
          <a:prstGeom prst="rect">
            <a:avLst/>
          </a:prstGeo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hu-HU" kern="0" dirty="0" smtClean="0">
                <a:solidFill>
                  <a:srgbClr val="004564"/>
                </a:solidFill>
              </a:rPr>
              <a:t>Agenda</a:t>
            </a:r>
            <a:endParaRPr lang="hu-HU" kern="0" dirty="0">
              <a:solidFill>
                <a:srgbClr val="004564"/>
              </a:solidFill>
            </a:endParaRPr>
          </a:p>
        </p:txBody>
      </p:sp>
    </p:spTree>
    <p:extLst>
      <p:ext uri="{BB962C8B-B14F-4D97-AF65-F5344CB8AC3E}">
        <p14:creationId xmlns:p14="http://schemas.microsoft.com/office/powerpoint/2010/main" xmlns="" val="158896574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bg bwMode="gray">
      <p:bgRef idx="1001">
        <a:schemeClr val="bg2"/>
      </p:bgRef>
    </p:bg>
    <p:spTree>
      <p:nvGrpSpPr>
        <p:cNvPr id="1" name=""/>
        <p:cNvGrpSpPr/>
        <p:nvPr/>
      </p:nvGrpSpPr>
      <p:grpSpPr>
        <a:xfrm>
          <a:off x="0" y="0"/>
          <a:ext cx="0" cy="0"/>
          <a:chOff x="0" y="0"/>
          <a:chExt cx="0" cy="0"/>
        </a:xfrm>
      </p:grpSpPr>
      <p:sp>
        <p:nvSpPr>
          <p:cNvPr id="9" name="Titel 1"/>
          <p:cNvSpPr>
            <a:spLocks noGrp="1"/>
          </p:cNvSpPr>
          <p:nvPr>
            <p:ph type="ctrTitle"/>
          </p:nvPr>
        </p:nvSpPr>
        <p:spPr>
          <a:xfrm>
            <a:off x="432000" y="1079999"/>
            <a:ext cx="8967600" cy="1800000"/>
          </a:xfrm>
        </p:spPr>
        <p:txBody>
          <a:bodyPr/>
          <a:lstStyle>
            <a:lvl1pPr>
              <a:defRPr>
                <a:solidFill>
                  <a:schemeClr val="bg1"/>
                </a:solidFill>
                <a:latin typeface="+mj-lt"/>
              </a:defRPr>
            </a:lvl1pPr>
          </a:lstStyle>
          <a:p>
            <a:r>
              <a:rPr lang="en-US" smtClean="0"/>
              <a:t>Click to edit Master title style</a:t>
            </a:r>
            <a:endParaRPr lang="de-AT"/>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latin typeface="+mj-lt"/>
              </a:defRPr>
            </a:lvl1pPr>
          </a:lstStyle>
          <a:p>
            <a:pPr lvl="0"/>
            <a:r>
              <a:rPr lang="en-US" smtClean="0"/>
              <a:t>Click to edit Master text styles</a:t>
            </a:r>
          </a:p>
        </p:txBody>
      </p:sp>
      <p:sp>
        <p:nvSpPr>
          <p:cNvPr id="14" name="Datumsplatzhalter 3"/>
          <p:cNvSpPr>
            <a:spLocks noGrp="1"/>
          </p:cNvSpPr>
          <p:nvPr>
            <p:ph type="dt" sz="half" idx="14"/>
          </p:nvPr>
        </p:nvSpPr>
        <p:spPr>
          <a:xfrm>
            <a:off x="8193089" y="6191252"/>
            <a:ext cx="1152525" cy="271463"/>
          </a:xfrm>
          <a:prstGeom prst="rect">
            <a:avLst/>
          </a:prstGeom>
        </p:spPr>
        <p:txBody>
          <a:bodyPr/>
          <a:lstStyle>
            <a:lvl1pPr algn="r">
              <a:defRPr sz="1000" smtClean="0">
                <a:solidFill>
                  <a:srgbClr val="00497B"/>
                </a:solidFill>
                <a:latin typeface="+mj-lt"/>
                <a:cs typeface="Arial" pitchFamily="34" charset="0"/>
              </a:defRPr>
            </a:lvl1pPr>
          </a:lstStyle>
          <a:p>
            <a:pPr>
              <a:defRPr/>
            </a:pPr>
            <a:endParaRPr lang="de-AT" dirty="0"/>
          </a:p>
        </p:txBody>
      </p:sp>
      <p:pic>
        <p:nvPicPr>
          <p:cNvPr id="8" name="Kép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xmlns="" val="69140423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ppendix/Unus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488466"/>
            <a:ext cx="9906000" cy="1881072"/>
          </a:xfrm>
          <a:solidFill>
            <a:srgbClr val="004564"/>
          </a:solidFill>
        </p:spPr>
        <p:txBody>
          <a:bodyPr lIns="457200" tIns="230400" rIns="457200" bIns="230400" anchor="ctr">
            <a:spAutoFit/>
          </a:bodyPr>
          <a:lstStyle>
            <a:lvl1pPr>
              <a:defRPr sz="2000">
                <a:solidFill>
                  <a:schemeClr val="bg1"/>
                </a:solidFill>
                <a:latin typeface="+mj-lt"/>
                <a:ea typeface="Tahoma" pitchFamily="34" charset="0"/>
                <a:cs typeface="Tahoma" pitchFamily="34" charset="0"/>
              </a:defRPr>
            </a:lvl1pPr>
            <a:lvl2pPr>
              <a:buClr>
                <a:schemeClr val="bg1"/>
              </a:buClr>
              <a:defRPr sz="2000">
                <a:solidFill>
                  <a:schemeClr val="bg1"/>
                </a:solidFill>
                <a:latin typeface="+mj-lt"/>
                <a:ea typeface="Tahoma" pitchFamily="34" charset="0"/>
                <a:cs typeface="Tahoma" pitchFamily="34" charset="0"/>
              </a:defRPr>
            </a:lvl2pPr>
            <a:lvl3pPr marL="538163" indent="-182563">
              <a:buClr>
                <a:schemeClr val="bg1"/>
              </a:buClr>
              <a:defRPr sz="2000">
                <a:solidFill>
                  <a:schemeClr val="bg1"/>
                </a:solidFill>
                <a:latin typeface="+mj-lt"/>
                <a:ea typeface="Tahoma" pitchFamily="34" charset="0"/>
                <a:cs typeface="Tahoma" pitchFamily="34" charset="0"/>
              </a:defRPr>
            </a:lvl3pPr>
            <a:lvl4pPr marL="892175" indent="-171450">
              <a:buClr>
                <a:schemeClr val="bg1"/>
              </a:buClr>
              <a:defRPr sz="2000">
                <a:solidFill>
                  <a:schemeClr val="bg1"/>
                </a:solidFill>
                <a:latin typeface="+mj-lt"/>
                <a:ea typeface="Tahoma" pitchFamily="34" charset="0"/>
                <a:cs typeface="Tahoma" pitchFamily="34" charset="0"/>
              </a:defRPr>
            </a:lvl4pPr>
            <a:lvl5pPr>
              <a:defRPr>
                <a:solidFill>
                  <a:schemeClr val="bg1"/>
                </a:solidFill>
              </a:defRPr>
            </a:lvl5pPr>
          </a:lstStyle>
          <a:p>
            <a:pPr lvl="0"/>
            <a:r>
              <a:rPr lang="hu-HU" dirty="0" smtClean="0"/>
              <a:t>Appendix/</a:t>
            </a:r>
            <a:r>
              <a:rPr lang="hu-HU" dirty="0" err="1" smtClean="0"/>
              <a:t>Unused</a:t>
            </a:r>
            <a:endParaRPr lang="en-US" dirty="0" smtClean="0"/>
          </a:p>
          <a:p>
            <a:pPr lvl="1"/>
            <a:r>
              <a:rPr lang="hu-HU" dirty="0" smtClean="0"/>
              <a:t>Main </a:t>
            </a:r>
            <a:r>
              <a:rPr lang="hu-HU" dirty="0" err="1" smtClean="0"/>
              <a:t>topic</a:t>
            </a:r>
            <a:endParaRPr lang="en-US" dirty="0" smtClean="0"/>
          </a:p>
          <a:p>
            <a:pPr lvl="2"/>
            <a:r>
              <a:rPr lang="hu-HU" dirty="0" err="1" smtClean="0"/>
              <a:t>Sub-topic</a:t>
            </a:r>
            <a:endParaRPr lang="en-US" dirty="0" smtClean="0"/>
          </a:p>
          <a:p>
            <a:pPr lvl="3"/>
            <a:r>
              <a:rPr lang="hu-HU" dirty="0" err="1" smtClean="0"/>
              <a:t>Sub-sub-topic</a:t>
            </a:r>
            <a:endParaRPr lang="hu-HU" dirty="0"/>
          </a:p>
        </p:txBody>
      </p:sp>
    </p:spTree>
    <p:extLst>
      <p:ext uri="{BB962C8B-B14F-4D97-AF65-F5344CB8AC3E}">
        <p14:creationId xmlns:p14="http://schemas.microsoft.com/office/powerpoint/2010/main" xmlns="" val="2871403388"/>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8717816"/>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Átvezetődia">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2" name="Cím 1"/>
          <p:cNvSpPr>
            <a:spLocks noGrp="1"/>
          </p:cNvSpPr>
          <p:nvPr>
            <p:ph type="ctrTitle" hasCustomPrompt="1"/>
          </p:nvPr>
        </p:nvSpPr>
        <p:spPr>
          <a:xfrm>
            <a:off x="742950" y="3501010"/>
            <a:ext cx="8420100" cy="1470025"/>
          </a:xfrm>
        </p:spPr>
        <p:txBody>
          <a:bodyPr>
            <a:normAutofit/>
          </a:bodyPr>
          <a:lstStyle>
            <a:lvl1pPr>
              <a:defRPr sz="4500" b="1">
                <a:solidFill>
                  <a:schemeClr val="bg1"/>
                </a:solidFill>
                <a:latin typeface="Arial" pitchFamily="34" charset="0"/>
                <a:cs typeface="Arial" pitchFamily="34" charset="0"/>
              </a:defRPr>
            </a:lvl1pPr>
          </a:lstStyle>
          <a:p>
            <a:r>
              <a:rPr lang="hu-HU" dirty="0" smtClean="0"/>
              <a:t>FŐCÍM SZERKESZTÉSE </a:t>
            </a:r>
            <a:br>
              <a:rPr lang="hu-HU" dirty="0" smtClean="0"/>
            </a:br>
            <a:r>
              <a:rPr lang="hu-HU" dirty="0" smtClean="0"/>
              <a:t>ARIAL BOLD 45PT</a:t>
            </a:r>
            <a:endParaRPr lang="hu-HU" dirty="0"/>
          </a:p>
        </p:txBody>
      </p:sp>
      <p:sp>
        <p:nvSpPr>
          <p:cNvPr id="3" name="Alcím 2"/>
          <p:cNvSpPr>
            <a:spLocks noGrp="1"/>
          </p:cNvSpPr>
          <p:nvPr>
            <p:ph type="subTitle" idx="1" hasCustomPrompt="1"/>
          </p:nvPr>
        </p:nvSpPr>
        <p:spPr>
          <a:xfrm>
            <a:off x="1485900" y="2492896"/>
            <a:ext cx="6934200" cy="819472"/>
          </a:xfrm>
        </p:spPr>
        <p:txBody>
          <a:bodyPr anchor="ctr">
            <a:normAutofit/>
          </a:bodyPr>
          <a:lstStyle>
            <a:lvl1pPr marL="0" indent="0" algn="ctr">
              <a:buNone/>
              <a:defRPr sz="2000" b="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SZERZŐ/ELŐADÓ MINTÁJÁNAK SZERKESZTÉSE </a:t>
            </a:r>
            <a:br>
              <a:rPr lang="hu-HU" dirty="0" smtClean="0"/>
            </a:br>
            <a:r>
              <a:rPr lang="hu-HU" dirty="0" smtClean="0"/>
              <a:t>ARIAL REGULAR 20PT (RGB: 255 </a:t>
            </a:r>
            <a:r>
              <a:rPr lang="hu-HU" dirty="0" err="1" smtClean="0"/>
              <a:t>255</a:t>
            </a:r>
            <a:r>
              <a:rPr lang="hu-HU" dirty="0" smtClean="0"/>
              <a:t> </a:t>
            </a:r>
            <a:r>
              <a:rPr lang="hu-HU" dirty="0" err="1" smtClean="0"/>
              <a:t>255</a:t>
            </a:r>
            <a:r>
              <a:rPr lang="hu-HU" dirty="0" smtClean="0"/>
              <a:t>)</a:t>
            </a:r>
            <a:endParaRPr lang="hu-HU" dirty="0"/>
          </a:p>
        </p:txBody>
      </p:sp>
      <p:sp>
        <p:nvSpPr>
          <p:cNvPr id="10" name="Dátum helye 3"/>
          <p:cNvSpPr>
            <a:spLocks noGrp="1"/>
          </p:cNvSpPr>
          <p:nvPr>
            <p:ph type="dt" sz="half" idx="10"/>
          </p:nvPr>
        </p:nvSpPr>
        <p:spPr>
          <a:xfrm>
            <a:off x="818541" y="6381331"/>
            <a:ext cx="2311400" cy="365125"/>
          </a:xfrm>
          <a:prstGeom prst="rect">
            <a:avLst/>
          </a:prstGeom>
        </p:spPr>
        <p:txBody>
          <a:bodyPr anchor="b"/>
          <a:lstStyle>
            <a:lvl1pPr>
              <a:defRPr sz="1200">
                <a:solidFill>
                  <a:schemeClr val="bg1"/>
                </a:solidFill>
                <a:latin typeface="+mn-lt"/>
                <a:cs typeface="Arial" pitchFamily="34" charset="0"/>
              </a:defRPr>
            </a:lvl1pPr>
          </a:lstStyle>
          <a:p>
            <a:endParaRPr lang="hu-HU" dirty="0">
              <a:solidFill>
                <a:srgbClr val="FFFFFF"/>
              </a:solidFill>
            </a:endParaRPr>
          </a:p>
        </p:txBody>
      </p:sp>
      <p:sp>
        <p:nvSpPr>
          <p:cNvPr id="12" name="Dia számának helye 5"/>
          <p:cNvSpPr>
            <a:spLocks noGrp="1"/>
          </p:cNvSpPr>
          <p:nvPr>
            <p:ph type="sldNum" sz="quarter" idx="12"/>
          </p:nvPr>
        </p:nvSpPr>
        <p:spPr>
          <a:xfrm>
            <a:off x="-6944" y="6381331"/>
            <a:ext cx="428497" cy="365125"/>
          </a:xfrm>
          <a:prstGeom prst="rect">
            <a:avLst/>
          </a:prstGeom>
        </p:spPr>
        <p:txBody>
          <a:bodyPr anchor="b"/>
          <a:lstStyle>
            <a:lvl1pPr>
              <a:defRPr sz="1200">
                <a:solidFill>
                  <a:schemeClr val="bg1"/>
                </a:solidFill>
                <a:latin typeface="+mn-lt"/>
              </a:defRPr>
            </a:lvl1pPr>
          </a:lstStyle>
          <a:p>
            <a:fld id="{14989154-00E5-4490-9EFB-F8A4FA8E1256}" type="slidenum">
              <a:rPr lang="hu-HU" smtClean="0">
                <a:solidFill>
                  <a:srgbClr val="FFFFFF"/>
                </a:solidFill>
              </a:rPr>
              <a:pPr/>
              <a:t>‹#›</a:t>
            </a:fld>
            <a:endParaRPr lang="hu-HU" dirty="0">
              <a:solidFill>
                <a:srgbClr val="FFFFFF"/>
              </a:solidFill>
            </a:endParaRPr>
          </a:p>
        </p:txBody>
      </p:sp>
    </p:spTree>
    <p:extLst>
      <p:ext uri="{BB962C8B-B14F-4D97-AF65-F5344CB8AC3E}">
        <p14:creationId xmlns:p14="http://schemas.microsoft.com/office/powerpoint/2010/main" xmlns="" val="26645337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_1">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070"/>
            <a:ext cx="9906000" cy="6865071"/>
          </a:xfrm>
          <a:prstGeom prst="rect">
            <a:avLst/>
          </a:prstGeom>
        </p:spPr>
      </p:pic>
      <p:sp>
        <p:nvSpPr>
          <p:cNvPr id="2" name="Cím 1"/>
          <p:cNvSpPr>
            <a:spLocks noGrp="1"/>
          </p:cNvSpPr>
          <p:nvPr>
            <p:ph type="ctrTitle" hasCustomPrompt="1"/>
          </p:nvPr>
        </p:nvSpPr>
        <p:spPr>
          <a:xfrm>
            <a:off x="584515" y="2799681"/>
            <a:ext cx="6552728" cy="1251571"/>
          </a:xfrm>
        </p:spPr>
        <p:txBody>
          <a:bodyPr>
            <a:normAutofit/>
          </a:bodyPr>
          <a:lstStyle>
            <a:lvl1pPr marL="0" indent="0" algn="l">
              <a:defRPr sz="4000" b="1" baseline="0">
                <a:solidFill>
                  <a:srgbClr val="004564"/>
                </a:solidFill>
                <a:latin typeface="Arial" pitchFamily="34" charset="0"/>
                <a:cs typeface="Arial" pitchFamily="34" charset="0"/>
              </a:defRPr>
            </a:lvl1pPr>
          </a:lstStyle>
          <a:p>
            <a:r>
              <a:rPr lang="hu-HU" dirty="0" smtClean="0"/>
              <a:t>FŐCÍM SZERKESZTÉSE</a:t>
            </a:r>
            <a:br>
              <a:rPr lang="hu-HU" dirty="0" smtClean="0"/>
            </a:br>
            <a:r>
              <a:rPr lang="hu-HU" dirty="0" smtClean="0"/>
              <a:t>ARIAL BOLD 40PT</a:t>
            </a:r>
            <a:endParaRPr lang="hu-HU" dirty="0"/>
          </a:p>
        </p:txBody>
      </p:sp>
      <p:sp>
        <p:nvSpPr>
          <p:cNvPr id="3" name="Alcím 2"/>
          <p:cNvSpPr>
            <a:spLocks noGrp="1"/>
          </p:cNvSpPr>
          <p:nvPr>
            <p:ph type="subTitle" idx="1" hasCustomPrompt="1"/>
          </p:nvPr>
        </p:nvSpPr>
        <p:spPr>
          <a:xfrm>
            <a:off x="584515" y="4149080"/>
            <a:ext cx="5928659" cy="720080"/>
          </a:xfrm>
        </p:spPr>
        <p:txBody>
          <a:bodyPr anchor="ctr">
            <a:normAutofit/>
          </a:bodyPr>
          <a:lstStyle>
            <a:lvl1pPr marL="0" indent="0" algn="l">
              <a:buNone/>
              <a:defRPr sz="2000" b="1" baseline="0">
                <a:solidFill>
                  <a:srgbClr val="5F5AA5"/>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SZERZŐ/ELŐADÓ MINTÁJÁNAK SZERKESZTÉSE – ARIAL BOLD 20PT</a:t>
            </a:r>
            <a:endParaRPr lang="hu-HU" dirty="0"/>
          </a:p>
        </p:txBody>
      </p:sp>
      <p:sp>
        <p:nvSpPr>
          <p:cNvPr id="4" name="Dátum helye 3"/>
          <p:cNvSpPr>
            <a:spLocks noGrp="1"/>
          </p:cNvSpPr>
          <p:nvPr>
            <p:ph type="dt" sz="half" idx="10"/>
          </p:nvPr>
        </p:nvSpPr>
        <p:spPr>
          <a:xfrm>
            <a:off x="662523" y="6381329"/>
            <a:ext cx="2311400" cy="365125"/>
          </a:xfrm>
          <a:prstGeom prst="rect">
            <a:avLst/>
          </a:prstGeom>
        </p:spPr>
        <p:txBody>
          <a:bodyPr anchor="b"/>
          <a:lstStyle>
            <a:lvl1pPr>
              <a:defRPr sz="1200">
                <a:solidFill>
                  <a:srgbClr val="004564"/>
                </a:solidFill>
                <a:latin typeface="Arial" pitchFamily="34" charset="0"/>
                <a:cs typeface="Arial" pitchFamily="34" charset="0"/>
              </a:defRPr>
            </a:lvl1pPr>
          </a:lstStyle>
          <a:p>
            <a:pPr algn="l" fontAlgn="auto">
              <a:spcBef>
                <a:spcPts val="0"/>
              </a:spcBef>
              <a:spcAft>
                <a:spcPts val="0"/>
              </a:spcAft>
            </a:pPr>
            <a:endParaRPr lang="hu-HU" dirty="0"/>
          </a:p>
        </p:txBody>
      </p:sp>
      <p:pic>
        <p:nvPicPr>
          <p:cNvPr id="9" name="Kép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10281" y="5013177"/>
            <a:ext cx="1507283" cy="1240396"/>
          </a:xfrm>
          <a:prstGeom prst="rect">
            <a:avLst/>
          </a:prstGeom>
        </p:spPr>
      </p:pic>
    </p:spTree>
    <p:extLst>
      <p:ext uri="{BB962C8B-B14F-4D97-AF65-F5344CB8AC3E}">
        <p14:creationId xmlns:p14="http://schemas.microsoft.com/office/powerpoint/2010/main" xmlns="" val="9618204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ímdia_2">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2" name="Cím 1"/>
          <p:cNvSpPr>
            <a:spLocks noGrp="1"/>
          </p:cNvSpPr>
          <p:nvPr>
            <p:ph type="ctrTitle" hasCustomPrompt="1"/>
          </p:nvPr>
        </p:nvSpPr>
        <p:spPr>
          <a:xfrm>
            <a:off x="272480" y="3170827"/>
            <a:ext cx="9361040" cy="1338295"/>
          </a:xfrm>
        </p:spPr>
        <p:txBody>
          <a:bodyPr>
            <a:noAutofit/>
          </a:bodyPr>
          <a:lstStyle>
            <a:lvl1pPr>
              <a:defRPr sz="4000" b="1" baseline="0">
                <a:solidFill>
                  <a:srgbClr val="004564"/>
                </a:solidFill>
                <a:latin typeface="Arial" pitchFamily="34" charset="0"/>
                <a:cs typeface="Arial" pitchFamily="34" charset="0"/>
              </a:defRPr>
            </a:lvl1pPr>
          </a:lstStyle>
          <a:p>
            <a:r>
              <a:rPr lang="hu-HU" dirty="0" smtClean="0"/>
              <a:t>MINTACÍM SZERKESZTÉSE</a:t>
            </a:r>
            <a:br>
              <a:rPr lang="hu-HU" dirty="0" smtClean="0"/>
            </a:br>
            <a:r>
              <a:rPr lang="hu-HU" dirty="0" smtClean="0"/>
              <a:t>ARIAL BOLD 40PT (RGB: 0 69 100)</a:t>
            </a:r>
            <a:endParaRPr lang="hu-HU" dirty="0"/>
          </a:p>
        </p:txBody>
      </p:sp>
      <p:sp>
        <p:nvSpPr>
          <p:cNvPr id="3" name="Alcím 2"/>
          <p:cNvSpPr>
            <a:spLocks noGrp="1"/>
          </p:cNvSpPr>
          <p:nvPr>
            <p:ph type="subTitle" idx="1" hasCustomPrompt="1"/>
          </p:nvPr>
        </p:nvSpPr>
        <p:spPr>
          <a:xfrm>
            <a:off x="1052567" y="2348880"/>
            <a:ext cx="7800867" cy="648072"/>
          </a:xfrm>
        </p:spPr>
        <p:txBody>
          <a:bodyPr anchor="ctr">
            <a:normAutofit/>
          </a:bodyPr>
          <a:lstStyle>
            <a:lvl1pPr marL="0" indent="0" algn="ctr">
              <a:buNone/>
              <a:defRPr sz="2000" b="1" baseline="0">
                <a:solidFill>
                  <a:srgbClr val="32323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SZERZŐ/ELŐADÓ MINTÁJÁNAK SZERKESZTÉSE </a:t>
            </a:r>
            <a:br>
              <a:rPr lang="hu-HU" dirty="0" smtClean="0"/>
            </a:br>
            <a:r>
              <a:rPr lang="hu-HU" dirty="0" smtClean="0"/>
              <a:t>ARIAL BOLD 20PT (RGB: 50 </a:t>
            </a:r>
            <a:r>
              <a:rPr lang="hu-HU" dirty="0" err="1" smtClean="0"/>
              <a:t>50</a:t>
            </a:r>
            <a:r>
              <a:rPr lang="hu-HU" dirty="0" smtClean="0"/>
              <a:t> </a:t>
            </a:r>
            <a:r>
              <a:rPr lang="hu-HU" dirty="0" err="1" smtClean="0"/>
              <a:t>50</a:t>
            </a:r>
            <a:r>
              <a:rPr lang="hu-HU" dirty="0" smtClean="0"/>
              <a:t>)</a:t>
            </a:r>
            <a:endParaRPr lang="hu-HU" dirty="0"/>
          </a:p>
        </p:txBody>
      </p:sp>
      <p:sp>
        <p:nvSpPr>
          <p:cNvPr id="13" name="Dátum helye 3"/>
          <p:cNvSpPr>
            <a:spLocks noGrp="1"/>
          </p:cNvSpPr>
          <p:nvPr>
            <p:ph type="dt" sz="half" idx="10"/>
          </p:nvPr>
        </p:nvSpPr>
        <p:spPr>
          <a:xfrm>
            <a:off x="818541" y="6381329"/>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a:p>
        </p:txBody>
      </p:sp>
      <p:sp>
        <p:nvSpPr>
          <p:cNvPr id="14" name="Élőláb helye 4"/>
          <p:cNvSpPr>
            <a:spLocks noGrp="1"/>
          </p:cNvSpPr>
          <p:nvPr>
            <p:ph type="ftr" sz="quarter" idx="11"/>
          </p:nvPr>
        </p:nvSpPr>
        <p:spPr>
          <a:xfrm>
            <a:off x="3384550" y="6381329"/>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smtClean="0"/>
          </a:p>
        </p:txBody>
      </p:sp>
      <p:sp>
        <p:nvSpPr>
          <p:cNvPr id="16" name="Dia számának helye 5"/>
          <p:cNvSpPr>
            <a:spLocks noGrp="1"/>
          </p:cNvSpPr>
          <p:nvPr>
            <p:ph type="sldNum" sz="quarter" idx="12"/>
          </p:nvPr>
        </p:nvSpPr>
        <p:spPr>
          <a:xfrm>
            <a:off x="0" y="1"/>
            <a:ext cx="428497" cy="365125"/>
          </a:xfrm>
          <a:prstGeom prst="rect">
            <a:avLst/>
          </a:prstGeom>
        </p:spPr>
        <p:txBody>
          <a:bodyPr/>
          <a:lstStyle>
            <a:lvl1pPr algn="l">
              <a:defRPr sz="1200">
                <a:solidFill>
                  <a:srgbClr val="A3A4A6"/>
                </a:solidFill>
              </a:defRPr>
            </a:lvl1pPr>
          </a:lstStyle>
          <a:p>
            <a:pPr fontAlgn="auto">
              <a:spcBef>
                <a:spcPts val="0"/>
              </a:spcBef>
              <a:spcAft>
                <a:spcPts val="0"/>
              </a:spcAft>
            </a:pPr>
            <a:fld id="{14989154-00E5-4490-9EFB-F8A4FA8E1256}" type="slidenum">
              <a:rPr lang="hu-HU" smtClean="0">
                <a:latin typeface="Arial"/>
              </a:rPr>
              <a:pPr fontAlgn="auto">
                <a:spcBef>
                  <a:spcPts val="0"/>
                </a:spcBef>
                <a:spcAft>
                  <a:spcPts val="0"/>
                </a:spcAft>
              </a:pPr>
              <a:t>‹#›</a:t>
            </a:fld>
            <a:endParaRPr lang="hu-HU" dirty="0">
              <a:latin typeface="Arial"/>
            </a:endParaRPr>
          </a:p>
        </p:txBody>
      </p:sp>
      <p:sp>
        <p:nvSpPr>
          <p:cNvPr id="29" name="Szöveg helye 27"/>
          <p:cNvSpPr>
            <a:spLocks noGrp="1"/>
          </p:cNvSpPr>
          <p:nvPr>
            <p:ph type="body" sz="quarter" idx="13" hasCustomPrompt="1"/>
          </p:nvPr>
        </p:nvSpPr>
        <p:spPr>
          <a:xfrm>
            <a:off x="1052567" y="4653137"/>
            <a:ext cx="7800867" cy="647700"/>
          </a:xfrm>
        </p:spPr>
        <p:txBody>
          <a:bodyPr anchor="ctr">
            <a:noAutofit/>
          </a:bodyPr>
          <a:lstStyle>
            <a:lvl1pPr marL="0" indent="0" algn="ctr" defTabSz="914400" rtl="0" eaLnBrk="1" latinLnBrk="0" hangingPunct="1">
              <a:spcBef>
                <a:spcPct val="20000"/>
              </a:spcBef>
              <a:buFont typeface="Arial" pitchFamily="34" charset="0"/>
              <a:buNone/>
              <a:defRPr lang="hu-HU" sz="2000" b="1" kern="1200" baseline="0" dirty="0">
                <a:solidFill>
                  <a:srgbClr val="5F5AA5"/>
                </a:solidFill>
                <a:latin typeface="Arial" pitchFamily="34" charset="0"/>
                <a:ea typeface="+mn-ea"/>
                <a:cs typeface="Arial" pitchFamily="34" charset="0"/>
              </a:defRPr>
            </a:lvl1pPr>
          </a:lstStyle>
          <a:p>
            <a:pPr algn="ctr"/>
            <a:r>
              <a:rPr lang="hu-HU" b="1" dirty="0" smtClean="0">
                <a:latin typeface="Arial" pitchFamily="34" charset="0"/>
                <a:cs typeface="Arial" pitchFamily="34" charset="0"/>
              </a:rPr>
              <a:t>SZERZŐ/ELŐADÓ MINTÁJÁNAK SZERKESZTÉSE </a:t>
            </a:r>
            <a:br>
              <a:rPr lang="hu-HU" b="1" dirty="0" smtClean="0">
                <a:latin typeface="Arial" pitchFamily="34" charset="0"/>
                <a:cs typeface="Arial" pitchFamily="34" charset="0"/>
              </a:rPr>
            </a:br>
            <a:r>
              <a:rPr lang="hu-HU" b="1" dirty="0" smtClean="0">
                <a:latin typeface="Arial" pitchFamily="34" charset="0"/>
                <a:cs typeface="Arial" pitchFamily="34" charset="0"/>
              </a:rPr>
              <a:t>ARIAL BOLD 20PT (RGB:</a:t>
            </a:r>
            <a:r>
              <a:rPr lang="hu-HU" b="1" baseline="0" dirty="0" smtClean="0">
                <a:latin typeface="Arial" pitchFamily="34" charset="0"/>
                <a:cs typeface="Arial" pitchFamily="34" charset="0"/>
              </a:rPr>
              <a:t> 95 90 165)</a:t>
            </a:r>
            <a:endParaRPr lang="hu-HU" b="1" dirty="0">
              <a:latin typeface="Arial" pitchFamily="34" charset="0"/>
              <a:cs typeface="Arial" pitchFamily="34" charset="0"/>
            </a:endParaRPr>
          </a:p>
        </p:txBody>
      </p:sp>
    </p:spTree>
    <p:extLst>
      <p:ext uri="{BB962C8B-B14F-4D97-AF65-F5344CB8AC3E}">
        <p14:creationId xmlns:p14="http://schemas.microsoft.com/office/powerpoint/2010/main" xmlns="" val="27262456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Átvezetődia">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2" name="Cím 1"/>
          <p:cNvSpPr>
            <a:spLocks noGrp="1"/>
          </p:cNvSpPr>
          <p:nvPr>
            <p:ph type="ctrTitle" hasCustomPrompt="1"/>
          </p:nvPr>
        </p:nvSpPr>
        <p:spPr>
          <a:xfrm>
            <a:off x="742950" y="3501010"/>
            <a:ext cx="8420100" cy="1470025"/>
          </a:xfrm>
        </p:spPr>
        <p:txBody>
          <a:bodyPr>
            <a:normAutofit/>
          </a:bodyPr>
          <a:lstStyle>
            <a:lvl1pPr>
              <a:defRPr sz="4500" b="1">
                <a:solidFill>
                  <a:schemeClr val="bg1"/>
                </a:solidFill>
                <a:latin typeface="Arial" pitchFamily="34" charset="0"/>
                <a:cs typeface="Arial" pitchFamily="34" charset="0"/>
              </a:defRPr>
            </a:lvl1pPr>
          </a:lstStyle>
          <a:p>
            <a:r>
              <a:rPr lang="hu-HU" dirty="0" smtClean="0"/>
              <a:t>FŐCÍM SZERKESZTÉSE </a:t>
            </a:r>
            <a:br>
              <a:rPr lang="hu-HU" dirty="0" smtClean="0"/>
            </a:br>
            <a:r>
              <a:rPr lang="hu-HU" dirty="0" smtClean="0"/>
              <a:t>ARIAL BOLD 45PT</a:t>
            </a:r>
            <a:endParaRPr lang="hu-HU" dirty="0"/>
          </a:p>
        </p:txBody>
      </p:sp>
      <p:sp>
        <p:nvSpPr>
          <p:cNvPr id="3" name="Alcím 2"/>
          <p:cNvSpPr>
            <a:spLocks noGrp="1"/>
          </p:cNvSpPr>
          <p:nvPr>
            <p:ph type="subTitle" idx="1" hasCustomPrompt="1"/>
          </p:nvPr>
        </p:nvSpPr>
        <p:spPr>
          <a:xfrm>
            <a:off x="1485900" y="2492896"/>
            <a:ext cx="6934200" cy="819472"/>
          </a:xfrm>
        </p:spPr>
        <p:txBody>
          <a:bodyPr anchor="ctr">
            <a:normAutofit/>
          </a:bodyPr>
          <a:lstStyle>
            <a:lvl1pPr marL="0" indent="0" algn="ctr">
              <a:buNone/>
              <a:defRPr sz="2000" b="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SZERZŐ/ELŐADÓ MINTÁJÁNAK SZERKESZTÉSE </a:t>
            </a:r>
            <a:br>
              <a:rPr lang="hu-HU" dirty="0" smtClean="0"/>
            </a:br>
            <a:r>
              <a:rPr lang="hu-HU" dirty="0" smtClean="0"/>
              <a:t>ARIAL REGULAR 20PT (RGB: 255 </a:t>
            </a:r>
            <a:r>
              <a:rPr lang="hu-HU" dirty="0" err="1" smtClean="0"/>
              <a:t>255</a:t>
            </a:r>
            <a:r>
              <a:rPr lang="hu-HU" dirty="0" smtClean="0"/>
              <a:t> </a:t>
            </a:r>
            <a:r>
              <a:rPr lang="hu-HU" dirty="0" err="1" smtClean="0"/>
              <a:t>255</a:t>
            </a:r>
            <a:r>
              <a:rPr lang="hu-HU" dirty="0" smtClean="0"/>
              <a:t>)</a:t>
            </a:r>
            <a:endParaRPr lang="hu-HU" dirty="0"/>
          </a:p>
        </p:txBody>
      </p:sp>
      <p:sp>
        <p:nvSpPr>
          <p:cNvPr id="10" name="Dátum helye 3"/>
          <p:cNvSpPr>
            <a:spLocks noGrp="1"/>
          </p:cNvSpPr>
          <p:nvPr>
            <p:ph type="dt" sz="half" idx="10"/>
          </p:nvPr>
        </p:nvSpPr>
        <p:spPr>
          <a:xfrm>
            <a:off x="818541" y="6381329"/>
            <a:ext cx="2311400" cy="365125"/>
          </a:xfrm>
          <a:prstGeom prst="rect">
            <a:avLst/>
          </a:prstGeom>
        </p:spPr>
        <p:txBody>
          <a:bodyPr anchor="b"/>
          <a:lstStyle>
            <a:lvl1pPr>
              <a:defRPr sz="1200">
                <a:solidFill>
                  <a:schemeClr val="bg1"/>
                </a:solidFill>
                <a:latin typeface="+mn-lt"/>
                <a:cs typeface="Arial" pitchFamily="34" charset="0"/>
              </a:defRPr>
            </a:lvl1pPr>
          </a:lstStyle>
          <a:p>
            <a:pPr algn="l" fontAlgn="auto">
              <a:spcBef>
                <a:spcPts val="0"/>
              </a:spcBef>
              <a:spcAft>
                <a:spcPts val="0"/>
              </a:spcAft>
            </a:pPr>
            <a:endParaRPr lang="hu-HU" dirty="0">
              <a:solidFill>
                <a:prstClr val="white"/>
              </a:solidFill>
            </a:endParaRPr>
          </a:p>
        </p:txBody>
      </p:sp>
      <p:sp>
        <p:nvSpPr>
          <p:cNvPr id="12" name="Dia számának helye 5"/>
          <p:cNvSpPr>
            <a:spLocks noGrp="1"/>
          </p:cNvSpPr>
          <p:nvPr>
            <p:ph type="sldNum" sz="quarter" idx="12"/>
          </p:nvPr>
        </p:nvSpPr>
        <p:spPr>
          <a:xfrm>
            <a:off x="-6944" y="6381329"/>
            <a:ext cx="428497" cy="365125"/>
          </a:xfrm>
          <a:prstGeom prst="rect">
            <a:avLst/>
          </a:prstGeom>
        </p:spPr>
        <p:txBody>
          <a:bodyPr anchor="b"/>
          <a:lstStyle>
            <a:lvl1pPr>
              <a:defRPr sz="1200">
                <a:solidFill>
                  <a:schemeClr val="bg1"/>
                </a:solidFill>
                <a:latin typeface="+mn-lt"/>
              </a:defRPr>
            </a:lvl1pPr>
          </a:lstStyle>
          <a:p>
            <a:pPr algn="l" fontAlgn="auto">
              <a:spcBef>
                <a:spcPts val="0"/>
              </a:spcBef>
              <a:spcAft>
                <a:spcPts val="0"/>
              </a:spcAft>
            </a:pPr>
            <a:fld id="{14989154-00E5-4490-9EFB-F8A4FA8E1256}" type="slidenum">
              <a:rPr lang="hu-HU" smtClean="0">
                <a:solidFill>
                  <a:prstClr val="white"/>
                </a:solidFill>
              </a:rPr>
              <a:pPr algn="l" fontAlgn="auto">
                <a:spcBef>
                  <a:spcPts val="0"/>
                </a:spcBef>
                <a:spcAft>
                  <a:spcPts val="0"/>
                </a:spcAft>
              </a:pPr>
              <a:t>‹#›</a:t>
            </a:fld>
            <a:endParaRPr lang="hu-HU" dirty="0">
              <a:solidFill>
                <a:prstClr val="white"/>
              </a:solidFill>
            </a:endParaRPr>
          </a:p>
        </p:txBody>
      </p:sp>
    </p:spTree>
    <p:extLst>
      <p:ext uri="{BB962C8B-B14F-4D97-AF65-F5344CB8AC3E}">
        <p14:creationId xmlns:p14="http://schemas.microsoft.com/office/powerpoint/2010/main" xmlns="" val="22013683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rtalomjegyzék">
    <p:spTree>
      <p:nvGrpSpPr>
        <p:cNvPr id="1" name=""/>
        <p:cNvGrpSpPr/>
        <p:nvPr/>
      </p:nvGrpSpPr>
      <p:grpSpPr>
        <a:xfrm>
          <a:off x="0" y="0"/>
          <a:ext cx="0" cy="0"/>
          <a:chOff x="0" y="0"/>
          <a:chExt cx="0" cy="0"/>
        </a:xfrm>
      </p:grpSpPr>
      <p:pic>
        <p:nvPicPr>
          <p:cNvPr id="10" name="Kép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4" name="Tartalom helye 3"/>
          <p:cNvSpPr>
            <a:spLocks noGrp="1"/>
          </p:cNvSpPr>
          <p:nvPr>
            <p:ph sz="half" idx="2" hasCustomPrompt="1"/>
          </p:nvPr>
        </p:nvSpPr>
        <p:spPr>
          <a:xfrm>
            <a:off x="506506" y="1700808"/>
            <a:ext cx="8892000" cy="4176464"/>
          </a:xfrm>
        </p:spPr>
        <p:txBody>
          <a:bodyPr anchor="t">
            <a:normAutofit/>
          </a:bodyPr>
          <a:lstStyle>
            <a:lvl1pPr marL="457200" indent="-457200">
              <a:buFont typeface="+mj-lt"/>
              <a:buAutoNum type="arabicPeriod"/>
              <a:defRPr sz="2800" b="1" baseline="0">
                <a:solidFill>
                  <a:schemeClr val="tx1"/>
                </a:solidFill>
              </a:defRPr>
            </a:lvl1pPr>
            <a:lvl2pPr marL="914400" indent="-457200">
              <a:buFont typeface="+mj-lt"/>
              <a:buAutoNum type="arabicPeriod"/>
              <a:defRPr sz="2400" b="1">
                <a:solidFill>
                  <a:schemeClr val="tx1"/>
                </a:solidFill>
              </a:defRPr>
            </a:lvl2pPr>
            <a:lvl3pPr marL="1257300" indent="-342900">
              <a:buFont typeface="+mj-lt"/>
              <a:buAutoNum type="arabicPeriod"/>
              <a:defRPr sz="2000" b="1">
                <a:solidFill>
                  <a:schemeClr val="tx1"/>
                </a:solidFill>
              </a:defRPr>
            </a:lvl3pPr>
            <a:lvl4pPr marL="1714500" indent="-342900">
              <a:buFont typeface="+mj-lt"/>
              <a:buAutoNum type="arabicPeriod"/>
              <a:defRPr sz="1800" b="1">
                <a:solidFill>
                  <a:schemeClr val="tx1"/>
                </a:solidFill>
              </a:defRPr>
            </a:lvl4pPr>
            <a:lvl5pPr marL="2171700" indent="-342900">
              <a:buFont typeface="+mj-lt"/>
              <a:buAutoNum type="arabicPeriod"/>
              <a:defRPr sz="1800" b="1">
                <a:solidFill>
                  <a:schemeClr val="tx1"/>
                </a:solidFill>
              </a:defRPr>
            </a:lvl5pPr>
            <a:lvl6pPr>
              <a:defRPr sz="1600"/>
            </a:lvl6pPr>
            <a:lvl7pPr>
              <a:defRPr sz="1600"/>
            </a:lvl7pPr>
            <a:lvl8pPr>
              <a:defRPr sz="1600"/>
            </a:lvl8pPr>
            <a:lvl9pPr>
              <a:defRPr sz="1600"/>
            </a:lvl9pPr>
          </a:lstStyle>
          <a:p>
            <a:pPr lvl="0"/>
            <a:r>
              <a:rPr lang="hu-HU" dirty="0" smtClean="0"/>
              <a:t>MINTASZÖVEG SZERKESZTÉSE </a:t>
            </a:r>
            <a:br>
              <a:rPr lang="hu-HU" dirty="0" smtClean="0"/>
            </a:br>
            <a:r>
              <a:rPr lang="hu-HU" dirty="0" smtClean="0"/>
              <a:t>(RGB: 95 90 165)</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1" name="Cím 1"/>
          <p:cNvSpPr>
            <a:spLocks noGrp="1"/>
          </p:cNvSpPr>
          <p:nvPr>
            <p:ph type="ctrTitle" hasCustomPrompt="1"/>
          </p:nvPr>
        </p:nvSpPr>
        <p:spPr>
          <a:xfrm>
            <a:off x="507000" y="404665"/>
            <a:ext cx="8892000" cy="1152127"/>
          </a:xfrm>
        </p:spPr>
        <p:txBody>
          <a:bodyPr>
            <a:noAutofit/>
          </a:bodyPr>
          <a:lstStyle>
            <a:lvl1pPr algn="l">
              <a:defRPr sz="3000" b="1" baseline="0">
                <a:solidFill>
                  <a:srgbClr val="004564"/>
                </a:solidFill>
                <a:latin typeface="Arial" pitchFamily="34" charset="0"/>
                <a:cs typeface="Arial" pitchFamily="34" charset="0"/>
              </a:defRPr>
            </a:lvl1pPr>
          </a:lstStyle>
          <a:p>
            <a:r>
              <a:rPr lang="hu-HU" dirty="0" smtClean="0"/>
              <a:t>MINTACÍM SZERKESZTÉSE</a:t>
            </a:r>
            <a:br>
              <a:rPr lang="hu-HU" dirty="0" smtClean="0"/>
            </a:br>
            <a:r>
              <a:rPr lang="hu-HU" dirty="0" smtClean="0"/>
              <a:t>ARIAL BOLD 30PT (RGB: 0 69 100)</a:t>
            </a:r>
            <a:endParaRPr lang="hu-HU" dirty="0"/>
          </a:p>
        </p:txBody>
      </p:sp>
      <p:sp>
        <p:nvSpPr>
          <p:cNvPr id="16" name="Dia számának helye 5"/>
          <p:cNvSpPr>
            <a:spLocks noGrp="1"/>
          </p:cNvSpPr>
          <p:nvPr>
            <p:ph type="sldNum" sz="quarter" idx="12"/>
          </p:nvPr>
        </p:nvSpPr>
        <p:spPr>
          <a:xfrm>
            <a:off x="0" y="1"/>
            <a:ext cx="428497" cy="365125"/>
          </a:xfrm>
          <a:prstGeom prst="rect">
            <a:avLst/>
          </a:prstGeom>
        </p:spPr>
        <p:txBody>
          <a:bodyPr/>
          <a:lstStyle>
            <a:lvl1pPr algn="l">
              <a:defRPr sz="1200">
                <a:solidFill>
                  <a:srgbClr val="A3A4A6"/>
                </a:solidFill>
              </a:defRPr>
            </a:lvl1pPr>
          </a:lstStyle>
          <a:p>
            <a:pPr fontAlgn="auto">
              <a:spcBef>
                <a:spcPts val="0"/>
              </a:spcBef>
              <a:spcAft>
                <a:spcPts val="0"/>
              </a:spcAft>
            </a:pPr>
            <a:fld id="{14989154-00E5-4490-9EFB-F8A4FA8E1256}" type="slidenum">
              <a:rPr lang="hu-HU" smtClean="0">
                <a:latin typeface="Arial"/>
              </a:rPr>
              <a:pPr fontAlgn="auto">
                <a:spcBef>
                  <a:spcPts val="0"/>
                </a:spcBef>
                <a:spcAft>
                  <a:spcPts val="0"/>
                </a:spcAft>
              </a:pPr>
              <a:t>‹#›</a:t>
            </a:fld>
            <a:endParaRPr lang="hu-HU" dirty="0">
              <a:latin typeface="Arial"/>
            </a:endParaRPr>
          </a:p>
        </p:txBody>
      </p:sp>
      <p:sp>
        <p:nvSpPr>
          <p:cNvPr id="18" name="Dátum helye 3"/>
          <p:cNvSpPr>
            <a:spLocks noGrp="1"/>
          </p:cNvSpPr>
          <p:nvPr>
            <p:ph type="dt" sz="half" idx="10"/>
          </p:nvPr>
        </p:nvSpPr>
        <p:spPr>
          <a:xfrm>
            <a:off x="818541" y="6381329"/>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a:p>
        </p:txBody>
      </p:sp>
      <p:sp>
        <p:nvSpPr>
          <p:cNvPr id="19" name="Élőláb helye 4"/>
          <p:cNvSpPr>
            <a:spLocks noGrp="1"/>
          </p:cNvSpPr>
          <p:nvPr>
            <p:ph type="ftr" sz="quarter" idx="11"/>
          </p:nvPr>
        </p:nvSpPr>
        <p:spPr>
          <a:xfrm>
            <a:off x="3384550" y="6381329"/>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smtClean="0"/>
          </a:p>
        </p:txBody>
      </p:sp>
    </p:spTree>
    <p:extLst>
      <p:ext uri="{BB962C8B-B14F-4D97-AF65-F5344CB8AC3E}">
        <p14:creationId xmlns:p14="http://schemas.microsoft.com/office/powerpoint/2010/main" xmlns="" val="13222145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lső dia">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6" y="104"/>
            <a:ext cx="9906000" cy="6858000"/>
          </a:xfrm>
          <a:prstGeom prst="rect">
            <a:avLst/>
          </a:prstGeom>
        </p:spPr>
      </p:pic>
      <p:sp>
        <p:nvSpPr>
          <p:cNvPr id="12" name="Cím 1"/>
          <p:cNvSpPr>
            <a:spLocks noGrp="1"/>
          </p:cNvSpPr>
          <p:nvPr>
            <p:ph type="ctrTitle" hasCustomPrompt="1"/>
          </p:nvPr>
        </p:nvSpPr>
        <p:spPr>
          <a:xfrm>
            <a:off x="495300" y="1124747"/>
            <a:ext cx="8892000" cy="1152127"/>
          </a:xfrm>
        </p:spPr>
        <p:txBody>
          <a:bodyPr>
            <a:noAutofit/>
          </a:bodyPr>
          <a:lstStyle>
            <a:lvl1pPr algn="l">
              <a:defRPr sz="3000" b="1" baseline="0">
                <a:solidFill>
                  <a:schemeClr val="tx2"/>
                </a:solidFill>
                <a:latin typeface="Arial" pitchFamily="34" charset="0"/>
                <a:cs typeface="Arial" pitchFamily="34" charset="0"/>
              </a:defRPr>
            </a:lvl1pPr>
          </a:lstStyle>
          <a:p>
            <a:r>
              <a:rPr lang="hu-HU" dirty="0" smtClean="0"/>
              <a:t>MINTACÍM SZERKESZTÉSE</a:t>
            </a:r>
            <a:br>
              <a:rPr lang="hu-HU" dirty="0" smtClean="0"/>
            </a:br>
            <a:r>
              <a:rPr lang="hu-HU" dirty="0" smtClean="0"/>
              <a:t>ARIAL BOLD 30PT (RGB: 0 69 100)</a:t>
            </a:r>
            <a:endParaRPr lang="hu-HU" dirty="0"/>
          </a:p>
        </p:txBody>
      </p:sp>
      <p:sp>
        <p:nvSpPr>
          <p:cNvPr id="18" name="Szöveg helye 17"/>
          <p:cNvSpPr>
            <a:spLocks noGrp="1"/>
          </p:cNvSpPr>
          <p:nvPr>
            <p:ph type="body" sz="quarter" idx="13" hasCustomPrompt="1"/>
          </p:nvPr>
        </p:nvSpPr>
        <p:spPr>
          <a:xfrm>
            <a:off x="506506" y="404665"/>
            <a:ext cx="7566841" cy="647700"/>
          </a:xfr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hu-HU" sz="2000" b="1" kern="1200" baseline="0" dirty="0" smtClean="0">
                <a:solidFill>
                  <a:srgbClr val="5F5AA5"/>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hu-HU" b="0" dirty="0" smtClean="0">
                <a:latin typeface="Arial" pitchFamily="34" charset="0"/>
                <a:cs typeface="Arial" pitchFamily="34" charset="0"/>
              </a:rPr>
              <a:t>FELCÍM MINTÁJÁNAK SZERKESZTÉSE </a:t>
            </a:r>
            <a:br>
              <a:rPr lang="hu-HU" b="0" dirty="0" smtClean="0">
                <a:latin typeface="Arial" pitchFamily="34" charset="0"/>
                <a:cs typeface="Arial" pitchFamily="34" charset="0"/>
              </a:rPr>
            </a:br>
            <a:r>
              <a:rPr lang="hu-HU" b="0" dirty="0" smtClean="0">
                <a:latin typeface="Arial" pitchFamily="34" charset="0"/>
                <a:cs typeface="Arial" pitchFamily="34" charset="0"/>
              </a:rPr>
              <a:t>ARIAL REGULAR 20PT (RGB:</a:t>
            </a:r>
            <a:r>
              <a:rPr lang="hu-HU" b="0" baseline="0" dirty="0" smtClean="0">
                <a:latin typeface="Arial" pitchFamily="34" charset="0"/>
                <a:cs typeface="Arial" pitchFamily="34" charset="0"/>
              </a:rPr>
              <a:t> 95 90 165)</a:t>
            </a:r>
            <a:endParaRPr lang="hu-HU" dirty="0"/>
          </a:p>
        </p:txBody>
      </p:sp>
      <p:sp>
        <p:nvSpPr>
          <p:cNvPr id="19" name="Tartalom helye 3"/>
          <p:cNvSpPr>
            <a:spLocks noGrp="1"/>
          </p:cNvSpPr>
          <p:nvPr>
            <p:ph sz="half" idx="2" hasCustomPrompt="1"/>
          </p:nvPr>
        </p:nvSpPr>
        <p:spPr>
          <a:xfrm>
            <a:off x="506506" y="2348880"/>
            <a:ext cx="8892988" cy="3528392"/>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rgbClr val="323232"/>
                </a:solidFill>
              </a:defRPr>
            </a:lvl1pPr>
            <a:lvl2pPr>
              <a:defRPr sz="2000">
                <a:solidFill>
                  <a:srgbClr val="323232"/>
                </a:solidFill>
              </a:defRPr>
            </a:lvl2pPr>
            <a:lvl3pPr>
              <a:defRPr sz="1800">
                <a:solidFill>
                  <a:srgbClr val="323232"/>
                </a:solidFill>
              </a:defRPr>
            </a:lvl3pPr>
            <a:lvl4pPr>
              <a:defRPr sz="1600">
                <a:solidFill>
                  <a:srgbClr val="323232"/>
                </a:solidFill>
              </a:defRPr>
            </a:lvl4pPr>
            <a:lvl5pPr>
              <a:defRPr sz="1600">
                <a:solidFill>
                  <a:srgbClr val="323232"/>
                </a:solidFill>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hu-HU" dirty="0" smtClean="0"/>
              <a:t>Mintaszöveg szerkesztése (RGB: 50 </a:t>
            </a:r>
            <a:r>
              <a:rPr lang="hu-HU" dirty="0" err="1" smtClean="0"/>
              <a:t>50</a:t>
            </a:r>
            <a:r>
              <a:rPr lang="hu-HU" dirty="0" smtClean="0"/>
              <a:t> </a:t>
            </a:r>
            <a:r>
              <a:rPr lang="hu-HU" dirty="0" err="1" smtClean="0"/>
              <a:t>50</a:t>
            </a:r>
            <a:r>
              <a:rPr lang="hu-HU" dirty="0" smtClean="0"/>
              <a:t>)</a:t>
            </a:r>
          </a:p>
        </p:txBody>
      </p:sp>
      <p:sp>
        <p:nvSpPr>
          <p:cNvPr id="22" name="Dátum helye 3"/>
          <p:cNvSpPr>
            <a:spLocks noGrp="1"/>
          </p:cNvSpPr>
          <p:nvPr>
            <p:ph type="dt" sz="half" idx="10"/>
          </p:nvPr>
        </p:nvSpPr>
        <p:spPr>
          <a:xfrm>
            <a:off x="818541" y="6381329"/>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a:p>
        </p:txBody>
      </p:sp>
      <p:sp>
        <p:nvSpPr>
          <p:cNvPr id="23" name="Élőláb helye 4"/>
          <p:cNvSpPr>
            <a:spLocks noGrp="1"/>
          </p:cNvSpPr>
          <p:nvPr>
            <p:ph type="ftr" sz="quarter" idx="11"/>
          </p:nvPr>
        </p:nvSpPr>
        <p:spPr>
          <a:xfrm>
            <a:off x="3384550" y="6381329"/>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smtClean="0"/>
          </a:p>
        </p:txBody>
      </p:sp>
      <p:sp>
        <p:nvSpPr>
          <p:cNvPr id="24" name="Dia számának helye 5"/>
          <p:cNvSpPr>
            <a:spLocks noGrp="1"/>
          </p:cNvSpPr>
          <p:nvPr>
            <p:ph type="sldNum" sz="quarter" idx="12"/>
          </p:nvPr>
        </p:nvSpPr>
        <p:spPr>
          <a:xfrm>
            <a:off x="0" y="1"/>
            <a:ext cx="428497" cy="365125"/>
          </a:xfrm>
          <a:prstGeom prst="rect">
            <a:avLst/>
          </a:prstGeom>
        </p:spPr>
        <p:txBody>
          <a:bodyPr/>
          <a:lstStyle>
            <a:lvl1pPr algn="l">
              <a:defRPr sz="1200">
                <a:solidFill>
                  <a:srgbClr val="A3A4A6"/>
                </a:solidFill>
              </a:defRPr>
            </a:lvl1pPr>
          </a:lstStyle>
          <a:p>
            <a:pPr fontAlgn="auto">
              <a:spcBef>
                <a:spcPts val="0"/>
              </a:spcBef>
              <a:spcAft>
                <a:spcPts val="0"/>
              </a:spcAft>
            </a:pPr>
            <a:fld id="{14989154-00E5-4490-9EFB-F8A4FA8E1256}" type="slidenum">
              <a:rPr lang="hu-HU" smtClean="0">
                <a:latin typeface="Arial"/>
              </a:rPr>
              <a:pPr fontAlgn="auto">
                <a:spcBef>
                  <a:spcPts val="0"/>
                </a:spcBef>
                <a:spcAft>
                  <a:spcPts val="0"/>
                </a:spcAft>
              </a:pPr>
              <a:t>‹#›</a:t>
            </a:fld>
            <a:endParaRPr lang="hu-HU" dirty="0">
              <a:latin typeface="Arial"/>
            </a:endParaRPr>
          </a:p>
        </p:txBody>
      </p:sp>
    </p:spTree>
    <p:extLst>
      <p:ext uri="{BB962C8B-B14F-4D97-AF65-F5344CB8AC3E}">
        <p14:creationId xmlns:p14="http://schemas.microsoft.com/office/powerpoint/2010/main" xmlns="" val="19574178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Összehasonlító dia">
    <p:spTree>
      <p:nvGrpSpPr>
        <p:cNvPr id="1" name=""/>
        <p:cNvGrpSpPr/>
        <p:nvPr/>
      </p:nvGrpSpPr>
      <p:grpSpPr>
        <a:xfrm>
          <a:off x="0" y="0"/>
          <a:ext cx="0" cy="0"/>
          <a:chOff x="0" y="0"/>
          <a:chExt cx="0" cy="0"/>
        </a:xfrm>
      </p:grpSpPr>
      <p:pic>
        <p:nvPicPr>
          <p:cNvPr id="10" name="Kép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3" name="Szöveg helye 2"/>
          <p:cNvSpPr>
            <a:spLocks noGrp="1"/>
          </p:cNvSpPr>
          <p:nvPr>
            <p:ph type="body" idx="1" hasCustomPrompt="1"/>
          </p:nvPr>
        </p:nvSpPr>
        <p:spPr>
          <a:xfrm>
            <a:off x="495300" y="1535112"/>
            <a:ext cx="4376870" cy="1173808"/>
          </a:xfr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 </a:t>
            </a:r>
            <a:br>
              <a:rPr lang="hu-HU" dirty="0" smtClean="0"/>
            </a:br>
            <a:r>
              <a:rPr lang="hu-HU" dirty="0" smtClean="0"/>
              <a:t>(RGB: 95 90 165)</a:t>
            </a:r>
          </a:p>
        </p:txBody>
      </p:sp>
      <p:sp>
        <p:nvSpPr>
          <p:cNvPr id="4" name="Tartalom helye 3"/>
          <p:cNvSpPr>
            <a:spLocks noGrp="1"/>
          </p:cNvSpPr>
          <p:nvPr>
            <p:ph sz="half" idx="2" hasCustomPrompt="1"/>
          </p:nvPr>
        </p:nvSpPr>
        <p:spPr>
          <a:xfrm>
            <a:off x="495300" y="2708920"/>
            <a:ext cx="4376870" cy="3168352"/>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rgbClr val="323232"/>
                </a:solidFill>
              </a:defRPr>
            </a:lvl1pPr>
            <a:lvl2pPr>
              <a:defRPr sz="2000">
                <a:solidFill>
                  <a:srgbClr val="323232"/>
                </a:solidFill>
              </a:defRPr>
            </a:lvl2pPr>
            <a:lvl3pPr>
              <a:defRPr sz="1800">
                <a:solidFill>
                  <a:srgbClr val="323232"/>
                </a:solidFill>
              </a:defRPr>
            </a:lvl3pPr>
            <a:lvl4pPr>
              <a:defRPr sz="1600">
                <a:solidFill>
                  <a:srgbClr val="323232"/>
                </a:solidFill>
              </a:defRPr>
            </a:lvl4pPr>
            <a:lvl5pPr>
              <a:defRPr sz="1600">
                <a:solidFill>
                  <a:srgbClr val="323232"/>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dirty="0" smtClean="0"/>
              <a:t>Mintaszöveg szerkesztése</a:t>
            </a:r>
            <a:br>
              <a:rPr lang="hu-HU" dirty="0" smtClean="0"/>
            </a:br>
            <a:r>
              <a:rPr lang="hu-HU" dirty="0" smtClean="0"/>
              <a:t>(RGB: 50 </a:t>
            </a:r>
            <a:r>
              <a:rPr lang="hu-HU" dirty="0" err="1" smtClean="0"/>
              <a:t>50</a:t>
            </a:r>
            <a:r>
              <a:rPr lang="hu-HU" dirty="0" smtClean="0"/>
              <a:t> </a:t>
            </a:r>
            <a:r>
              <a:rPr lang="hu-HU" dirty="0" err="1" smtClean="0"/>
              <a:t>50</a:t>
            </a:r>
            <a:r>
              <a:rPr lang="hu-HU" dirty="0" smtClean="0"/>
              <a:t>) </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Szöveg helye 4"/>
          <p:cNvSpPr>
            <a:spLocks noGrp="1"/>
          </p:cNvSpPr>
          <p:nvPr>
            <p:ph type="body" sz="quarter" idx="3" hasCustomPrompt="1"/>
          </p:nvPr>
        </p:nvSpPr>
        <p:spPr>
          <a:xfrm>
            <a:off x="5032113" y="1535112"/>
            <a:ext cx="4378590" cy="1173808"/>
          </a:xfr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 </a:t>
            </a:r>
            <a:br>
              <a:rPr lang="hu-HU" dirty="0" smtClean="0"/>
            </a:br>
            <a:r>
              <a:rPr lang="hu-HU" dirty="0" smtClean="0"/>
              <a:t>(RGB: 95 90 165)</a:t>
            </a:r>
          </a:p>
        </p:txBody>
      </p:sp>
      <p:sp>
        <p:nvSpPr>
          <p:cNvPr id="6" name="Tartalom helye 5"/>
          <p:cNvSpPr>
            <a:spLocks noGrp="1"/>
          </p:cNvSpPr>
          <p:nvPr>
            <p:ph sz="quarter" idx="4" hasCustomPrompt="1"/>
          </p:nvPr>
        </p:nvSpPr>
        <p:spPr>
          <a:xfrm>
            <a:off x="5032113" y="2708920"/>
            <a:ext cx="4378590" cy="3168352"/>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rgbClr val="323232"/>
                </a:solidFill>
              </a:defRPr>
            </a:lvl1pPr>
            <a:lvl2pPr>
              <a:defRPr sz="2000">
                <a:solidFill>
                  <a:srgbClr val="323232"/>
                </a:solidFill>
              </a:defRPr>
            </a:lvl2pPr>
            <a:lvl3pPr>
              <a:defRPr sz="1800">
                <a:solidFill>
                  <a:srgbClr val="323232"/>
                </a:solidFill>
              </a:defRPr>
            </a:lvl3pPr>
            <a:lvl4pPr>
              <a:defRPr sz="1600">
                <a:solidFill>
                  <a:srgbClr val="323232"/>
                </a:solidFill>
              </a:defRPr>
            </a:lvl4pPr>
            <a:lvl5pPr>
              <a:defRPr sz="1600">
                <a:solidFill>
                  <a:srgbClr val="323232"/>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dirty="0" smtClean="0"/>
              <a:t>Mintaszöveg szerkesztése</a:t>
            </a:r>
            <a:br>
              <a:rPr lang="hu-HU" dirty="0" smtClean="0"/>
            </a:br>
            <a:r>
              <a:rPr lang="hu-HU" dirty="0" smtClean="0"/>
              <a:t>(RGB: 50 </a:t>
            </a:r>
            <a:r>
              <a:rPr lang="hu-HU" dirty="0" err="1" smtClean="0"/>
              <a:t>50</a:t>
            </a:r>
            <a:r>
              <a:rPr lang="hu-HU" dirty="0" smtClean="0"/>
              <a:t> </a:t>
            </a:r>
            <a:r>
              <a:rPr lang="hu-HU" dirty="0" err="1" smtClean="0"/>
              <a:t>50</a:t>
            </a:r>
            <a:r>
              <a:rPr lang="hu-HU" dirty="0" smtClean="0"/>
              <a:t>)</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1" name="Cím 1"/>
          <p:cNvSpPr>
            <a:spLocks noGrp="1"/>
          </p:cNvSpPr>
          <p:nvPr>
            <p:ph type="ctrTitle" hasCustomPrompt="1"/>
          </p:nvPr>
        </p:nvSpPr>
        <p:spPr>
          <a:xfrm>
            <a:off x="500903" y="260649"/>
            <a:ext cx="8904194" cy="1152127"/>
          </a:xfrm>
        </p:spPr>
        <p:txBody>
          <a:bodyPr>
            <a:noAutofit/>
          </a:bodyPr>
          <a:lstStyle>
            <a:lvl1pPr algn="l">
              <a:defRPr sz="3000" b="1" baseline="0">
                <a:solidFill>
                  <a:srgbClr val="004564"/>
                </a:solidFill>
                <a:latin typeface="Arial" pitchFamily="34" charset="0"/>
                <a:cs typeface="Arial" pitchFamily="34" charset="0"/>
              </a:defRPr>
            </a:lvl1pPr>
          </a:lstStyle>
          <a:p>
            <a:r>
              <a:rPr lang="hu-HU" dirty="0" smtClean="0"/>
              <a:t>MINTACÍM SZERKESZTÉSE</a:t>
            </a:r>
            <a:br>
              <a:rPr lang="hu-HU" dirty="0" smtClean="0"/>
            </a:br>
            <a:r>
              <a:rPr lang="hu-HU" dirty="0" smtClean="0"/>
              <a:t>ARIAL BOLD 30PT (RGB: 0 69 100)</a:t>
            </a:r>
            <a:endParaRPr lang="hu-HU" dirty="0"/>
          </a:p>
        </p:txBody>
      </p:sp>
      <p:sp>
        <p:nvSpPr>
          <p:cNvPr id="16" name="Dátum helye 3"/>
          <p:cNvSpPr>
            <a:spLocks noGrp="1"/>
          </p:cNvSpPr>
          <p:nvPr>
            <p:ph type="dt" sz="half" idx="10"/>
          </p:nvPr>
        </p:nvSpPr>
        <p:spPr>
          <a:xfrm>
            <a:off x="818541" y="6381329"/>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a:p>
        </p:txBody>
      </p:sp>
      <p:sp>
        <p:nvSpPr>
          <p:cNvPr id="17" name="Élőláb helye 4"/>
          <p:cNvSpPr>
            <a:spLocks noGrp="1"/>
          </p:cNvSpPr>
          <p:nvPr>
            <p:ph type="ftr" sz="quarter" idx="11"/>
          </p:nvPr>
        </p:nvSpPr>
        <p:spPr>
          <a:xfrm>
            <a:off x="3384550" y="6381329"/>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smtClean="0"/>
          </a:p>
        </p:txBody>
      </p:sp>
      <p:sp>
        <p:nvSpPr>
          <p:cNvPr id="18" name="Dia számának helye 5"/>
          <p:cNvSpPr>
            <a:spLocks noGrp="1"/>
          </p:cNvSpPr>
          <p:nvPr>
            <p:ph type="sldNum" sz="quarter" idx="12"/>
          </p:nvPr>
        </p:nvSpPr>
        <p:spPr>
          <a:xfrm>
            <a:off x="0" y="1"/>
            <a:ext cx="428497" cy="365125"/>
          </a:xfrm>
          <a:prstGeom prst="rect">
            <a:avLst/>
          </a:prstGeom>
        </p:spPr>
        <p:txBody>
          <a:bodyPr/>
          <a:lstStyle>
            <a:lvl1pPr algn="l">
              <a:defRPr sz="1200">
                <a:solidFill>
                  <a:srgbClr val="A3A4A6"/>
                </a:solidFill>
              </a:defRPr>
            </a:lvl1pPr>
          </a:lstStyle>
          <a:p>
            <a:pPr fontAlgn="auto">
              <a:spcBef>
                <a:spcPts val="0"/>
              </a:spcBef>
              <a:spcAft>
                <a:spcPts val="0"/>
              </a:spcAft>
            </a:pPr>
            <a:fld id="{14989154-00E5-4490-9EFB-F8A4FA8E1256}" type="slidenum">
              <a:rPr lang="hu-HU" smtClean="0">
                <a:latin typeface="Arial"/>
              </a:rPr>
              <a:pPr fontAlgn="auto">
                <a:spcBef>
                  <a:spcPts val="0"/>
                </a:spcBef>
                <a:spcAft>
                  <a:spcPts val="0"/>
                </a:spcAft>
              </a:pPr>
              <a:t>‹#›</a:t>
            </a:fld>
            <a:endParaRPr lang="hu-HU" dirty="0">
              <a:latin typeface="Arial"/>
            </a:endParaRPr>
          </a:p>
        </p:txBody>
      </p:sp>
    </p:spTree>
    <p:extLst>
      <p:ext uri="{BB962C8B-B14F-4D97-AF65-F5344CB8AC3E}">
        <p14:creationId xmlns:p14="http://schemas.microsoft.com/office/powerpoint/2010/main" xmlns="" val="42312545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2" name="Cím 1"/>
          <p:cNvSpPr>
            <a:spLocks noGrp="1"/>
          </p:cNvSpPr>
          <p:nvPr>
            <p:ph type="title" hasCustomPrompt="1"/>
          </p:nvPr>
        </p:nvSpPr>
        <p:spPr>
          <a:xfrm>
            <a:off x="1887150" y="4800601"/>
            <a:ext cx="6131701" cy="566739"/>
          </a:xfrm>
        </p:spPr>
        <p:txBody>
          <a:bodyPr anchor="ctr"/>
          <a:lstStyle>
            <a:lvl1pPr algn="l">
              <a:defRPr sz="2000" b="1">
                <a:solidFill>
                  <a:schemeClr val="tx1"/>
                </a:solidFill>
                <a:latin typeface="+mj-lt"/>
              </a:defRPr>
            </a:lvl1pPr>
          </a:lstStyle>
          <a:p>
            <a:r>
              <a:rPr lang="hu-HU" dirty="0" smtClean="0"/>
              <a:t>MINTACÍM SZERKESZTÉSE (RGB: 95 90 165)</a:t>
            </a:r>
            <a:endParaRPr lang="hu-HU" dirty="0"/>
          </a:p>
        </p:txBody>
      </p:sp>
      <p:sp>
        <p:nvSpPr>
          <p:cNvPr id="3" name="Kép helye 2"/>
          <p:cNvSpPr>
            <a:spLocks noGrp="1"/>
          </p:cNvSpPr>
          <p:nvPr>
            <p:ph type="pic" idx="1"/>
          </p:nvPr>
        </p:nvSpPr>
        <p:spPr>
          <a:xfrm>
            <a:off x="1887150" y="612775"/>
            <a:ext cx="6131701" cy="4114800"/>
          </a:xfrm>
        </p:spPr>
        <p:txBody>
          <a:bodyPr/>
          <a:lstStyle>
            <a:lvl1pPr marL="0" indent="0">
              <a:buNone/>
              <a:defRPr sz="3200">
                <a:solidFill>
                  <a:srgbClr val="32323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hasCustomPrompt="1"/>
          </p:nvPr>
        </p:nvSpPr>
        <p:spPr>
          <a:xfrm>
            <a:off x="1887150" y="5367339"/>
            <a:ext cx="6131701" cy="804863"/>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solidFill>
                  <a:srgbClr val="32323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hu-HU" dirty="0" smtClean="0"/>
              <a:t>Mintaszöveg szerkesztése (RGB: 50 </a:t>
            </a:r>
            <a:r>
              <a:rPr lang="hu-HU" dirty="0" err="1" smtClean="0"/>
              <a:t>50</a:t>
            </a:r>
            <a:r>
              <a:rPr lang="hu-HU" dirty="0" smtClean="0"/>
              <a:t> </a:t>
            </a:r>
            <a:r>
              <a:rPr lang="hu-HU" dirty="0" err="1" smtClean="0"/>
              <a:t>50</a:t>
            </a:r>
            <a:r>
              <a:rPr lang="hu-HU" dirty="0" smtClean="0"/>
              <a:t>)</a:t>
            </a:r>
          </a:p>
        </p:txBody>
      </p:sp>
      <p:sp>
        <p:nvSpPr>
          <p:cNvPr id="13" name="Dátum helye 3"/>
          <p:cNvSpPr>
            <a:spLocks noGrp="1"/>
          </p:cNvSpPr>
          <p:nvPr>
            <p:ph type="dt" sz="half" idx="10"/>
          </p:nvPr>
        </p:nvSpPr>
        <p:spPr>
          <a:xfrm>
            <a:off x="818541" y="6381329"/>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a:p>
        </p:txBody>
      </p:sp>
      <p:sp>
        <p:nvSpPr>
          <p:cNvPr id="14" name="Élőláb helye 4"/>
          <p:cNvSpPr>
            <a:spLocks noGrp="1"/>
          </p:cNvSpPr>
          <p:nvPr>
            <p:ph type="ftr" sz="quarter" idx="11"/>
          </p:nvPr>
        </p:nvSpPr>
        <p:spPr>
          <a:xfrm>
            <a:off x="3384550" y="6381329"/>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pPr algn="l" fontAlgn="auto">
              <a:spcBef>
                <a:spcPts val="0"/>
              </a:spcBef>
              <a:spcAft>
                <a:spcPts val="0"/>
              </a:spcAft>
            </a:pPr>
            <a:endParaRPr lang="hu-HU" dirty="0" smtClean="0"/>
          </a:p>
        </p:txBody>
      </p:sp>
      <p:sp>
        <p:nvSpPr>
          <p:cNvPr id="16" name="Dia számának helye 5"/>
          <p:cNvSpPr>
            <a:spLocks noGrp="1"/>
          </p:cNvSpPr>
          <p:nvPr>
            <p:ph type="sldNum" sz="quarter" idx="12"/>
          </p:nvPr>
        </p:nvSpPr>
        <p:spPr>
          <a:xfrm>
            <a:off x="0" y="1"/>
            <a:ext cx="428497" cy="365125"/>
          </a:xfrm>
          <a:prstGeom prst="rect">
            <a:avLst/>
          </a:prstGeom>
        </p:spPr>
        <p:txBody>
          <a:bodyPr/>
          <a:lstStyle>
            <a:lvl1pPr algn="l">
              <a:defRPr sz="1200">
                <a:solidFill>
                  <a:srgbClr val="A3A4A6"/>
                </a:solidFill>
              </a:defRPr>
            </a:lvl1pPr>
          </a:lstStyle>
          <a:p>
            <a:pPr fontAlgn="auto">
              <a:spcBef>
                <a:spcPts val="0"/>
              </a:spcBef>
              <a:spcAft>
                <a:spcPts val="0"/>
              </a:spcAft>
            </a:pPr>
            <a:fld id="{14989154-00E5-4490-9EFB-F8A4FA8E1256}" type="slidenum">
              <a:rPr lang="hu-HU" smtClean="0">
                <a:latin typeface="Arial"/>
              </a:rPr>
              <a:pPr fontAlgn="auto">
                <a:spcBef>
                  <a:spcPts val="0"/>
                </a:spcBef>
                <a:spcAft>
                  <a:spcPts val="0"/>
                </a:spcAft>
              </a:pPr>
              <a:t>‹#›</a:t>
            </a:fld>
            <a:endParaRPr lang="hu-HU" dirty="0">
              <a:latin typeface="Arial"/>
            </a:endParaRPr>
          </a:p>
        </p:txBody>
      </p:sp>
    </p:spTree>
    <p:extLst>
      <p:ext uri="{BB962C8B-B14F-4D97-AF65-F5344CB8AC3E}">
        <p14:creationId xmlns:p14="http://schemas.microsoft.com/office/powerpoint/2010/main" xmlns="" val="2107644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ímdia_2">
    <p:spTree>
      <p:nvGrpSpPr>
        <p:cNvPr id="1" name=""/>
        <p:cNvGrpSpPr/>
        <p:nvPr/>
      </p:nvGrpSpPr>
      <p:grpSpPr>
        <a:xfrm>
          <a:off x="0" y="0"/>
          <a:ext cx="0" cy="0"/>
          <a:chOff x="0" y="0"/>
          <a:chExt cx="0" cy="0"/>
        </a:xfrm>
      </p:grpSpPr>
      <p:pic>
        <p:nvPicPr>
          <p:cNvPr id="7" name="Kép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2" name="Cím 1"/>
          <p:cNvSpPr>
            <a:spLocks noGrp="1"/>
          </p:cNvSpPr>
          <p:nvPr>
            <p:ph type="ctrTitle" hasCustomPrompt="1"/>
          </p:nvPr>
        </p:nvSpPr>
        <p:spPr>
          <a:xfrm>
            <a:off x="272480" y="3170828"/>
            <a:ext cx="9361040" cy="1338295"/>
          </a:xfrm>
        </p:spPr>
        <p:txBody>
          <a:bodyPr>
            <a:noAutofit/>
          </a:bodyPr>
          <a:lstStyle>
            <a:lvl1pPr>
              <a:defRPr sz="4000" b="1" baseline="0">
                <a:latin typeface="Arial" pitchFamily="34" charset="0"/>
                <a:cs typeface="Arial" pitchFamily="34" charset="0"/>
              </a:defRPr>
            </a:lvl1pPr>
          </a:lstStyle>
          <a:p>
            <a:r>
              <a:rPr lang="hu-HU" dirty="0" smtClean="0"/>
              <a:t>MINTACÍM SZERKESZTÉSE</a:t>
            </a:r>
            <a:br>
              <a:rPr lang="hu-HU" dirty="0" smtClean="0"/>
            </a:br>
            <a:r>
              <a:rPr lang="hu-HU" dirty="0" smtClean="0"/>
              <a:t>ARIAL BOLD 40PT (RGB: 0 69 100)</a:t>
            </a:r>
            <a:endParaRPr lang="hu-HU" dirty="0"/>
          </a:p>
        </p:txBody>
      </p:sp>
      <p:sp>
        <p:nvSpPr>
          <p:cNvPr id="3" name="Alcím 2"/>
          <p:cNvSpPr>
            <a:spLocks noGrp="1"/>
          </p:cNvSpPr>
          <p:nvPr>
            <p:ph type="subTitle" idx="1" hasCustomPrompt="1"/>
          </p:nvPr>
        </p:nvSpPr>
        <p:spPr>
          <a:xfrm>
            <a:off x="1052568" y="2348880"/>
            <a:ext cx="7800867" cy="648072"/>
          </a:xfrm>
        </p:spPr>
        <p:txBody>
          <a:bodyPr anchor="ctr">
            <a:normAutofit/>
          </a:bodyPr>
          <a:lstStyle>
            <a:lvl1pPr marL="0" indent="0" algn="ctr">
              <a:buNone/>
              <a:defRPr sz="2000" b="1" baseline="0">
                <a:solidFill>
                  <a:srgbClr val="32323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SZERZŐ/ELŐADÓ MINTÁJÁNAK SZERKESZTÉSE </a:t>
            </a:r>
            <a:br>
              <a:rPr lang="hu-HU" dirty="0" smtClean="0"/>
            </a:br>
            <a:r>
              <a:rPr lang="hu-HU" dirty="0" smtClean="0"/>
              <a:t>ARIAL BOLD 20PT (RGB: 50 </a:t>
            </a:r>
            <a:r>
              <a:rPr lang="hu-HU" dirty="0" err="1" smtClean="0"/>
              <a:t>50</a:t>
            </a:r>
            <a:r>
              <a:rPr lang="hu-HU" dirty="0" smtClean="0"/>
              <a:t> </a:t>
            </a:r>
            <a:r>
              <a:rPr lang="hu-HU" dirty="0" err="1" smtClean="0"/>
              <a:t>50</a:t>
            </a:r>
            <a:r>
              <a:rPr lang="hu-HU" dirty="0" smtClean="0"/>
              <a:t>)</a:t>
            </a:r>
            <a:endParaRPr lang="hu-HU" dirty="0"/>
          </a:p>
        </p:txBody>
      </p:sp>
      <p:sp>
        <p:nvSpPr>
          <p:cNvPr id="13" name="Dátum helye 3"/>
          <p:cNvSpPr>
            <a:spLocks noGrp="1"/>
          </p:cNvSpPr>
          <p:nvPr>
            <p:ph type="dt" sz="half" idx="10"/>
          </p:nvPr>
        </p:nvSpPr>
        <p:spPr>
          <a:xfrm>
            <a:off x="818541" y="6381331"/>
            <a:ext cx="2311400" cy="365125"/>
          </a:xfrm>
          <a:prstGeom prst="rect">
            <a:avLst/>
          </a:prstGeom>
        </p:spPr>
        <p:txBody>
          <a:bodyPr anchor="b"/>
          <a:lstStyle>
            <a:lvl1pPr>
              <a:defRPr sz="1200">
                <a:solidFill>
                  <a:srgbClr val="5F5AA5"/>
                </a:solidFill>
                <a:latin typeface="Arial" pitchFamily="34" charset="0"/>
                <a:cs typeface="Arial" pitchFamily="34" charset="0"/>
              </a:defRPr>
            </a:lvl1pPr>
          </a:lstStyle>
          <a:p>
            <a:endParaRPr lang="hu-HU" dirty="0"/>
          </a:p>
        </p:txBody>
      </p:sp>
      <p:sp>
        <p:nvSpPr>
          <p:cNvPr id="14" name="Élőláb helye 4"/>
          <p:cNvSpPr>
            <a:spLocks noGrp="1"/>
          </p:cNvSpPr>
          <p:nvPr>
            <p:ph type="ftr" sz="quarter" idx="11"/>
          </p:nvPr>
        </p:nvSpPr>
        <p:spPr>
          <a:xfrm>
            <a:off x="3384550" y="6381331"/>
            <a:ext cx="3136900" cy="365125"/>
          </a:xfrm>
          <a:prstGeom prst="rect">
            <a:avLst/>
          </a:prstGeom>
        </p:spPr>
        <p:txBody>
          <a:bodyPr anchor="b"/>
          <a:lstStyle>
            <a:lvl1pPr>
              <a:defRPr sz="1200">
                <a:solidFill>
                  <a:srgbClr val="5F5AA5"/>
                </a:solidFill>
                <a:latin typeface="Arial" pitchFamily="34" charset="0"/>
                <a:cs typeface="Arial" pitchFamily="34" charset="0"/>
              </a:defRPr>
            </a:lvl1pPr>
          </a:lstStyle>
          <a:p>
            <a:endParaRPr lang="hu-HU" dirty="0" smtClean="0"/>
          </a:p>
        </p:txBody>
      </p:sp>
      <p:sp>
        <p:nvSpPr>
          <p:cNvPr id="16" name="Dia számának helye 5"/>
          <p:cNvSpPr>
            <a:spLocks noGrp="1"/>
          </p:cNvSpPr>
          <p:nvPr>
            <p:ph type="sldNum" sz="quarter" idx="12"/>
          </p:nvPr>
        </p:nvSpPr>
        <p:spPr>
          <a:xfrm>
            <a:off x="0" y="2"/>
            <a:ext cx="428497" cy="365125"/>
          </a:xfrm>
          <a:prstGeom prst="rect">
            <a:avLst/>
          </a:prstGeom>
        </p:spPr>
        <p:txBody>
          <a:bodyPr/>
          <a:lstStyle>
            <a:lvl1pPr algn="l">
              <a:defRPr sz="1200">
                <a:solidFill>
                  <a:srgbClr val="A3A4A6"/>
                </a:solidFill>
              </a:defRPr>
            </a:lvl1pPr>
          </a:lstStyle>
          <a:p>
            <a:fld id="{14989154-00E5-4490-9EFB-F8A4FA8E1256}" type="slidenum">
              <a:rPr lang="hu-HU" smtClean="0"/>
              <a:pPr/>
              <a:t>‹#›</a:t>
            </a:fld>
            <a:endParaRPr lang="hu-HU" dirty="0"/>
          </a:p>
        </p:txBody>
      </p:sp>
      <p:sp>
        <p:nvSpPr>
          <p:cNvPr id="29" name="Szöveg helye 27"/>
          <p:cNvSpPr>
            <a:spLocks noGrp="1"/>
          </p:cNvSpPr>
          <p:nvPr>
            <p:ph type="body" sz="quarter" idx="13" hasCustomPrompt="1"/>
          </p:nvPr>
        </p:nvSpPr>
        <p:spPr>
          <a:xfrm>
            <a:off x="1052568" y="4653136"/>
            <a:ext cx="7800867" cy="647700"/>
          </a:xfrm>
        </p:spPr>
        <p:txBody>
          <a:bodyPr anchor="ctr">
            <a:noAutofit/>
          </a:bodyPr>
          <a:lstStyle>
            <a:lvl1pPr marL="0" indent="0" algn="ctr" defTabSz="914400" rtl="0" eaLnBrk="1" latinLnBrk="0" hangingPunct="1">
              <a:spcBef>
                <a:spcPct val="20000"/>
              </a:spcBef>
              <a:buFont typeface="Arial" pitchFamily="34" charset="0"/>
              <a:buNone/>
              <a:defRPr lang="hu-HU" sz="2000" b="1" kern="1200" baseline="0" dirty="0">
                <a:solidFill>
                  <a:srgbClr val="5F5AA5"/>
                </a:solidFill>
                <a:latin typeface="Arial" pitchFamily="34" charset="0"/>
                <a:ea typeface="+mn-ea"/>
                <a:cs typeface="Arial" pitchFamily="34" charset="0"/>
              </a:defRPr>
            </a:lvl1pPr>
          </a:lstStyle>
          <a:p>
            <a:pPr algn="ctr"/>
            <a:r>
              <a:rPr lang="hu-HU" b="1" dirty="0" smtClean="0">
                <a:latin typeface="Arial" pitchFamily="34" charset="0"/>
                <a:cs typeface="Arial" pitchFamily="34" charset="0"/>
              </a:rPr>
              <a:t>SZERZŐ/ELŐADÓ MINTÁJÁNAK SZERKESZTÉSE </a:t>
            </a:r>
            <a:br>
              <a:rPr lang="hu-HU" b="1" dirty="0" smtClean="0">
                <a:latin typeface="Arial" pitchFamily="34" charset="0"/>
                <a:cs typeface="Arial" pitchFamily="34" charset="0"/>
              </a:rPr>
            </a:br>
            <a:r>
              <a:rPr lang="hu-HU" b="1" dirty="0" smtClean="0">
                <a:latin typeface="Arial" pitchFamily="34" charset="0"/>
                <a:cs typeface="Arial" pitchFamily="34" charset="0"/>
              </a:rPr>
              <a:t>ARIAL BOLD 20PT (RGB:</a:t>
            </a:r>
            <a:r>
              <a:rPr lang="hu-HU" b="1" baseline="0" dirty="0" smtClean="0">
                <a:latin typeface="Arial" pitchFamily="34" charset="0"/>
                <a:cs typeface="Arial" pitchFamily="34" charset="0"/>
              </a:rPr>
              <a:t> 95 90 165)</a:t>
            </a:r>
            <a:endParaRPr lang="hu-HU" b="1" dirty="0">
              <a:latin typeface="Arial" pitchFamily="34" charset="0"/>
              <a:cs typeface="Arial" pitchFamily="34" charset="0"/>
            </a:endParaRPr>
          </a:p>
        </p:txBody>
      </p:sp>
    </p:spTree>
    <p:extLst>
      <p:ext uri="{BB962C8B-B14F-4D97-AF65-F5344CB8AC3E}">
        <p14:creationId xmlns:p14="http://schemas.microsoft.com/office/powerpoint/2010/main" xmlns="" val="875571059"/>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áródia">
    <p:spTree>
      <p:nvGrpSpPr>
        <p:cNvPr id="1" name=""/>
        <p:cNvGrpSpPr/>
        <p:nvPr/>
      </p:nvGrpSpPr>
      <p:grpSpPr>
        <a:xfrm>
          <a:off x="0" y="0"/>
          <a:ext cx="0" cy="0"/>
          <a:chOff x="0" y="0"/>
          <a:chExt cx="0" cy="0"/>
        </a:xfrm>
      </p:grpSpPr>
      <p:pic>
        <p:nvPicPr>
          <p:cNvPr id="5" name="Kép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6" name="Alcím 2"/>
          <p:cNvSpPr>
            <a:spLocks noGrp="1"/>
          </p:cNvSpPr>
          <p:nvPr>
            <p:ph type="subTitle" idx="1" hasCustomPrompt="1"/>
          </p:nvPr>
        </p:nvSpPr>
        <p:spPr>
          <a:xfrm>
            <a:off x="584515" y="5229200"/>
            <a:ext cx="5928659" cy="72008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0" baseline="0">
                <a:solidFill>
                  <a:srgbClr val="5F5AA5"/>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hu-HU" dirty="0" smtClean="0"/>
              <a:t>ALCÍM MINTÁJÁNAK SZERKESZTÉSE ARIAL REGULAR 20PT (RGB: 95 90 165)</a:t>
            </a:r>
          </a:p>
          <a:p>
            <a:endParaRPr lang="hu-HU" dirty="0"/>
          </a:p>
        </p:txBody>
      </p:sp>
      <p:pic>
        <p:nvPicPr>
          <p:cNvPr id="4" name="Kép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400029" y="4149081"/>
            <a:ext cx="1054065" cy="867428"/>
          </a:xfrm>
          <a:prstGeom prst="rect">
            <a:avLst/>
          </a:prstGeom>
        </p:spPr>
      </p:pic>
    </p:spTree>
    <p:extLst>
      <p:ext uri="{BB962C8B-B14F-4D97-AF65-F5344CB8AC3E}">
        <p14:creationId xmlns:p14="http://schemas.microsoft.com/office/powerpoint/2010/main" xmlns="" val="23426745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ímdia_2">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
            <a:ext cx="9906000" cy="6858000"/>
          </a:xfrm>
          <a:prstGeom prst="rect">
            <a:avLst/>
          </a:prstGeom>
        </p:spPr>
      </p:pic>
      <p:sp>
        <p:nvSpPr>
          <p:cNvPr id="16" name="Dia számának helye 5"/>
          <p:cNvSpPr>
            <a:spLocks noGrp="1"/>
          </p:cNvSpPr>
          <p:nvPr>
            <p:ph type="sldNum" sz="quarter" idx="12"/>
          </p:nvPr>
        </p:nvSpPr>
        <p:spPr>
          <a:xfrm>
            <a:off x="0" y="3"/>
            <a:ext cx="428497" cy="365125"/>
          </a:xfrm>
          <a:prstGeom prst="rect">
            <a:avLst/>
          </a:prstGeom>
        </p:spPr>
        <p:txBody>
          <a:bodyPr/>
          <a:lstStyle>
            <a:lvl1pPr algn="l">
              <a:defRPr sz="1200">
                <a:solidFill>
                  <a:srgbClr val="A3A4A6"/>
                </a:solidFill>
              </a:defRPr>
            </a:lvl1pPr>
          </a:lstStyle>
          <a:p>
            <a:fld id="{14989154-00E5-4490-9EFB-F8A4FA8E1256}" type="slidenum">
              <a:rPr lang="hu-HU" smtClean="0">
                <a:latin typeface="Arial"/>
              </a:rPr>
              <a:pPr/>
              <a:t>‹#›</a:t>
            </a:fld>
            <a:endParaRPr lang="hu-HU" dirty="0">
              <a:latin typeface="Arial"/>
            </a:endParaRPr>
          </a:p>
        </p:txBody>
      </p:sp>
    </p:spTree>
    <p:extLst>
      <p:ext uri="{BB962C8B-B14F-4D97-AF65-F5344CB8AC3E}">
        <p14:creationId xmlns:p14="http://schemas.microsoft.com/office/powerpoint/2010/main" xmlns="" val="408468444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bg bwMode="gray">
      <p:bgRef idx="1001">
        <a:schemeClr val="bg2"/>
      </p:bgRef>
    </p:bg>
    <p:spTree>
      <p:nvGrpSpPr>
        <p:cNvPr id="1" name=""/>
        <p:cNvGrpSpPr/>
        <p:nvPr/>
      </p:nvGrpSpPr>
      <p:grpSpPr>
        <a:xfrm>
          <a:off x="0" y="0"/>
          <a:ext cx="0" cy="0"/>
          <a:chOff x="0" y="0"/>
          <a:chExt cx="0" cy="0"/>
        </a:xfrm>
      </p:grpSpPr>
      <p:sp>
        <p:nvSpPr>
          <p:cNvPr id="9" name="Titel 1"/>
          <p:cNvSpPr>
            <a:spLocks noGrp="1"/>
          </p:cNvSpPr>
          <p:nvPr>
            <p:ph type="ctrTitle"/>
          </p:nvPr>
        </p:nvSpPr>
        <p:spPr>
          <a:xfrm>
            <a:off x="432000" y="1079999"/>
            <a:ext cx="8967600" cy="1800000"/>
          </a:xfrm>
        </p:spPr>
        <p:txBody>
          <a:bodyPr/>
          <a:lstStyle>
            <a:lvl1pPr>
              <a:defRPr>
                <a:solidFill>
                  <a:schemeClr val="bg1"/>
                </a:solidFill>
                <a:latin typeface="+mj-lt"/>
              </a:defRPr>
            </a:lvl1pPr>
          </a:lstStyle>
          <a:p>
            <a:r>
              <a:rPr lang="en-US" smtClean="0"/>
              <a:t>Click to edit Master title style</a:t>
            </a:r>
            <a:endParaRPr lang="de-AT"/>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smtClean="0"/>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latin typeface="+mj-lt"/>
              </a:defRPr>
            </a:lvl1pPr>
          </a:lstStyle>
          <a:p>
            <a:pPr lvl="0"/>
            <a:r>
              <a:rPr lang="en-US" smtClean="0"/>
              <a:t>Click to edit Master text styles</a:t>
            </a:r>
          </a:p>
        </p:txBody>
      </p:sp>
      <p:sp>
        <p:nvSpPr>
          <p:cNvPr id="14" name="Datumsplatzhalter 3"/>
          <p:cNvSpPr>
            <a:spLocks noGrp="1"/>
          </p:cNvSpPr>
          <p:nvPr>
            <p:ph type="dt" sz="half" idx="14"/>
          </p:nvPr>
        </p:nvSpPr>
        <p:spPr>
          <a:xfrm>
            <a:off x="8193089" y="6191252"/>
            <a:ext cx="1152525" cy="271463"/>
          </a:xfrm>
          <a:prstGeom prst="rect">
            <a:avLst/>
          </a:prstGeom>
        </p:spPr>
        <p:txBody>
          <a:bodyPr/>
          <a:lstStyle>
            <a:lvl1pPr algn="r">
              <a:defRPr sz="1000" smtClean="0">
                <a:solidFill>
                  <a:srgbClr val="00497B"/>
                </a:solidFill>
                <a:latin typeface="+mj-lt"/>
                <a:cs typeface="Arial" pitchFamily="34" charset="0"/>
              </a:defRPr>
            </a:lvl1pPr>
          </a:lstStyle>
          <a:p>
            <a:pPr>
              <a:defRPr/>
            </a:pPr>
            <a:endParaRPr lang="de-AT" dirty="0"/>
          </a:p>
        </p:txBody>
      </p:sp>
      <p:pic>
        <p:nvPicPr>
          <p:cNvPr id="11" name="Kép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xmlns="" val="416028263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solidFill>
                  <a:srgbClr val="00497B"/>
                </a:solidFill>
                <a:latin typeface="+mj-lt"/>
              </a:defRPr>
            </a:lvl1pPr>
          </a:lstStyle>
          <a:p>
            <a:r>
              <a:rPr lang="hu-HU" dirty="0" err="1" smtClean="0"/>
              <a:t>Title</a:t>
            </a:r>
            <a:endParaRPr lang="hu-HU" dirty="0"/>
          </a:p>
        </p:txBody>
      </p:sp>
    </p:spTree>
    <p:extLst>
      <p:ext uri="{BB962C8B-B14F-4D97-AF65-F5344CB8AC3E}">
        <p14:creationId xmlns:p14="http://schemas.microsoft.com/office/powerpoint/2010/main" xmlns="" val="33915275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hu-HU" dirty="0" err="1" smtClean="0"/>
              <a:t>Title</a:t>
            </a:r>
            <a:endParaRPr lang="hu-HU" dirty="0"/>
          </a:p>
        </p:txBody>
      </p:sp>
      <p:sp>
        <p:nvSpPr>
          <p:cNvPr id="3" name="Content Placeholder 2"/>
          <p:cNvSpPr>
            <a:spLocks noGrp="1"/>
          </p:cNvSpPr>
          <p:nvPr>
            <p:ph idx="1" hasCustomPrompt="1"/>
          </p:nvPr>
        </p:nvSpPr>
        <p:spPr/>
        <p:txBody>
          <a:bodyPr/>
          <a:lstStyle>
            <a:lvl1pPr>
              <a:buClr>
                <a:srgbClr val="00497B"/>
              </a:buClr>
              <a:defRPr sz="1600">
                <a:solidFill>
                  <a:srgbClr val="1B5072"/>
                </a:solidFill>
                <a:latin typeface="+mj-lt"/>
              </a:defRPr>
            </a:lvl1pPr>
            <a:lvl2pPr>
              <a:buClr>
                <a:srgbClr val="1B5072"/>
              </a:buClr>
              <a:defRPr sz="1600">
                <a:solidFill>
                  <a:srgbClr val="1B5072"/>
                </a:solidFill>
                <a:latin typeface="+mj-lt"/>
              </a:defRPr>
            </a:lvl2pPr>
            <a:lvl3pPr marL="538163" indent="-182563">
              <a:buClr>
                <a:srgbClr val="1B5072"/>
              </a:buClr>
              <a:defRPr sz="1600">
                <a:solidFill>
                  <a:srgbClr val="1B5072"/>
                </a:solidFill>
                <a:latin typeface="+mj-lt"/>
              </a:defRPr>
            </a:lvl3pPr>
            <a:lvl4pPr marL="892175" indent="-171450">
              <a:buClr>
                <a:srgbClr val="1B5072"/>
              </a:buClr>
              <a:defRPr sz="1600">
                <a:solidFill>
                  <a:srgbClr val="1B5072"/>
                </a:solidFill>
                <a:latin typeface="+mj-lt"/>
              </a:defRPr>
            </a:lvl4pPr>
          </a:lstStyle>
          <a:p>
            <a:pPr lvl="0"/>
            <a:r>
              <a:rPr lang="hu-HU" dirty="0" smtClean="0"/>
              <a:t>Text</a:t>
            </a:r>
            <a:endParaRPr lang="en-US" dirty="0" smtClean="0"/>
          </a:p>
          <a:p>
            <a:pPr lvl="1"/>
            <a:r>
              <a:rPr lang="en-US" dirty="0" smtClean="0"/>
              <a:t>Second level</a:t>
            </a:r>
          </a:p>
          <a:p>
            <a:pPr lvl="2"/>
            <a:r>
              <a:rPr lang="en-US" dirty="0" smtClean="0"/>
              <a:t>Third level</a:t>
            </a:r>
          </a:p>
          <a:p>
            <a:pPr lvl="3"/>
            <a:r>
              <a:rPr lang="en-US" dirty="0" smtClean="0"/>
              <a:t>Fourth level</a:t>
            </a:r>
            <a:endParaRPr lang="hu-HU" dirty="0"/>
          </a:p>
        </p:txBody>
      </p:sp>
    </p:spTree>
    <p:extLst>
      <p:ext uri="{BB962C8B-B14F-4D97-AF65-F5344CB8AC3E}">
        <p14:creationId xmlns:p14="http://schemas.microsoft.com/office/powerpoint/2010/main" xmlns="" val="338117922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1" y="1412778"/>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xmlns="" w="9525">
                <a:solidFill>
                  <a:schemeClr val="tx2"/>
                </a:solidFill>
                <a:miter lim="800000"/>
                <a:headEnd/>
                <a:tailEnd/>
              </a14:hiddenLine>
            </a:ext>
          </a:extLst>
        </p:spPr>
        <p:txBody>
          <a:bodyPr lIns="90000" tIns="46800" rIns="90000" bIns="46800" anchor="b">
            <a:spAutoFit/>
          </a:bodyPr>
          <a:lstStyle>
            <a:lvl1pPr algn="ctr">
              <a:defRPr lang="en-US" kern="1200" dirty="0" smtClean="0">
                <a:solidFill>
                  <a:srgbClr val="004564"/>
                </a:solidFill>
                <a:latin typeface="+mj-lt"/>
                <a:ea typeface="Tahoma" pitchFamily="34" charset="0"/>
                <a:cs typeface="Tahoma" pitchFamily="34" charset="0"/>
              </a:defRPr>
            </a:lvl1pPr>
          </a:lstStyle>
          <a:p>
            <a:pPr lvl="0" algn="ctr">
              <a:spcBef>
                <a:spcPct val="0"/>
              </a:spcBef>
            </a:pPr>
            <a:r>
              <a:rPr lang="en-US" altLang="ko-KR" sz="1600" b="1" dirty="0" smtClean="0">
                <a:ea typeface="굴림" charset="-127"/>
              </a:rPr>
              <a:t>Header</a:t>
            </a:r>
            <a:endParaRPr lang="en-US" dirty="0" smtClean="0"/>
          </a:p>
        </p:txBody>
      </p:sp>
      <p:sp>
        <p:nvSpPr>
          <p:cNvPr id="4" name="Content Placeholder 3"/>
          <p:cNvSpPr>
            <a:spLocks noGrp="1"/>
          </p:cNvSpPr>
          <p:nvPr>
            <p:ph sz="half" idx="2" hasCustomPrompt="1"/>
          </p:nvPr>
        </p:nvSpPr>
        <p:spPr>
          <a:xfrm>
            <a:off x="457201" y="1753511"/>
            <a:ext cx="4114800" cy="3547152"/>
          </a:xfrm>
        </p:spPr>
        <p:txBody>
          <a:bodyPr lIns="90000" tIns="90000" rIns="90000" bIns="46800"/>
          <a:lstStyle>
            <a:lvl1pPr>
              <a:buClr>
                <a:srgbClr val="00497B"/>
              </a:buClr>
              <a:defRPr sz="1400">
                <a:solidFill>
                  <a:srgbClr val="004564"/>
                </a:solidFill>
                <a:latin typeface="+mj-lt"/>
                <a:ea typeface="Tahoma" pitchFamily="34" charset="0"/>
                <a:cs typeface="Tahoma" pitchFamily="34" charset="0"/>
              </a:defRPr>
            </a:lvl1pPr>
            <a:lvl2pPr marL="182563" indent="-182563">
              <a:buClr>
                <a:srgbClr val="00497B"/>
              </a:buClr>
              <a:defRPr sz="1400">
                <a:solidFill>
                  <a:srgbClr val="004564"/>
                </a:solidFill>
                <a:latin typeface="+mj-lt"/>
                <a:ea typeface="Tahoma" pitchFamily="34" charset="0"/>
                <a:cs typeface="Tahoma" pitchFamily="34" charset="0"/>
              </a:defRPr>
            </a:lvl2pPr>
            <a:lvl3pPr marL="538163" indent="-182563">
              <a:buClr>
                <a:srgbClr val="00497B"/>
              </a:buClr>
              <a:defRPr sz="1400">
                <a:solidFill>
                  <a:srgbClr val="004564"/>
                </a:solidFill>
                <a:latin typeface="+mj-lt"/>
                <a:ea typeface="Tahoma" pitchFamily="34" charset="0"/>
                <a:cs typeface="Tahoma" pitchFamily="34" charset="0"/>
              </a:defRPr>
            </a:lvl3pPr>
            <a:lvl4pPr marL="892175" indent="-171450">
              <a:buClr>
                <a:srgbClr val="00497B"/>
              </a:buClr>
              <a:defRPr sz="1400">
                <a:solidFill>
                  <a:srgbClr val="004564"/>
                </a:solidFill>
                <a:latin typeface="+mj-lt"/>
                <a:ea typeface="Tahoma" pitchFamily="34" charset="0"/>
                <a:cs typeface="Tahoma" pitchFamily="34" charset="0"/>
              </a:defRPr>
            </a:lvl4pPr>
            <a:lvl5pPr>
              <a:defRPr sz="1400"/>
            </a:lvl5pPr>
            <a:lvl6pPr>
              <a:defRPr sz="1600"/>
            </a:lvl6pPr>
            <a:lvl7pPr>
              <a:defRPr sz="1600"/>
            </a:lvl7pPr>
            <a:lvl8pPr>
              <a:defRPr sz="1600"/>
            </a:lvl8pPr>
            <a:lvl9pPr>
              <a:defRPr sz="1600"/>
            </a:lvl9pPr>
          </a:lstStyle>
          <a:p>
            <a:pPr lvl="0"/>
            <a:r>
              <a:rPr lang="hu-HU" dirty="0" smtClean="0"/>
              <a:t>Text</a:t>
            </a:r>
            <a:endParaRPr lang="en-US" dirty="0" smtClean="0"/>
          </a:p>
          <a:p>
            <a:pPr lvl="1"/>
            <a:r>
              <a:rPr lang="en-US" dirty="0" smtClean="0"/>
              <a:t>Second level</a:t>
            </a:r>
          </a:p>
          <a:p>
            <a:pPr lvl="2"/>
            <a:r>
              <a:rPr lang="en-US" dirty="0" smtClean="0"/>
              <a:t>Third level</a:t>
            </a:r>
          </a:p>
          <a:p>
            <a:pPr lvl="3"/>
            <a:r>
              <a:rPr lang="en-US" dirty="0" smtClean="0"/>
              <a:t>Fourth level</a:t>
            </a:r>
            <a:endParaRPr lang="hu-HU" dirty="0"/>
          </a:p>
        </p:txBody>
      </p:sp>
      <p:sp>
        <p:nvSpPr>
          <p:cNvPr id="5" name="Text Placeholder 4"/>
          <p:cNvSpPr>
            <a:spLocks noGrp="1"/>
          </p:cNvSpPr>
          <p:nvPr>
            <p:ph type="body" sz="quarter" idx="3" hasCustomPrompt="1"/>
          </p:nvPr>
        </p:nvSpPr>
        <p:spPr>
          <a:xfrm>
            <a:off x="5334000" y="1412778"/>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xmlns="" w="9525">
                <a:solidFill>
                  <a:schemeClr val="tx2"/>
                </a:solidFill>
                <a:miter lim="800000"/>
                <a:headEnd/>
                <a:tailEnd/>
              </a14:hiddenLine>
            </a:ext>
          </a:extLst>
        </p:spPr>
        <p:txBody>
          <a:bodyPr vert="horz" wrap="square" lIns="90000" tIns="46800" rIns="90000" bIns="46800" numCol="1" anchor="b" anchorCtr="0" compatLnSpc="1">
            <a:prstTxWarp prst="textNoShape">
              <a:avLst/>
            </a:prstTxWarp>
            <a:spAutoFit/>
          </a:bodyPr>
          <a:lstStyle>
            <a:lvl1pPr algn="ctr">
              <a:defRPr lang="en-US" kern="1200" smtClean="0">
                <a:solidFill>
                  <a:srgbClr val="004564"/>
                </a:solidFill>
                <a:latin typeface="+mj-lt"/>
                <a:ea typeface="Tahoma" pitchFamily="34" charset="0"/>
                <a:cs typeface="Tahoma" pitchFamily="34" charset="0"/>
              </a:defRPr>
            </a:lvl1pPr>
          </a:lstStyle>
          <a:p>
            <a:pPr lvl="0" algn="ctr">
              <a:spcBef>
                <a:spcPct val="0"/>
              </a:spcBef>
            </a:pPr>
            <a:r>
              <a:rPr lang="en-US" altLang="ko-KR" sz="1600" b="1" dirty="0" smtClean="0">
                <a:ea typeface="굴림" charset="-127"/>
              </a:rPr>
              <a:t>Header</a:t>
            </a:r>
            <a:endParaRPr lang="en-US" dirty="0" smtClean="0"/>
          </a:p>
        </p:txBody>
      </p:sp>
      <p:sp>
        <p:nvSpPr>
          <p:cNvPr id="6" name="Content Placeholder 5"/>
          <p:cNvSpPr>
            <a:spLocks noGrp="1"/>
          </p:cNvSpPr>
          <p:nvPr>
            <p:ph sz="quarter" idx="4" hasCustomPrompt="1"/>
          </p:nvPr>
        </p:nvSpPr>
        <p:spPr>
          <a:xfrm>
            <a:off x="5334000" y="1753511"/>
            <a:ext cx="4114800" cy="3547152"/>
          </a:xfrm>
        </p:spPr>
        <p:txBody>
          <a:bodyPr lIns="90000" tIns="90000" rIns="90000" bIns="46800"/>
          <a:lstStyle>
            <a:lvl1pPr>
              <a:buClr>
                <a:srgbClr val="00497B"/>
              </a:buClr>
              <a:defRPr sz="1400">
                <a:solidFill>
                  <a:srgbClr val="004564"/>
                </a:solidFill>
                <a:latin typeface="+mj-lt"/>
                <a:ea typeface="Tahoma" pitchFamily="34" charset="0"/>
                <a:cs typeface="Tahoma" pitchFamily="34" charset="0"/>
              </a:defRPr>
            </a:lvl1pPr>
            <a:lvl2pPr>
              <a:buClr>
                <a:srgbClr val="00497B"/>
              </a:buClr>
              <a:defRPr sz="1400">
                <a:solidFill>
                  <a:srgbClr val="004564"/>
                </a:solidFill>
                <a:latin typeface="+mj-lt"/>
                <a:ea typeface="Tahoma" pitchFamily="34" charset="0"/>
                <a:cs typeface="Tahoma" pitchFamily="34" charset="0"/>
              </a:defRPr>
            </a:lvl2pPr>
            <a:lvl3pPr marL="538163" indent="-182563">
              <a:buClr>
                <a:srgbClr val="00497B"/>
              </a:buClr>
              <a:defRPr sz="1400">
                <a:solidFill>
                  <a:srgbClr val="004564"/>
                </a:solidFill>
                <a:latin typeface="+mj-lt"/>
                <a:ea typeface="Tahoma" pitchFamily="34" charset="0"/>
                <a:cs typeface="Tahoma" pitchFamily="34" charset="0"/>
              </a:defRPr>
            </a:lvl3pPr>
            <a:lvl4pPr marL="892175" indent="-171450">
              <a:buClr>
                <a:srgbClr val="00497B"/>
              </a:buClr>
              <a:defRPr sz="1400">
                <a:solidFill>
                  <a:srgbClr val="004564"/>
                </a:solidFill>
                <a:latin typeface="+mj-lt"/>
                <a:ea typeface="Tahoma" pitchFamily="34" charset="0"/>
                <a:cs typeface="Tahoma" pitchFamily="34" charset="0"/>
              </a:defRPr>
            </a:lvl4pPr>
            <a:lvl5pPr>
              <a:defRPr sz="1400"/>
            </a:lvl5pPr>
            <a:lvl6pPr>
              <a:defRPr sz="1600"/>
            </a:lvl6pPr>
            <a:lvl7pPr>
              <a:defRPr sz="1600"/>
            </a:lvl7pPr>
            <a:lvl8pPr>
              <a:defRPr sz="1600"/>
            </a:lvl8pPr>
            <a:lvl9pPr>
              <a:defRPr sz="1600"/>
            </a:lvl9pPr>
          </a:lstStyle>
          <a:p>
            <a:pPr lvl="0"/>
            <a:r>
              <a:rPr lang="hu-HU" dirty="0" smtClean="0"/>
              <a:t>Text</a:t>
            </a:r>
            <a:endParaRPr lang="en-US" dirty="0" smtClean="0"/>
          </a:p>
          <a:p>
            <a:pPr lvl="1"/>
            <a:r>
              <a:rPr lang="en-US" dirty="0" smtClean="0"/>
              <a:t>Second level</a:t>
            </a:r>
          </a:p>
          <a:p>
            <a:pPr lvl="2"/>
            <a:r>
              <a:rPr lang="en-US" dirty="0" smtClean="0"/>
              <a:t>Third level</a:t>
            </a:r>
          </a:p>
          <a:p>
            <a:pPr lvl="3"/>
            <a:r>
              <a:rPr lang="en-US" dirty="0" smtClean="0"/>
              <a:t>Fourth level</a:t>
            </a:r>
            <a:endParaRPr lang="hu-HU" dirty="0"/>
          </a:p>
        </p:txBody>
      </p:sp>
      <p:sp>
        <p:nvSpPr>
          <p:cNvPr id="7" name="Title 1"/>
          <p:cNvSpPr>
            <a:spLocks noGrp="1"/>
          </p:cNvSpPr>
          <p:nvPr>
            <p:ph type="title"/>
          </p:nvPr>
        </p:nvSpPr>
        <p:spPr>
          <a:xfrm>
            <a:off x="457200" y="98425"/>
            <a:ext cx="8991600" cy="738188"/>
          </a:xfrm>
        </p:spPr>
        <p:txBody>
          <a:bodyPr/>
          <a:lstStyle>
            <a:lvl1pPr>
              <a:defRPr>
                <a:solidFill>
                  <a:srgbClr val="004564"/>
                </a:solidFill>
                <a:latin typeface="+mj-lt"/>
                <a:ea typeface="Tahoma" pitchFamily="34" charset="0"/>
                <a:cs typeface="Tahoma" pitchFamily="34" charset="0"/>
              </a:defRPr>
            </a:lvl1pPr>
          </a:lstStyle>
          <a:p>
            <a:r>
              <a:rPr lang="en-US" dirty="0" smtClean="0"/>
              <a:t>Click to edit Master title style</a:t>
            </a:r>
            <a:endParaRPr lang="hu-HU" dirty="0"/>
          </a:p>
        </p:txBody>
      </p:sp>
    </p:spTree>
    <p:extLst>
      <p:ext uri="{BB962C8B-B14F-4D97-AF65-F5344CB8AC3E}">
        <p14:creationId xmlns:p14="http://schemas.microsoft.com/office/powerpoint/2010/main" xmlns="" val="120819750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536448"/>
            <a:ext cx="8991600" cy="1415772"/>
          </a:xfrm>
        </p:spPr>
        <p:txBody>
          <a:bodyPr anchor="ctr">
            <a:spAutoFit/>
          </a:bodyPr>
          <a:lstStyle>
            <a:lvl1pPr>
              <a:buClr>
                <a:srgbClr val="004564"/>
              </a:buClr>
              <a:buFont typeface="Arial" pitchFamily="34" charset="0"/>
              <a:buChar char="•"/>
              <a:defRPr sz="2000" baseline="0">
                <a:solidFill>
                  <a:srgbClr val="B2B2B2"/>
                </a:solidFill>
                <a:latin typeface="+mj-lt"/>
              </a:defRPr>
            </a:lvl1pPr>
            <a:lvl2pPr marL="182563" indent="-182563">
              <a:buClr>
                <a:srgbClr val="004564"/>
              </a:buClr>
              <a:buFont typeface="Arial" pitchFamily="34" charset="0"/>
              <a:buChar char="•"/>
              <a:defRPr sz="2000" baseline="0">
                <a:solidFill>
                  <a:srgbClr val="B2B2B2"/>
                </a:solidFill>
                <a:latin typeface="+mj-lt"/>
              </a:defRPr>
            </a:lvl2pPr>
            <a:lvl3pPr marL="538163" indent="-182563">
              <a:buClr>
                <a:srgbClr val="004564"/>
              </a:buClr>
              <a:buFont typeface="Arial" pitchFamily="34" charset="0"/>
              <a:buChar char="•"/>
              <a:defRPr sz="2000">
                <a:solidFill>
                  <a:srgbClr val="B2B2B2"/>
                </a:solidFill>
                <a:latin typeface="+mj-lt"/>
              </a:defRPr>
            </a:lvl3pPr>
            <a:lvl4pPr marL="892175" indent="-171450">
              <a:buClr>
                <a:srgbClr val="004564"/>
              </a:buClr>
              <a:buFont typeface="Arial" pitchFamily="34" charset="0"/>
              <a:buChar char="•"/>
              <a:defRPr sz="2000">
                <a:solidFill>
                  <a:srgbClr val="B2B2B2"/>
                </a:solidFill>
                <a:latin typeface="+mj-lt"/>
              </a:defRPr>
            </a:lvl4pPr>
            <a:lvl5pPr>
              <a:defRPr sz="2000">
                <a:solidFill>
                  <a:srgbClr val="B2B2B2"/>
                </a:solidFill>
              </a:defRPr>
            </a:lvl5pPr>
          </a:lstStyle>
          <a:p>
            <a:pPr lvl="0"/>
            <a:r>
              <a:rPr lang="hu-HU" dirty="0" smtClean="0"/>
              <a:t>Main </a:t>
            </a:r>
            <a:r>
              <a:rPr lang="hu-HU" dirty="0" err="1" smtClean="0"/>
              <a:t>point</a:t>
            </a:r>
            <a:r>
              <a:rPr lang="hu-HU" dirty="0" smtClean="0"/>
              <a:t> 1</a:t>
            </a:r>
            <a:endParaRPr lang="en-US" dirty="0" smtClean="0"/>
          </a:p>
          <a:p>
            <a:pPr lvl="1"/>
            <a:r>
              <a:rPr lang="hu-HU" dirty="0" smtClean="0"/>
              <a:t>Sub-point 1.1.</a:t>
            </a:r>
            <a:endParaRPr lang="en-US" dirty="0" smtClean="0"/>
          </a:p>
          <a:p>
            <a:pPr lvl="2"/>
            <a:r>
              <a:rPr lang="en-US" dirty="0" smtClean="0"/>
              <a:t>Third level</a:t>
            </a:r>
          </a:p>
          <a:p>
            <a:pPr lvl="3"/>
            <a:r>
              <a:rPr lang="en-US" dirty="0" smtClean="0"/>
              <a:t>Fourth level</a:t>
            </a:r>
            <a:endParaRPr lang="hu-HU" dirty="0"/>
          </a:p>
        </p:txBody>
      </p:sp>
      <p:sp>
        <p:nvSpPr>
          <p:cNvPr id="4" name="Title 1"/>
          <p:cNvSpPr txBox="1">
            <a:spLocks/>
          </p:cNvSpPr>
          <p:nvPr/>
        </p:nvSpPr>
        <p:spPr bwMode="gray">
          <a:xfrm>
            <a:off x="457200" y="98425"/>
            <a:ext cx="8991600" cy="738188"/>
          </a:xfrm>
          <a:prstGeom prst="rect">
            <a:avLst/>
          </a:prstGeo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hu-HU" sz="2400" kern="0" dirty="0" smtClean="0">
                <a:solidFill>
                  <a:srgbClr val="004564"/>
                </a:solidFill>
                <a:latin typeface="+mj-lt"/>
              </a:rPr>
              <a:t>Agenda</a:t>
            </a:r>
            <a:endParaRPr lang="hu-HU" sz="2400" kern="0" dirty="0">
              <a:solidFill>
                <a:srgbClr val="004564"/>
              </a:solidFill>
              <a:latin typeface="+mj-lt"/>
            </a:endParaRPr>
          </a:p>
        </p:txBody>
      </p:sp>
    </p:spTree>
    <p:extLst>
      <p:ext uri="{BB962C8B-B14F-4D97-AF65-F5344CB8AC3E}">
        <p14:creationId xmlns:p14="http://schemas.microsoft.com/office/powerpoint/2010/main" xmlns="" val="308718380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ppendix/Unus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488466"/>
            <a:ext cx="9906000" cy="1881072"/>
          </a:xfrm>
          <a:solidFill>
            <a:srgbClr val="004564"/>
          </a:solidFill>
        </p:spPr>
        <p:txBody>
          <a:bodyPr lIns="457200" tIns="230400" rIns="457200" bIns="230400" anchor="ctr">
            <a:spAutoFit/>
          </a:bodyPr>
          <a:lstStyle>
            <a:lvl1pPr>
              <a:defRPr sz="2000">
                <a:solidFill>
                  <a:schemeClr val="bg1"/>
                </a:solidFill>
                <a:latin typeface="+mj-lt"/>
                <a:ea typeface="Tahoma" pitchFamily="34" charset="0"/>
                <a:cs typeface="Tahoma" pitchFamily="34" charset="0"/>
              </a:defRPr>
            </a:lvl1pPr>
            <a:lvl2pPr>
              <a:buClr>
                <a:schemeClr val="bg1"/>
              </a:buClr>
              <a:defRPr sz="2000">
                <a:solidFill>
                  <a:schemeClr val="bg1"/>
                </a:solidFill>
                <a:latin typeface="+mj-lt"/>
                <a:ea typeface="Tahoma" pitchFamily="34" charset="0"/>
                <a:cs typeface="Tahoma" pitchFamily="34" charset="0"/>
              </a:defRPr>
            </a:lvl2pPr>
            <a:lvl3pPr marL="538163" indent="-182563">
              <a:buClr>
                <a:schemeClr val="bg1"/>
              </a:buClr>
              <a:defRPr sz="2000">
                <a:solidFill>
                  <a:schemeClr val="bg1"/>
                </a:solidFill>
                <a:latin typeface="+mj-lt"/>
                <a:ea typeface="Tahoma" pitchFamily="34" charset="0"/>
                <a:cs typeface="Tahoma" pitchFamily="34" charset="0"/>
              </a:defRPr>
            </a:lvl3pPr>
            <a:lvl4pPr marL="892175" indent="-171450">
              <a:buClr>
                <a:schemeClr val="bg1"/>
              </a:buClr>
              <a:defRPr sz="2000">
                <a:solidFill>
                  <a:schemeClr val="bg1"/>
                </a:solidFill>
                <a:latin typeface="+mj-lt"/>
                <a:ea typeface="Tahoma" pitchFamily="34" charset="0"/>
                <a:cs typeface="Tahoma" pitchFamily="34" charset="0"/>
              </a:defRPr>
            </a:lvl4pPr>
            <a:lvl5pPr>
              <a:defRPr>
                <a:solidFill>
                  <a:schemeClr val="bg1"/>
                </a:solidFill>
              </a:defRPr>
            </a:lvl5pPr>
          </a:lstStyle>
          <a:p>
            <a:pPr lvl="0"/>
            <a:r>
              <a:rPr lang="hu-HU" dirty="0" smtClean="0"/>
              <a:t>Appendix/</a:t>
            </a:r>
            <a:r>
              <a:rPr lang="hu-HU" dirty="0" err="1" smtClean="0"/>
              <a:t>Unused</a:t>
            </a:r>
            <a:endParaRPr lang="en-US" dirty="0" smtClean="0"/>
          </a:p>
          <a:p>
            <a:pPr lvl="1"/>
            <a:r>
              <a:rPr lang="hu-HU" dirty="0" smtClean="0"/>
              <a:t>Main </a:t>
            </a:r>
            <a:r>
              <a:rPr lang="hu-HU" dirty="0" err="1" smtClean="0"/>
              <a:t>topic</a:t>
            </a:r>
            <a:endParaRPr lang="en-US" dirty="0" smtClean="0"/>
          </a:p>
          <a:p>
            <a:pPr lvl="2"/>
            <a:r>
              <a:rPr lang="hu-HU" dirty="0" err="1" smtClean="0"/>
              <a:t>Sub-topic</a:t>
            </a:r>
            <a:endParaRPr lang="en-US" dirty="0" smtClean="0"/>
          </a:p>
          <a:p>
            <a:pPr lvl="3"/>
            <a:r>
              <a:rPr lang="hu-HU" dirty="0" err="1" smtClean="0"/>
              <a:t>Sub-sub-topic</a:t>
            </a:r>
            <a:endParaRPr lang="hu-HU" dirty="0"/>
          </a:p>
        </p:txBody>
      </p:sp>
    </p:spTree>
    <p:extLst>
      <p:ext uri="{BB962C8B-B14F-4D97-AF65-F5344CB8AC3E}">
        <p14:creationId xmlns:p14="http://schemas.microsoft.com/office/powerpoint/2010/main" xmlns="" val="236879347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vmlDrawing" Target="../drawings/vmlDrawing1.v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499715" name="Rectangle 3"/>
          <p:cNvSpPr>
            <a:spLocks noGrp="1" noChangeArrowheads="1"/>
          </p:cNvSpPr>
          <p:nvPr>
            <p:ph type="title"/>
          </p:nvPr>
        </p:nvSpPr>
        <p:spPr bwMode="gray">
          <a:xfrm>
            <a:off x="457200" y="98425"/>
            <a:ext cx="8991600" cy="738188"/>
          </a:xfrm>
          <a:prstGeom prst="rect">
            <a:avLst/>
          </a:prstGeo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endParaRPr lang="en-GB" dirty="0" smtClean="0"/>
          </a:p>
        </p:txBody>
      </p:sp>
      <p:sp>
        <p:nvSpPr>
          <p:cNvPr id="499716" name="Rectangle 4"/>
          <p:cNvSpPr>
            <a:spLocks noGrp="1" noChangeArrowheads="1"/>
          </p:cNvSpPr>
          <p:nvPr>
            <p:ph type="body" idx="1"/>
          </p:nvPr>
        </p:nvSpPr>
        <p:spPr bwMode="gray">
          <a:xfrm>
            <a:off x="457200" y="1508125"/>
            <a:ext cx="8991600" cy="4206875"/>
          </a:xfrm>
          <a:prstGeom prst="rect">
            <a:avLst/>
          </a:prstGeom>
          <a:noFill/>
          <a:ln>
            <a:noFill/>
          </a:ln>
          <a:effectLst/>
          <a:extLst>
            <a:ext uri="{909E8E84-426E-40DD-AFC4-6F175D3DCCD1}">
              <a14:hiddenFill xmlns:a14="http://schemas.microsoft.com/office/drawing/2010/main" xmlns="">
                <a:solidFill>
                  <a:srgbClr val="D5ED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hu-HU" dirty="0" smtClean="0"/>
              <a:t>Text</a:t>
            </a:r>
            <a:endParaRPr lang="en-GB" dirty="0" smtClean="0"/>
          </a:p>
          <a:p>
            <a:pPr lvl="1"/>
            <a:r>
              <a:rPr lang="hu-HU" dirty="0" smtClean="0"/>
              <a:t>Second </a:t>
            </a:r>
            <a:r>
              <a:rPr lang="hu-HU" dirty="0" err="1" smtClean="0"/>
              <a:t>level</a:t>
            </a:r>
            <a:endParaRPr lang="en-GB" dirty="0" smtClean="0"/>
          </a:p>
          <a:p>
            <a:pPr lvl="2"/>
            <a:r>
              <a:rPr lang="hu-HU" dirty="0" err="1" smtClean="0"/>
              <a:t>Third</a:t>
            </a:r>
            <a:r>
              <a:rPr lang="hu-HU" dirty="0" smtClean="0"/>
              <a:t> </a:t>
            </a:r>
            <a:r>
              <a:rPr lang="hu-HU" dirty="0" err="1" smtClean="0"/>
              <a:t>level</a:t>
            </a:r>
            <a:endParaRPr lang="en-GB" dirty="0" smtClean="0"/>
          </a:p>
          <a:p>
            <a:pPr lvl="3"/>
            <a:r>
              <a:rPr lang="hu-HU" dirty="0" err="1" smtClean="0"/>
              <a:t>Fourth</a:t>
            </a:r>
            <a:r>
              <a:rPr lang="hu-HU" dirty="0" smtClean="0"/>
              <a:t> </a:t>
            </a:r>
            <a:r>
              <a:rPr lang="hu-HU" dirty="0" err="1" smtClean="0"/>
              <a:t>level</a:t>
            </a:r>
            <a:endParaRPr lang="en-GB" dirty="0" smtClean="0"/>
          </a:p>
        </p:txBody>
      </p:sp>
      <p:sp>
        <p:nvSpPr>
          <p:cNvPr id="499722" name="BCG_FootNote_Box"/>
          <p:cNvSpPr txBox="1">
            <a:spLocks noChangeArrowheads="1"/>
          </p:cNvSpPr>
          <p:nvPr/>
        </p:nvSpPr>
        <p:spPr bwMode="gray">
          <a:xfrm>
            <a:off x="9597517" y="6561348"/>
            <a:ext cx="125034" cy="11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ctr" eaLnBrk="0" hangingPunct="0">
              <a:lnSpc>
                <a:spcPct val="90000"/>
              </a:lnSpc>
              <a:buClr>
                <a:srgbClr val="00497B"/>
              </a:buClr>
            </a:pPr>
            <a:fld id="{B827AA79-5258-4B7D-BB9F-F6629DAE9170}" type="slidenum">
              <a:rPr lang="en-GB" altLang="ko-KR" sz="800">
                <a:solidFill>
                  <a:srgbClr val="1B5072"/>
                </a:solidFill>
                <a:latin typeface="+mj-lt"/>
                <a:ea typeface="Gulim" pitchFamily="34" charset="-127"/>
                <a:cs typeface="Arial" charset="0"/>
              </a:rPr>
              <a:pPr algn="ctr" eaLnBrk="0" hangingPunct="0">
                <a:lnSpc>
                  <a:spcPct val="90000"/>
                </a:lnSpc>
                <a:buClr>
                  <a:srgbClr val="00497B"/>
                </a:buClr>
              </a:pPr>
              <a:t>‹#›</a:t>
            </a:fld>
            <a:endParaRPr lang="en-GB" altLang="ko-KR" sz="800" dirty="0">
              <a:solidFill>
                <a:srgbClr val="1B5072"/>
              </a:solidFill>
              <a:latin typeface="+mj-lt"/>
              <a:ea typeface="Gulim" pitchFamily="34" charset="-127"/>
              <a:cs typeface="Arial" charset="0"/>
            </a:endParaRPr>
          </a:p>
        </p:txBody>
      </p:sp>
      <p:cxnSp>
        <p:nvCxnSpPr>
          <p:cNvPr id="11" name="Gerade Verbindung 10"/>
          <p:cNvCxnSpPr/>
          <p:nvPr/>
        </p:nvCxnSpPr>
        <p:spPr>
          <a:xfrm>
            <a:off x="457200" y="6489340"/>
            <a:ext cx="9392344" cy="0"/>
          </a:xfrm>
          <a:prstGeom prst="line">
            <a:avLst/>
          </a:prstGeom>
          <a:ln w="19050" cap="rnd">
            <a:solidFill>
              <a:srgbClr val="004564"/>
            </a:solidFill>
            <a:headEnd type="oval"/>
            <a:tailEnd type="none" w="lg" len="lg"/>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4" r:id="rId2"/>
    <p:sldLayoutId id="2147483675" r:id="rId3"/>
    <p:sldLayoutId id="2147483665" r:id="rId4"/>
    <p:sldLayoutId id="2147483657" r:id="rId5"/>
    <p:sldLayoutId id="2147483653" r:id="rId6"/>
    <p:sldLayoutId id="2147483656" r:id="rId7"/>
    <p:sldLayoutId id="2147483662" r:id="rId8"/>
    <p:sldLayoutId id="2147483660" r:id="rId9"/>
    <p:sldLayoutId id="2147483658" r:id="rId10"/>
    <p:sldLayoutId id="214748368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buClr>
          <a:srgbClr val="00497B"/>
        </a:buClr>
        <a:defRPr sz="2400" b="1" baseline="0">
          <a:solidFill>
            <a:srgbClr val="00497B"/>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algn="l" rtl="0" eaLnBrk="1" fontAlgn="base" hangingPunct="1">
        <a:spcBef>
          <a:spcPct val="20000"/>
        </a:spcBef>
        <a:spcAft>
          <a:spcPct val="0"/>
        </a:spcAft>
        <a:buClr>
          <a:srgbClr val="00497B"/>
        </a:buClr>
        <a:buFont typeface="Monotype Sorts" pitchFamily="2" charset="2"/>
        <a:defRPr sz="1600" b="1">
          <a:solidFill>
            <a:srgbClr val="1B5072"/>
          </a:solidFill>
          <a:latin typeface="+mj-lt"/>
          <a:ea typeface="+mn-ea"/>
          <a:cs typeface="+mn-cs"/>
        </a:defRPr>
      </a:lvl1pPr>
      <a:lvl2pPr marL="182563" indent="-182563" algn="l" rtl="0" eaLnBrk="1" fontAlgn="base" hangingPunct="1">
        <a:spcBef>
          <a:spcPct val="20000"/>
        </a:spcBef>
        <a:spcAft>
          <a:spcPct val="0"/>
        </a:spcAft>
        <a:buClr>
          <a:srgbClr val="1B5072"/>
        </a:buClr>
        <a:buFont typeface="Arial" panose="020B0604020202020204" pitchFamily="34" charset="0"/>
        <a:buChar char="•"/>
        <a:defRPr sz="1600" b="0">
          <a:solidFill>
            <a:schemeClr val="tx1"/>
          </a:solidFill>
          <a:latin typeface="+mj-lt"/>
        </a:defRPr>
      </a:lvl2pPr>
      <a:lvl3pPr marL="538163" indent="-182563" algn="l" rtl="0" eaLnBrk="1" fontAlgn="base" hangingPunct="1">
        <a:spcBef>
          <a:spcPct val="20000"/>
        </a:spcBef>
        <a:spcAft>
          <a:spcPct val="0"/>
        </a:spcAft>
        <a:buClr>
          <a:srgbClr val="1B5072"/>
        </a:buClr>
        <a:buFont typeface="Arial" panose="020B0604020202020204" pitchFamily="34" charset="0"/>
        <a:buChar char="•"/>
        <a:defRPr sz="1600" b="0">
          <a:solidFill>
            <a:schemeClr val="tx1"/>
          </a:solidFill>
          <a:latin typeface="+mj-lt"/>
        </a:defRPr>
      </a:lvl3pPr>
      <a:lvl4pPr marL="892175" indent="-171450" algn="l" rtl="0" eaLnBrk="1" fontAlgn="base" hangingPunct="1">
        <a:spcBef>
          <a:spcPct val="20000"/>
        </a:spcBef>
        <a:spcAft>
          <a:spcPct val="0"/>
        </a:spcAft>
        <a:buClr>
          <a:srgbClr val="1B5072"/>
        </a:buClr>
        <a:buFont typeface="Arial" panose="020B0604020202020204" pitchFamily="34" charset="0"/>
        <a:buChar char="•"/>
        <a:defRPr sz="1600" b="0">
          <a:solidFill>
            <a:schemeClr val="tx1"/>
          </a:solidFill>
          <a:latin typeface="+mj-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499715" name="Rectangle 3"/>
          <p:cNvSpPr>
            <a:spLocks noGrp="1" noChangeArrowheads="1"/>
          </p:cNvSpPr>
          <p:nvPr>
            <p:ph type="title"/>
          </p:nvPr>
        </p:nvSpPr>
        <p:spPr bwMode="gray">
          <a:xfrm>
            <a:off x="457200" y="98425"/>
            <a:ext cx="8991600" cy="738188"/>
          </a:xfrm>
          <a:prstGeom prst="rect">
            <a:avLst/>
          </a:prstGeo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endParaRPr lang="en-GB" dirty="0" smtClean="0"/>
          </a:p>
        </p:txBody>
      </p:sp>
      <p:sp>
        <p:nvSpPr>
          <p:cNvPr id="499716" name="Rectangle 4"/>
          <p:cNvSpPr>
            <a:spLocks noGrp="1" noChangeArrowheads="1"/>
          </p:cNvSpPr>
          <p:nvPr>
            <p:ph type="body" idx="1"/>
          </p:nvPr>
        </p:nvSpPr>
        <p:spPr bwMode="gray">
          <a:xfrm>
            <a:off x="457200" y="1508125"/>
            <a:ext cx="8991600" cy="4206875"/>
          </a:xfrm>
          <a:prstGeom prst="rect">
            <a:avLst/>
          </a:prstGeom>
          <a:noFill/>
          <a:ln>
            <a:noFill/>
          </a:ln>
          <a:effectLst/>
          <a:extLst>
            <a:ext uri="{909E8E84-426E-40DD-AFC4-6F175D3DCCD1}">
              <a14:hiddenFill xmlns:a14="http://schemas.microsoft.com/office/drawing/2010/main" xmlns="">
                <a:solidFill>
                  <a:srgbClr val="D5ED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hu-HU" dirty="0" smtClean="0"/>
              <a:t>Text</a:t>
            </a:r>
            <a:endParaRPr lang="en-GB" dirty="0" smtClean="0"/>
          </a:p>
          <a:p>
            <a:pPr lvl="1"/>
            <a:r>
              <a:rPr lang="hu-HU" dirty="0" smtClean="0"/>
              <a:t>Second </a:t>
            </a:r>
            <a:r>
              <a:rPr lang="hu-HU" dirty="0" err="1" smtClean="0"/>
              <a:t>level</a:t>
            </a:r>
            <a:endParaRPr lang="en-GB" dirty="0" smtClean="0"/>
          </a:p>
          <a:p>
            <a:pPr lvl="2"/>
            <a:r>
              <a:rPr lang="hu-HU" dirty="0" err="1" smtClean="0"/>
              <a:t>Third</a:t>
            </a:r>
            <a:r>
              <a:rPr lang="hu-HU" dirty="0" smtClean="0"/>
              <a:t> </a:t>
            </a:r>
            <a:r>
              <a:rPr lang="hu-HU" dirty="0" err="1" smtClean="0"/>
              <a:t>level</a:t>
            </a:r>
            <a:endParaRPr lang="en-GB" dirty="0" smtClean="0"/>
          </a:p>
          <a:p>
            <a:pPr lvl="3"/>
            <a:r>
              <a:rPr lang="hu-HU" dirty="0" err="1" smtClean="0"/>
              <a:t>Fourth</a:t>
            </a:r>
            <a:r>
              <a:rPr lang="hu-HU" dirty="0" smtClean="0"/>
              <a:t> </a:t>
            </a:r>
            <a:r>
              <a:rPr lang="hu-HU" dirty="0" err="1" smtClean="0"/>
              <a:t>level</a:t>
            </a:r>
            <a:endParaRPr lang="en-GB" dirty="0" smtClean="0"/>
          </a:p>
        </p:txBody>
      </p:sp>
      <p:sp>
        <p:nvSpPr>
          <p:cNvPr id="499722" name="BCG_FootNote_Box"/>
          <p:cNvSpPr txBox="1">
            <a:spLocks noChangeArrowheads="1"/>
          </p:cNvSpPr>
          <p:nvPr/>
        </p:nvSpPr>
        <p:spPr bwMode="gray">
          <a:xfrm>
            <a:off x="9597517" y="6561348"/>
            <a:ext cx="125034" cy="11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ctr" eaLnBrk="0" hangingPunct="0">
              <a:lnSpc>
                <a:spcPct val="90000"/>
              </a:lnSpc>
              <a:buClr>
                <a:srgbClr val="00497B"/>
              </a:buClr>
            </a:pPr>
            <a:fld id="{B827AA79-5258-4B7D-BB9F-F6629DAE9170}" type="slidenum">
              <a:rPr lang="en-GB" altLang="ko-KR" sz="800">
                <a:solidFill>
                  <a:srgbClr val="1B5072"/>
                </a:solidFill>
                <a:latin typeface="Arial"/>
                <a:ea typeface="Gulim" pitchFamily="34" charset="-127"/>
                <a:cs typeface="Arial" charset="0"/>
              </a:rPr>
              <a:pPr algn="ctr" eaLnBrk="0" hangingPunct="0">
                <a:lnSpc>
                  <a:spcPct val="90000"/>
                </a:lnSpc>
                <a:buClr>
                  <a:srgbClr val="00497B"/>
                </a:buClr>
              </a:pPr>
              <a:t>‹#›</a:t>
            </a:fld>
            <a:endParaRPr lang="en-GB" altLang="ko-KR" sz="800" dirty="0">
              <a:solidFill>
                <a:srgbClr val="1B5072"/>
              </a:solidFill>
              <a:latin typeface="Arial"/>
              <a:ea typeface="Gulim" pitchFamily="34" charset="-127"/>
              <a:cs typeface="Arial" charset="0"/>
            </a:endParaRPr>
          </a:p>
        </p:txBody>
      </p:sp>
      <p:cxnSp>
        <p:nvCxnSpPr>
          <p:cNvPr id="11" name="Gerade Verbindung 10"/>
          <p:cNvCxnSpPr/>
          <p:nvPr/>
        </p:nvCxnSpPr>
        <p:spPr>
          <a:xfrm>
            <a:off x="457200" y="6489340"/>
            <a:ext cx="9392344" cy="0"/>
          </a:xfrm>
          <a:prstGeom prst="line">
            <a:avLst/>
          </a:prstGeom>
          <a:ln w="19050" cap="rnd">
            <a:solidFill>
              <a:srgbClr val="004564"/>
            </a:solidFill>
            <a:headEnd type="ova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34879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buClr>
          <a:srgbClr val="00497B"/>
        </a:buClr>
        <a:defRPr sz="2400" b="1" baseline="0">
          <a:solidFill>
            <a:srgbClr val="00497B"/>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algn="l" rtl="0" eaLnBrk="1" fontAlgn="base" hangingPunct="1">
        <a:spcBef>
          <a:spcPct val="20000"/>
        </a:spcBef>
        <a:spcAft>
          <a:spcPct val="0"/>
        </a:spcAft>
        <a:buClr>
          <a:srgbClr val="00497B"/>
        </a:buClr>
        <a:buFont typeface="Monotype Sorts" pitchFamily="2" charset="2"/>
        <a:defRPr sz="1600" b="1">
          <a:solidFill>
            <a:srgbClr val="1B5072"/>
          </a:solidFill>
          <a:latin typeface="+mj-lt"/>
          <a:ea typeface="+mn-ea"/>
          <a:cs typeface="+mn-cs"/>
        </a:defRPr>
      </a:lvl1pPr>
      <a:lvl2pPr marL="182563" indent="-182563" algn="l" rtl="0" eaLnBrk="1" fontAlgn="base" hangingPunct="1">
        <a:spcBef>
          <a:spcPct val="20000"/>
        </a:spcBef>
        <a:spcAft>
          <a:spcPct val="0"/>
        </a:spcAft>
        <a:buClr>
          <a:srgbClr val="1B5072"/>
        </a:buClr>
        <a:buFont typeface="Arial" panose="020B0604020202020204" pitchFamily="34" charset="0"/>
        <a:buChar char="•"/>
        <a:defRPr sz="1600" b="0">
          <a:solidFill>
            <a:schemeClr val="tx1"/>
          </a:solidFill>
          <a:latin typeface="+mj-lt"/>
        </a:defRPr>
      </a:lvl2pPr>
      <a:lvl3pPr marL="538163" indent="-182563" algn="l" rtl="0" eaLnBrk="1" fontAlgn="base" hangingPunct="1">
        <a:spcBef>
          <a:spcPct val="20000"/>
        </a:spcBef>
        <a:spcAft>
          <a:spcPct val="0"/>
        </a:spcAft>
        <a:buClr>
          <a:srgbClr val="1B5072"/>
        </a:buClr>
        <a:buFont typeface="Arial" panose="020B0604020202020204" pitchFamily="34" charset="0"/>
        <a:buChar char="•"/>
        <a:defRPr sz="1600" b="0">
          <a:solidFill>
            <a:schemeClr val="tx1"/>
          </a:solidFill>
          <a:latin typeface="+mj-lt"/>
        </a:defRPr>
      </a:lvl3pPr>
      <a:lvl4pPr marL="892175" indent="-171450" algn="l" rtl="0" eaLnBrk="1" fontAlgn="base" hangingPunct="1">
        <a:spcBef>
          <a:spcPct val="20000"/>
        </a:spcBef>
        <a:spcAft>
          <a:spcPct val="0"/>
        </a:spcAft>
        <a:buClr>
          <a:srgbClr val="1B5072"/>
        </a:buClr>
        <a:buFont typeface="Arial" panose="020B0604020202020204" pitchFamily="34" charset="0"/>
        <a:buChar char="•"/>
        <a:defRPr sz="1600" b="0">
          <a:solidFill>
            <a:schemeClr val="tx1"/>
          </a:solidFill>
          <a:latin typeface="+mj-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um 3" hidden="1"/>
          <p:cNvGraphicFramePr>
            <a:graphicFrameLocks noChangeAspect="1"/>
          </p:cNvGraphicFramePr>
          <p:nvPr userDrawn="1">
            <p:extLst>
              <p:ext uri="{D42A27DB-BD31-4B8C-83A1-F6EECF244321}">
                <p14:modId xmlns:p14="http://schemas.microsoft.com/office/powerpoint/2010/main" xmlns="" val="1189812690"/>
              </p:ext>
            </p:extLst>
          </p:nvPr>
        </p:nvGraphicFramePr>
        <p:xfrm>
          <a:off x="1722" y="1590"/>
          <a:ext cx="1719" cy="1587"/>
        </p:xfrm>
        <a:graphic>
          <a:graphicData uri="http://schemas.openxmlformats.org/presentationml/2006/ole">
            <p:oleObj spid="_x0000_s4144" name="think-cell Slide" r:id="rId12" imgW="360" imgH="360" progId="">
              <p:embed/>
            </p:oleObj>
          </a:graphicData>
        </a:graphic>
      </p:graphicFrame>
      <p:sp>
        <p:nvSpPr>
          <p:cNvPr id="2" name="Cím helye 1"/>
          <p:cNvSpPr>
            <a:spLocks noGrp="1"/>
          </p:cNvSpPr>
          <p:nvPr>
            <p:ph type="title"/>
          </p:nvPr>
        </p:nvSpPr>
        <p:spPr>
          <a:xfrm>
            <a:off x="495300" y="274637"/>
            <a:ext cx="8915400" cy="1143000"/>
          </a:xfrm>
          <a:prstGeom prst="rect">
            <a:avLst/>
          </a:prstGeom>
        </p:spPr>
        <p:txBody>
          <a:bodyPr vert="horz" lIns="91440" tIns="45720" rIns="91440" bIns="45720" rtlCol="0" anchor="ctr">
            <a:normAutofit/>
          </a:bodyPr>
          <a:lstStyle/>
          <a:p>
            <a:endParaRPr lang="hu-HU" dirty="0"/>
          </a:p>
        </p:txBody>
      </p:sp>
      <p:sp>
        <p:nvSpPr>
          <p:cNvPr id="3" name="Szöveg helye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endParaRPr lang="hu-HU" dirty="0"/>
          </a:p>
        </p:txBody>
      </p:sp>
    </p:spTree>
    <p:extLst>
      <p:ext uri="{BB962C8B-B14F-4D97-AF65-F5344CB8AC3E}">
        <p14:creationId xmlns:p14="http://schemas.microsoft.com/office/powerpoint/2010/main" xmlns="" val="2796877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www.google.hu/url?sa=i&amp;rct=j&amp;q=&amp;esrc=s&amp;source=images&amp;cd=&amp;cad=rja&amp;uact=8&amp;ved=0ahUKEwj3qbO-6sPPAhXC3iwKHRrGAuQQjRwIBw&amp;url=http://foldgeptrans.hu/technologiai_fejlesztes2.html&amp;psig=AFQjCNGLIEtF4CzPGUaQDd_tuuu1Mq9T_A&amp;ust=1475762662410036"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hyperlink" Target="http://www.palyazat.gov.hu/" TargetMode="External"/><Relationship Id="rId5" Type="http://schemas.openxmlformats.org/officeDocument/2006/relationships/hyperlink" Target="http://www.mfbpont.hu/"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432000" y="2492896"/>
            <a:ext cx="5925156" cy="2745104"/>
          </a:xfrm>
        </p:spPr>
        <p:txBody>
          <a:bodyPr/>
          <a:lstStyle/>
          <a:p>
            <a:r>
              <a:rPr lang="hu-HU" sz="1800" dirty="0">
                <a:solidFill>
                  <a:schemeClr val="bg2"/>
                </a:solidFill>
              </a:rPr>
              <a:t>A GINOP-8.8.1-17 Foglalkoztatás ösztönzése célú Hitelprogram bemutatása</a:t>
            </a:r>
            <a:endParaRPr lang="hu-HU" sz="1800" dirty="0" smtClean="0">
              <a:solidFill>
                <a:schemeClr val="bg2"/>
              </a:solidFill>
            </a:endParaRPr>
          </a:p>
          <a:p>
            <a:endParaRPr lang="hu-HU" sz="2400" dirty="0" smtClean="0">
              <a:solidFill>
                <a:schemeClr val="bg2"/>
              </a:solidFill>
            </a:endParaRPr>
          </a:p>
          <a:p>
            <a:r>
              <a:rPr lang="hu-HU" sz="1400" kern="1200" dirty="0" smtClean="0">
                <a:solidFill>
                  <a:schemeClr val="bg2"/>
                </a:solidFill>
              </a:rPr>
              <a:t>„</a:t>
            </a:r>
            <a:r>
              <a:rPr lang="hu-HU" sz="1400" kern="1200" dirty="0" err="1" smtClean="0">
                <a:solidFill>
                  <a:schemeClr val="bg2"/>
                </a:solidFill>
              </a:rPr>
              <a:t>PiacTárs</a:t>
            </a:r>
            <a:r>
              <a:rPr lang="hu-HU" sz="1400" kern="1200" dirty="0" smtClean="0">
                <a:solidFill>
                  <a:schemeClr val="bg2"/>
                </a:solidFill>
              </a:rPr>
              <a:t>” rendezvény- Miskolc- 2017. szeptember 27.</a:t>
            </a:r>
            <a:endParaRPr lang="hu-HU" sz="1400" kern="1200" dirty="0">
              <a:solidFill>
                <a:schemeClr val="bg2"/>
              </a:solidFill>
            </a:endParaRPr>
          </a:p>
          <a:p>
            <a:endParaRPr lang="hu-HU" sz="1400" kern="1200" dirty="0" smtClean="0">
              <a:solidFill>
                <a:schemeClr val="bg2"/>
              </a:solidFill>
            </a:endParaRPr>
          </a:p>
          <a:p>
            <a:r>
              <a:rPr lang="hu-HU" sz="1400" kern="1200" dirty="0" smtClean="0">
                <a:solidFill>
                  <a:schemeClr val="bg2"/>
                </a:solidFill>
              </a:rPr>
              <a:t>Előadó: Lovász Gergely</a:t>
            </a:r>
          </a:p>
          <a:p>
            <a:endParaRPr lang="hu-HU" sz="1400" kern="1200" dirty="0">
              <a:solidFill>
                <a:schemeClr val="bg2"/>
              </a:solidFill>
            </a:endParaRPr>
          </a:p>
          <a:p>
            <a:endParaRPr lang="hu-HU" sz="1400" kern="1200" dirty="0">
              <a:solidFill>
                <a:schemeClr val="bg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2560" y="5412635"/>
            <a:ext cx="1511300" cy="1243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zövegdoboz 1"/>
          <p:cNvSpPr txBox="1"/>
          <p:nvPr/>
        </p:nvSpPr>
        <p:spPr>
          <a:xfrm>
            <a:off x="339551" y="4581130"/>
            <a:ext cx="5081502" cy="353943"/>
          </a:xfrm>
          <a:prstGeom prst="rect">
            <a:avLst/>
          </a:prstGeom>
          <a:noFill/>
        </p:spPr>
        <p:txBody>
          <a:bodyPr wrap="square" rtlCol="0">
            <a:spAutoFit/>
          </a:bodyPr>
          <a:lstStyle/>
          <a:p>
            <a:pPr lvl="0" algn="l"/>
            <a:r>
              <a:rPr lang="hu-HU" sz="1700" b="1" dirty="0" smtClean="0">
                <a:solidFill>
                  <a:schemeClr val="bg2"/>
                </a:solidFill>
                <a:latin typeface="+mj-lt"/>
              </a:rPr>
              <a:t>MFB </a:t>
            </a:r>
            <a:r>
              <a:rPr lang="hu-HU" sz="1700" b="1" dirty="0" err="1">
                <a:solidFill>
                  <a:schemeClr val="bg2"/>
                </a:solidFill>
                <a:latin typeface="+mj-lt"/>
              </a:rPr>
              <a:t>Zrt</a:t>
            </a:r>
            <a:r>
              <a:rPr lang="hu-HU" sz="1700" b="1" dirty="0">
                <a:solidFill>
                  <a:schemeClr val="bg2"/>
                </a:solidFill>
                <a:latin typeface="+mj-lt"/>
              </a:rPr>
              <a:t>. Értékesítés-irányítási </a:t>
            </a:r>
            <a:r>
              <a:rPr lang="hu-HU" sz="1700" b="1" dirty="0" smtClean="0">
                <a:solidFill>
                  <a:schemeClr val="bg2"/>
                </a:solidFill>
                <a:latin typeface="+mj-lt"/>
              </a:rPr>
              <a:t>Igazgatósága</a:t>
            </a:r>
            <a:endParaRPr lang="hu-HU" sz="1700" b="1" dirty="0">
              <a:solidFill>
                <a:schemeClr val="bg2"/>
              </a:solidFill>
              <a:latin typeface="+mj-lt"/>
            </a:endParaRPr>
          </a:p>
        </p:txBody>
      </p:sp>
    </p:spTree>
    <p:extLst>
      <p:ext uri="{BB962C8B-B14F-4D97-AF65-F5344CB8AC3E}">
        <p14:creationId xmlns:p14="http://schemas.microsoft.com/office/powerpoint/2010/main" xmlns="" val="74944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2560" y="4365104"/>
            <a:ext cx="260985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zövegdoboz 2"/>
          <p:cNvSpPr txBox="1"/>
          <p:nvPr/>
        </p:nvSpPr>
        <p:spPr>
          <a:xfrm>
            <a:off x="236476" y="2954064"/>
            <a:ext cx="9505056" cy="1200329"/>
          </a:xfrm>
          <a:prstGeom prst="rect">
            <a:avLst/>
          </a:prstGeom>
          <a:noFill/>
          <a:effectLst>
            <a:innerShdw blurRad="63500" dist="50800" dir="13500000">
              <a:prstClr val="black">
                <a:alpha val="50000"/>
              </a:prstClr>
            </a:innerShdw>
          </a:effectLst>
        </p:spPr>
        <p:txBody>
          <a:bodyPr wrap="square" rtlCol="0">
            <a:spAutoFit/>
          </a:bodyPr>
          <a:lstStyle/>
          <a:p>
            <a:r>
              <a:rPr lang="hu-HU" sz="2400" b="1" dirty="0" smtClean="0">
                <a:solidFill>
                  <a:srgbClr val="000000"/>
                </a:solidFill>
              </a:rPr>
              <a:t>Vágjon bele vállalkozásának létrehozásába , </a:t>
            </a:r>
          </a:p>
          <a:p>
            <a:r>
              <a:rPr lang="hu-HU" sz="2400" b="1" dirty="0" smtClean="0">
                <a:solidFill>
                  <a:srgbClr val="000000"/>
                </a:solidFill>
              </a:rPr>
              <a:t>a Magyar Fejlesztési Bank </a:t>
            </a:r>
            <a:r>
              <a:rPr lang="hu-HU" sz="2400" b="1" dirty="0" err="1" smtClean="0">
                <a:solidFill>
                  <a:srgbClr val="000000"/>
                </a:solidFill>
              </a:rPr>
              <a:t>Zrt</a:t>
            </a:r>
            <a:r>
              <a:rPr lang="hu-HU" sz="2400" b="1" dirty="0" smtClean="0">
                <a:solidFill>
                  <a:srgbClr val="000000"/>
                </a:solidFill>
              </a:rPr>
              <a:t>, </a:t>
            </a:r>
          </a:p>
          <a:p>
            <a:r>
              <a:rPr lang="hu-HU" sz="2400" b="1" dirty="0" smtClean="0">
                <a:solidFill>
                  <a:srgbClr val="004564"/>
                </a:solidFill>
              </a:rPr>
              <a:t>Foglalkoztatás </a:t>
            </a:r>
            <a:r>
              <a:rPr lang="hu-HU" sz="2400" b="1" dirty="0">
                <a:solidFill>
                  <a:srgbClr val="004564"/>
                </a:solidFill>
              </a:rPr>
              <a:t>ösztönzése célú </a:t>
            </a:r>
            <a:r>
              <a:rPr lang="hu-HU" sz="2400" b="1" dirty="0" smtClean="0">
                <a:solidFill>
                  <a:srgbClr val="004564"/>
                </a:solidFill>
              </a:rPr>
              <a:t>Hitelprogramjának segítségével!</a:t>
            </a:r>
            <a:endParaRPr lang="hu-HU" sz="2400" b="1" dirty="0">
              <a:solidFill>
                <a:srgbClr val="000000"/>
              </a:solidFill>
            </a:endParaRPr>
          </a:p>
        </p:txBody>
      </p:sp>
      <p:graphicFrame>
        <p:nvGraphicFramePr>
          <p:cNvPr id="4" name="Diagram 3"/>
          <p:cNvGraphicFramePr/>
          <p:nvPr>
            <p:extLst>
              <p:ext uri="{D42A27DB-BD31-4B8C-83A1-F6EECF244321}">
                <p14:modId xmlns:p14="http://schemas.microsoft.com/office/powerpoint/2010/main" xmlns="" val="2472984435"/>
              </p:ext>
            </p:extLst>
          </p:nvPr>
        </p:nvGraphicFramePr>
        <p:xfrm>
          <a:off x="1651000" y="260649"/>
          <a:ext cx="6604000"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 számának helye 4"/>
          <p:cNvSpPr>
            <a:spLocks noGrp="1"/>
          </p:cNvSpPr>
          <p:nvPr>
            <p:ph type="sldNum" sz="quarter" idx="12"/>
          </p:nvPr>
        </p:nvSpPr>
        <p:spPr/>
        <p:txBody>
          <a:bodyPr/>
          <a:lstStyle/>
          <a:p>
            <a:fld id="{14989154-00E5-4490-9EFB-F8A4FA8E1256}" type="slidenum">
              <a:rPr lang="hu-HU" smtClean="0">
                <a:latin typeface="Arial"/>
              </a:rPr>
              <a:pPr/>
              <a:t>9</a:t>
            </a:fld>
            <a:endParaRPr lang="hu-HU" dirty="0">
              <a:latin typeface="Arial"/>
            </a:endParaRPr>
          </a:p>
        </p:txBody>
      </p:sp>
    </p:spTree>
    <p:extLst>
      <p:ext uri="{BB962C8B-B14F-4D97-AF65-F5344CB8AC3E}">
        <p14:creationId xmlns:p14="http://schemas.microsoft.com/office/powerpoint/2010/main" xmlns="" val="6396367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idx="4294967295"/>
          </p:nvPr>
        </p:nvSpPr>
        <p:spPr>
          <a:xfrm>
            <a:off x="632520" y="98425"/>
            <a:ext cx="8359080" cy="738188"/>
          </a:xfrm>
        </p:spPr>
        <p:txBody>
          <a:bodyPr>
            <a:normAutofit/>
          </a:bodyPr>
          <a:lstStyle/>
          <a:p>
            <a:r>
              <a:rPr lang="hu-HU" sz="2000" dirty="0" smtClean="0"/>
              <a:t>Honnan tájékozódjunk az Európai </a:t>
            </a:r>
            <a:r>
              <a:rPr lang="hu-HU" sz="2000" dirty="0"/>
              <a:t>uniós forrásból finanszírozott  </a:t>
            </a:r>
            <a:r>
              <a:rPr lang="hu-HU" sz="2000" dirty="0" smtClean="0"/>
              <a:t>hiteltermékekről? </a:t>
            </a:r>
            <a:endParaRPr lang="hu-HU" sz="2000" dirty="0"/>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88" t="10258" r="5735" b="28530"/>
          <a:stretch/>
        </p:blipFill>
        <p:spPr bwMode="auto">
          <a:xfrm>
            <a:off x="158391" y="1282595"/>
            <a:ext cx="8496944" cy="52925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Szövegdoboz 6"/>
          <p:cNvSpPr txBox="1"/>
          <p:nvPr/>
        </p:nvSpPr>
        <p:spPr>
          <a:xfrm>
            <a:off x="6669571" y="5910572"/>
            <a:ext cx="1980220" cy="526892"/>
          </a:xfrm>
          <a:prstGeom prst="rect">
            <a:avLst/>
          </a:prstGeom>
          <a:solidFill>
            <a:srgbClr val="004564"/>
          </a:solidFill>
          <a:ln w="6350" cap="flat" cmpd="sng" algn="ctr">
            <a:solidFill>
              <a:srgbClr val="A5A6A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de-DE"/>
            </a:defPPr>
            <a:lvl1pPr lvl="0" algn="l">
              <a:defRPr b="1">
                <a:solidFill>
                  <a:schemeClr val="bg1"/>
                </a:solidFill>
              </a:defRPr>
            </a:lvl1pPr>
          </a:lstStyle>
          <a:p>
            <a:r>
              <a:rPr lang="hu-HU" sz="1400" dirty="0" err="1">
                <a:solidFill>
                  <a:srgbClr val="FFFFFF"/>
                </a:solidFill>
              </a:rPr>
              <a:t>www.mfbpont.hu</a:t>
            </a:r>
            <a:endParaRPr lang="hu-HU" sz="1400" dirty="0">
              <a:solidFill>
                <a:srgbClr val="FFFFFF"/>
              </a:solidFill>
            </a:endParaRPr>
          </a:p>
          <a:p>
            <a:r>
              <a:rPr lang="hu-HU" sz="1400" dirty="0" err="1">
                <a:solidFill>
                  <a:srgbClr val="FFFFFF"/>
                </a:solidFill>
              </a:rPr>
              <a:t>www.palyazat.gov.hu</a:t>
            </a:r>
            <a:endParaRPr lang="hu-HU" sz="1400" dirty="0">
              <a:solidFill>
                <a:srgbClr val="FFFFFF"/>
              </a:solidFill>
            </a:endParaRPr>
          </a:p>
        </p:txBody>
      </p:sp>
      <p:sp>
        <p:nvSpPr>
          <p:cNvPr id="6" name="Ellipszis 5"/>
          <p:cNvSpPr/>
          <p:nvPr/>
        </p:nvSpPr>
        <p:spPr bwMode="auto">
          <a:xfrm>
            <a:off x="2491991" y="1266596"/>
            <a:ext cx="1872208" cy="468052"/>
          </a:xfrm>
          <a:prstGeom prst="ellipse">
            <a:avLst/>
          </a:prstGeom>
          <a:noFill/>
          <a:ln w="19050" cap="flat" cmpd="sng" algn="ctr">
            <a:solidFill>
              <a:srgbClr val="52AE3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hu-HU" smtClean="0">
              <a:solidFill>
                <a:srgbClr val="000000"/>
              </a:solidFill>
            </a:endParaRPr>
          </a:p>
        </p:txBody>
      </p:sp>
      <p:sp>
        <p:nvSpPr>
          <p:cNvPr id="9" name="Ellipszis 8"/>
          <p:cNvSpPr/>
          <p:nvPr/>
        </p:nvSpPr>
        <p:spPr bwMode="auto">
          <a:xfrm>
            <a:off x="1137767" y="4366803"/>
            <a:ext cx="1656184" cy="360040"/>
          </a:xfrm>
          <a:prstGeom prst="ellipse">
            <a:avLst/>
          </a:prstGeom>
          <a:noFill/>
          <a:ln w="19050" cap="flat" cmpd="sng" algn="ctr">
            <a:solidFill>
              <a:srgbClr val="52AE3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hu-HU" smtClean="0">
              <a:solidFill>
                <a:srgbClr val="000000"/>
              </a:solidFill>
            </a:endParaRPr>
          </a:p>
        </p:txBody>
      </p:sp>
      <p:sp>
        <p:nvSpPr>
          <p:cNvPr id="4" name="Dia számának helye 3"/>
          <p:cNvSpPr>
            <a:spLocks noGrp="1"/>
          </p:cNvSpPr>
          <p:nvPr>
            <p:ph type="sldNum" sz="quarter" idx="12"/>
          </p:nvPr>
        </p:nvSpPr>
        <p:spPr/>
        <p:txBody>
          <a:bodyPr/>
          <a:lstStyle/>
          <a:p>
            <a:fld id="{14989154-00E5-4490-9EFB-F8A4FA8E1256}" type="slidenum">
              <a:rPr lang="hu-HU" smtClean="0">
                <a:latin typeface="Arial"/>
              </a:rPr>
              <a:pPr/>
              <a:t>10</a:t>
            </a:fld>
            <a:endParaRPr lang="hu-HU" dirty="0">
              <a:latin typeface="Arial"/>
            </a:endParaRPr>
          </a:p>
        </p:txBody>
      </p:sp>
    </p:spTree>
    <p:extLst>
      <p:ext uri="{BB962C8B-B14F-4D97-AF65-F5344CB8AC3E}">
        <p14:creationId xmlns:p14="http://schemas.microsoft.com/office/powerpoint/2010/main" xmlns="" val="28798507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églalap 8"/>
          <p:cNvSpPr/>
          <p:nvPr/>
        </p:nvSpPr>
        <p:spPr bwMode="auto">
          <a:xfrm>
            <a:off x="632520" y="5625244"/>
            <a:ext cx="7128792" cy="684076"/>
          </a:xfrm>
          <a:prstGeom prst="rect">
            <a:avLst/>
          </a:prstGeom>
          <a:solidFill>
            <a:srgbClr val="C00000"/>
          </a:solidFill>
          <a:ln w="6350" cap="flat" cmpd="sng" algn="ctr">
            <a:solidFill>
              <a:srgbClr val="A5A6AA"/>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r>
              <a:rPr lang="hu-HU" sz="1600" b="1" dirty="0">
                <a:solidFill>
                  <a:schemeClr val="bg1"/>
                </a:solidFill>
              </a:rPr>
              <a:t>2017. június 30. – 2020. június 30. között lehet hitelkérelmet benyújtani</a:t>
            </a:r>
          </a:p>
        </p:txBody>
      </p:sp>
      <p:sp>
        <p:nvSpPr>
          <p:cNvPr id="2" name="Cím 1"/>
          <p:cNvSpPr>
            <a:spLocks noGrp="1"/>
          </p:cNvSpPr>
          <p:nvPr>
            <p:ph type="title" idx="4294967295"/>
          </p:nvPr>
        </p:nvSpPr>
        <p:spPr>
          <a:xfrm>
            <a:off x="740532" y="98425"/>
            <a:ext cx="5760640" cy="738188"/>
          </a:xfrm>
        </p:spPr>
        <p:txBody>
          <a:bodyPr>
            <a:normAutofit/>
          </a:bodyPr>
          <a:lstStyle/>
          <a:p>
            <a:r>
              <a:rPr lang="hu-HU" sz="2400" dirty="0" smtClean="0"/>
              <a:t>Foglalkoztatás ösztönzése </a:t>
            </a:r>
            <a:endParaRPr lang="hu-HU" sz="2400" dirty="0"/>
          </a:p>
        </p:txBody>
      </p:sp>
      <p:sp>
        <p:nvSpPr>
          <p:cNvPr id="3" name="Tartalom helye 2"/>
          <p:cNvSpPr>
            <a:spLocks noGrp="1"/>
          </p:cNvSpPr>
          <p:nvPr>
            <p:ph idx="4294967295"/>
          </p:nvPr>
        </p:nvSpPr>
        <p:spPr>
          <a:xfrm>
            <a:off x="560412" y="1724025"/>
            <a:ext cx="7200900" cy="3360738"/>
          </a:xfrm>
        </p:spPr>
        <p:txBody>
          <a:bodyPr/>
          <a:lstStyle/>
          <a:p>
            <a:r>
              <a:rPr lang="hu-HU" sz="1800" b="0" dirty="0" smtClean="0">
                <a:solidFill>
                  <a:srgbClr val="1B5072"/>
                </a:solidFill>
              </a:rPr>
              <a:t>A finanszírozási forrásokhoz nem, vagy nem megfelelő mértékben hozzájutó, foglalkoztatást ösztönző beruházásokat megvalósító vállalkozások, </a:t>
            </a:r>
          </a:p>
          <a:p>
            <a:endParaRPr lang="hu-HU" sz="1800" b="0" dirty="0" smtClean="0">
              <a:solidFill>
                <a:srgbClr val="1B5072"/>
              </a:solidFill>
            </a:endParaRPr>
          </a:p>
          <a:p>
            <a:pPr marL="285750" indent="-285750">
              <a:buFont typeface="Arial" panose="020B0604020202020204" pitchFamily="34" charset="0"/>
              <a:buChar char="•"/>
            </a:pPr>
            <a:r>
              <a:rPr lang="hu-HU" sz="1800" b="0" dirty="0" smtClean="0">
                <a:solidFill>
                  <a:srgbClr val="1B5072"/>
                </a:solidFill>
              </a:rPr>
              <a:t>vállalkozóvá váló munkanélküliek és </a:t>
            </a:r>
          </a:p>
          <a:p>
            <a:pPr marL="285750" indent="-285750">
              <a:buFont typeface="Arial" panose="020B0604020202020204" pitchFamily="34" charset="0"/>
              <a:buChar char="•"/>
            </a:pPr>
            <a:r>
              <a:rPr lang="hu-HU" sz="1800" b="0" dirty="0">
                <a:solidFill>
                  <a:srgbClr val="1B5072"/>
                </a:solidFill>
              </a:rPr>
              <a:t>vállalkozóvá váló inaktívak </a:t>
            </a:r>
            <a:r>
              <a:rPr lang="hu-HU" sz="1800" b="0" dirty="0" err="1" smtClean="0">
                <a:solidFill>
                  <a:srgbClr val="1B5072"/>
                </a:solidFill>
              </a:rPr>
              <a:t>Mikrovállalkozásai</a:t>
            </a:r>
            <a:r>
              <a:rPr lang="hu-HU" sz="1800" b="0" dirty="0" smtClean="0">
                <a:solidFill>
                  <a:srgbClr val="1B5072"/>
                </a:solidFill>
              </a:rPr>
              <a:t>, </a:t>
            </a:r>
          </a:p>
          <a:p>
            <a:endParaRPr lang="hu-HU" sz="1800" b="0" dirty="0" smtClean="0">
              <a:solidFill>
                <a:srgbClr val="1B5072"/>
              </a:solidFill>
            </a:endParaRPr>
          </a:p>
          <a:p>
            <a:pPr marL="285750" indent="-285750">
              <a:buFont typeface="Arial" panose="020B0604020202020204" pitchFamily="34" charset="0"/>
              <a:buChar char="•"/>
            </a:pPr>
            <a:r>
              <a:rPr lang="hu-HU" sz="1800" b="0" dirty="0" smtClean="0">
                <a:solidFill>
                  <a:srgbClr val="1B5072"/>
                </a:solidFill>
              </a:rPr>
              <a:t>valamint a </a:t>
            </a:r>
            <a:r>
              <a:rPr lang="hu-HU" sz="1800" b="0" dirty="0" smtClean="0">
                <a:solidFill>
                  <a:srgbClr val="FF0000"/>
                </a:solidFill>
              </a:rPr>
              <a:t>társadalmi célú</a:t>
            </a:r>
            <a:r>
              <a:rPr lang="hu-HU" sz="1800" b="0" dirty="0" smtClean="0">
                <a:solidFill>
                  <a:srgbClr val="1B5072"/>
                </a:solidFill>
              </a:rPr>
              <a:t> Mikro- Kis – és Középvállalkozások versenyképességének növelése a külső finanszírozáshoz való hozzáférésük javítása révén. </a:t>
            </a:r>
          </a:p>
          <a:p>
            <a:pPr marL="285750" indent="-285750">
              <a:buFont typeface="Arial" panose="020B0604020202020204" pitchFamily="34" charset="0"/>
              <a:buChar char="•"/>
            </a:pPr>
            <a:endParaRPr lang="hu-HU" u="sng" dirty="0"/>
          </a:p>
          <a:p>
            <a:pPr marL="285750" indent="-285750">
              <a:buFont typeface="Arial" panose="020B0604020202020204" pitchFamily="34" charset="0"/>
              <a:buChar char="•"/>
            </a:pPr>
            <a:endParaRPr lang="hu-HU" dirty="0" smtClean="0"/>
          </a:p>
        </p:txBody>
      </p:sp>
      <p:sp>
        <p:nvSpPr>
          <p:cNvPr id="10" name="Szövegdoboz 9"/>
          <p:cNvSpPr txBox="1"/>
          <p:nvPr/>
        </p:nvSpPr>
        <p:spPr>
          <a:xfrm>
            <a:off x="5745088" y="908719"/>
            <a:ext cx="3515024" cy="646331"/>
          </a:xfrm>
          <a:prstGeom prst="rect">
            <a:avLst/>
          </a:prstGeom>
          <a:noFill/>
        </p:spPr>
        <p:txBody>
          <a:bodyPr wrap="square" rtlCol="0">
            <a:spAutoFit/>
          </a:bodyPr>
          <a:lstStyle/>
          <a:p>
            <a:r>
              <a:rPr lang="hu-HU" sz="3600" b="1" dirty="0" smtClean="0">
                <a:solidFill>
                  <a:srgbClr val="C00000"/>
                </a:solidFill>
                <a:latin typeface="Gabriola" panose="04040605051002020D02" pitchFamily="82" charset="0"/>
              </a:rPr>
              <a:t>A Hitelprogram célja </a:t>
            </a:r>
            <a:endParaRPr lang="hu-HU" sz="3600" b="1" dirty="0">
              <a:solidFill>
                <a:srgbClr val="C00000"/>
              </a:solidFill>
              <a:latin typeface="Gabriola" panose="04040605051002020D02" pitchFamily="82" charset="0"/>
            </a:endParaRPr>
          </a:p>
        </p:txBody>
      </p:sp>
      <p:cxnSp>
        <p:nvCxnSpPr>
          <p:cNvPr id="5" name="Egyenes összekötő 4"/>
          <p:cNvCxnSpPr/>
          <p:nvPr/>
        </p:nvCxnSpPr>
        <p:spPr bwMode="auto">
          <a:xfrm>
            <a:off x="632520" y="3753036"/>
            <a:ext cx="7200800" cy="0"/>
          </a:xfrm>
          <a:prstGeom prst="line">
            <a:avLst/>
          </a:prstGeom>
          <a:solidFill>
            <a:srgbClr val="D5EDFA"/>
          </a:solidFill>
          <a:ln w="28575" cap="flat" cmpd="sng" algn="ctr">
            <a:solidFill>
              <a:srgbClr val="00456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Dia számának helye 3"/>
          <p:cNvSpPr>
            <a:spLocks noGrp="1"/>
          </p:cNvSpPr>
          <p:nvPr>
            <p:ph type="sldNum" sz="quarter" idx="12"/>
          </p:nvPr>
        </p:nvSpPr>
        <p:spPr/>
        <p:txBody>
          <a:bodyPr/>
          <a:lstStyle/>
          <a:p>
            <a:fld id="{14989154-00E5-4490-9EFB-F8A4FA8E1256}" type="slidenum">
              <a:rPr lang="hu-HU" smtClean="0">
                <a:latin typeface="Arial"/>
              </a:rPr>
              <a:pPr/>
              <a:t>11</a:t>
            </a:fld>
            <a:endParaRPr lang="hu-HU" dirty="0">
              <a:latin typeface="Arial"/>
            </a:endParaRPr>
          </a:p>
        </p:txBody>
      </p:sp>
    </p:spTree>
    <p:extLst>
      <p:ext uri="{BB962C8B-B14F-4D97-AF65-F5344CB8AC3E}">
        <p14:creationId xmlns:p14="http://schemas.microsoft.com/office/powerpoint/2010/main" xmlns="" val="40852838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740532" y="98425"/>
            <a:ext cx="5220580" cy="738188"/>
          </a:xfrm>
        </p:spPr>
        <p:txBody>
          <a:bodyPr>
            <a:normAutofit/>
          </a:bodyPr>
          <a:lstStyle/>
          <a:p>
            <a:r>
              <a:rPr lang="hu-HU" sz="2400" dirty="0" smtClean="0"/>
              <a:t>Foglalkoztatás ösztönzése </a:t>
            </a:r>
            <a:endParaRPr lang="hu-HU" sz="2400" dirty="0"/>
          </a:p>
        </p:txBody>
      </p:sp>
      <p:sp>
        <p:nvSpPr>
          <p:cNvPr id="10" name="Szövegdoboz 9"/>
          <p:cNvSpPr txBox="1"/>
          <p:nvPr/>
        </p:nvSpPr>
        <p:spPr>
          <a:xfrm>
            <a:off x="5745088" y="908719"/>
            <a:ext cx="3515024" cy="646331"/>
          </a:xfrm>
          <a:prstGeom prst="rect">
            <a:avLst/>
          </a:prstGeom>
          <a:noFill/>
        </p:spPr>
        <p:txBody>
          <a:bodyPr wrap="square" rtlCol="0">
            <a:spAutoFit/>
          </a:bodyPr>
          <a:lstStyle/>
          <a:p>
            <a:r>
              <a:rPr lang="hu-HU" sz="3600" b="1" dirty="0" smtClean="0">
                <a:solidFill>
                  <a:srgbClr val="C00000"/>
                </a:solidFill>
                <a:latin typeface="Gabriola" panose="04040605051002020D02" pitchFamily="82" charset="0"/>
              </a:rPr>
              <a:t>Hitelfelvevők köre</a:t>
            </a:r>
            <a:endParaRPr lang="hu-HU" sz="3600" b="1" dirty="0">
              <a:solidFill>
                <a:srgbClr val="C00000"/>
              </a:solidFill>
              <a:latin typeface="Gabriola" panose="04040605051002020D02" pitchFamily="82" charset="0"/>
            </a:endParaRPr>
          </a:p>
        </p:txBody>
      </p:sp>
      <p:graphicFrame>
        <p:nvGraphicFramePr>
          <p:cNvPr id="6" name="Diagram 5"/>
          <p:cNvGraphicFramePr/>
          <p:nvPr>
            <p:extLst>
              <p:ext uri="{D42A27DB-BD31-4B8C-83A1-F6EECF244321}">
                <p14:modId xmlns:p14="http://schemas.microsoft.com/office/powerpoint/2010/main" xmlns="" val="3990305224"/>
              </p:ext>
            </p:extLst>
          </p:nvPr>
        </p:nvGraphicFramePr>
        <p:xfrm>
          <a:off x="92460" y="1304765"/>
          <a:ext cx="7866874" cy="4772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zövegdoboz 6"/>
          <p:cNvSpPr txBox="1"/>
          <p:nvPr/>
        </p:nvSpPr>
        <p:spPr>
          <a:xfrm>
            <a:off x="7869324" y="4842157"/>
            <a:ext cx="1260140" cy="954107"/>
          </a:xfrm>
          <a:prstGeom prst="rect">
            <a:avLst/>
          </a:prstGeom>
          <a:noFill/>
        </p:spPr>
        <p:txBody>
          <a:bodyPr wrap="square" rtlCol="0">
            <a:spAutoFit/>
          </a:bodyPr>
          <a:lstStyle/>
          <a:p>
            <a:r>
              <a:rPr lang="hu-HU" sz="3600" b="1" dirty="0" smtClean="0">
                <a:solidFill>
                  <a:srgbClr val="C00000"/>
                </a:solidFill>
                <a:latin typeface="Gabriola" panose="04040605051002020D02" pitchFamily="82" charset="0"/>
              </a:rPr>
              <a:t> </a:t>
            </a:r>
            <a:r>
              <a:rPr lang="hu-HU" sz="2000" b="1" dirty="0" smtClean="0">
                <a:solidFill>
                  <a:srgbClr val="C00000"/>
                </a:solidFill>
                <a:latin typeface="Gabriola" panose="04040605051002020D02" pitchFamily="82" charset="0"/>
              </a:rPr>
              <a:t>Jogi forma szerint</a:t>
            </a:r>
            <a:endParaRPr lang="hu-HU" sz="2000" b="1" dirty="0">
              <a:solidFill>
                <a:srgbClr val="C00000"/>
              </a:solidFill>
              <a:latin typeface="Gabriola" panose="04040605051002020D02" pitchFamily="82" charset="0"/>
            </a:endParaRPr>
          </a:p>
        </p:txBody>
      </p:sp>
      <p:cxnSp>
        <p:nvCxnSpPr>
          <p:cNvPr id="4" name="Egyenes összekötő nyíllal 3"/>
          <p:cNvCxnSpPr/>
          <p:nvPr/>
        </p:nvCxnSpPr>
        <p:spPr bwMode="auto">
          <a:xfrm flipH="1">
            <a:off x="7389322" y="5534347"/>
            <a:ext cx="540060" cy="0"/>
          </a:xfrm>
          <a:prstGeom prst="straightConnector1">
            <a:avLst/>
          </a:prstGeom>
          <a:solidFill>
            <a:srgbClr val="D5EDFA"/>
          </a:solidFill>
          <a:ln w="76200" cap="flat" cmpd="sng" algn="ctr">
            <a:solidFill>
              <a:srgbClr val="C0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Egyenes összekötő nyíllal 10"/>
          <p:cNvCxnSpPr/>
          <p:nvPr/>
        </p:nvCxnSpPr>
        <p:spPr bwMode="auto">
          <a:xfrm flipH="1">
            <a:off x="7329264" y="3645024"/>
            <a:ext cx="540060" cy="0"/>
          </a:xfrm>
          <a:prstGeom prst="straightConnector1">
            <a:avLst/>
          </a:prstGeom>
          <a:solidFill>
            <a:srgbClr val="D5EDFA"/>
          </a:solidFill>
          <a:ln w="76200" cap="flat" cmpd="sng" algn="ctr">
            <a:solidFill>
              <a:srgbClr val="C0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Szövegdoboz 11"/>
          <p:cNvSpPr txBox="1"/>
          <p:nvPr/>
        </p:nvSpPr>
        <p:spPr>
          <a:xfrm>
            <a:off x="7929382" y="2602818"/>
            <a:ext cx="1260140" cy="1815882"/>
          </a:xfrm>
          <a:prstGeom prst="rect">
            <a:avLst/>
          </a:prstGeom>
          <a:noFill/>
        </p:spPr>
        <p:txBody>
          <a:bodyPr wrap="square" rtlCol="0">
            <a:spAutoFit/>
          </a:bodyPr>
          <a:lstStyle/>
          <a:p>
            <a:r>
              <a:rPr lang="hu-HU" sz="1400" b="1" dirty="0" smtClean="0">
                <a:solidFill>
                  <a:srgbClr val="C00000"/>
                </a:solidFill>
                <a:latin typeface="Gabriola" panose="04040605051002020D02" pitchFamily="82" charset="0"/>
              </a:rPr>
              <a:t>A Benyújtandó dokumentum listában megtalálható,  milyen dokumentummal szükséges igazolni a jogosultságot!</a:t>
            </a:r>
            <a:endParaRPr lang="hu-HU" sz="1400" b="1" dirty="0">
              <a:solidFill>
                <a:srgbClr val="C00000"/>
              </a:solidFill>
              <a:latin typeface="Gabriola" panose="04040605051002020D02" pitchFamily="82" charset="0"/>
            </a:endParaRPr>
          </a:p>
        </p:txBody>
      </p:sp>
      <p:sp>
        <p:nvSpPr>
          <p:cNvPr id="3" name="Dia számának helye 2"/>
          <p:cNvSpPr>
            <a:spLocks noGrp="1"/>
          </p:cNvSpPr>
          <p:nvPr>
            <p:ph type="sldNum" sz="quarter" idx="12"/>
          </p:nvPr>
        </p:nvSpPr>
        <p:spPr/>
        <p:txBody>
          <a:bodyPr/>
          <a:lstStyle/>
          <a:p>
            <a:fld id="{14989154-00E5-4490-9EFB-F8A4FA8E1256}" type="slidenum">
              <a:rPr lang="hu-HU" smtClean="0">
                <a:latin typeface="Arial"/>
              </a:rPr>
              <a:pPr/>
              <a:t>12</a:t>
            </a:fld>
            <a:endParaRPr lang="hu-HU" dirty="0">
              <a:latin typeface="Arial"/>
            </a:endParaRPr>
          </a:p>
        </p:txBody>
      </p:sp>
    </p:spTree>
    <p:extLst>
      <p:ext uri="{BB962C8B-B14F-4D97-AF65-F5344CB8AC3E}">
        <p14:creationId xmlns:p14="http://schemas.microsoft.com/office/powerpoint/2010/main" xmlns="" val="4234119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rotWithShape="1">
          <a:blip r:embed="rId3" cstate="print"/>
          <a:srcRect l="31736" t="19834" r="44296" b="14876"/>
          <a:stretch/>
        </p:blipFill>
        <p:spPr bwMode="auto">
          <a:xfrm>
            <a:off x="416496" y="1263890"/>
            <a:ext cx="1513952" cy="3299263"/>
          </a:xfrm>
          <a:prstGeom prst="rect">
            <a:avLst/>
          </a:prstGeom>
          <a:ln>
            <a:noFill/>
          </a:ln>
          <a:extLst>
            <a:ext uri="{53640926-AAD7-44D8-BBD7-CCE9431645EC}">
              <a14:shadowObscured xmlns:a14="http://schemas.microsoft.com/office/drawing/2010/main" xmlns=""/>
            </a:ext>
          </a:extLst>
        </p:spPr>
      </p:pic>
      <p:sp>
        <p:nvSpPr>
          <p:cNvPr id="9" name="Téglalap 8"/>
          <p:cNvSpPr/>
          <p:nvPr/>
        </p:nvSpPr>
        <p:spPr bwMode="auto">
          <a:xfrm>
            <a:off x="92460" y="5197793"/>
            <a:ext cx="8604956" cy="1116123"/>
          </a:xfrm>
          <a:prstGeom prst="rect">
            <a:avLst/>
          </a:prstGeom>
          <a:solidFill>
            <a:srgbClr val="C00000"/>
          </a:solidFill>
          <a:ln w="6350" cap="flat" cmpd="sng" algn="ctr">
            <a:solidFill>
              <a:srgbClr val="A5A6AA"/>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r>
              <a:rPr lang="hu-HU" sz="1600" b="1" dirty="0" smtClean="0">
                <a:solidFill>
                  <a:schemeClr val="bg1"/>
                </a:solidFill>
              </a:rPr>
              <a:t>Ideértve azon vállalkozások, melyek a GINOP – 5.1.2-15 Társadalmi vállalkozások ösztönzése kiemelt projekt minősítési és felkészítési folyamatán részt vett, és ezt a hitelkérelem benyújtását megelőző 12 hónapnál nem régebbi  kiemelt projektgazda által kiadott dokumentumokkal igazolni tudja. </a:t>
            </a:r>
            <a:endParaRPr lang="hu-HU" sz="1600" b="1" dirty="0">
              <a:solidFill>
                <a:schemeClr val="bg1"/>
              </a:solidFill>
            </a:endParaRPr>
          </a:p>
        </p:txBody>
      </p:sp>
      <p:sp>
        <p:nvSpPr>
          <p:cNvPr id="2" name="Cím 1"/>
          <p:cNvSpPr>
            <a:spLocks noGrp="1"/>
          </p:cNvSpPr>
          <p:nvPr>
            <p:ph type="title" idx="4294967295"/>
          </p:nvPr>
        </p:nvSpPr>
        <p:spPr>
          <a:xfrm>
            <a:off x="632520" y="98425"/>
            <a:ext cx="5147680" cy="738188"/>
          </a:xfr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normAutofit/>
          </a:bodyPr>
          <a:lstStyle/>
          <a:p>
            <a:r>
              <a:rPr lang="hu-HU" sz="2400" dirty="0"/>
              <a:t>Foglalkoztatás ösztönzése </a:t>
            </a:r>
          </a:p>
        </p:txBody>
      </p:sp>
      <p:sp>
        <p:nvSpPr>
          <p:cNvPr id="3" name="Tartalom helye 2"/>
          <p:cNvSpPr>
            <a:spLocks noGrp="1"/>
          </p:cNvSpPr>
          <p:nvPr>
            <p:ph idx="4294967295"/>
          </p:nvPr>
        </p:nvSpPr>
        <p:spPr>
          <a:xfrm>
            <a:off x="2329541" y="1630313"/>
            <a:ext cx="6985000" cy="2844800"/>
          </a:xfrm>
        </p:spPr>
        <p:txBody>
          <a:bodyPr>
            <a:normAutofit fontScale="55000" lnSpcReduction="20000"/>
          </a:bodyPr>
          <a:lstStyle/>
          <a:p>
            <a:pPr marL="0" indent="0">
              <a:buNone/>
            </a:pPr>
            <a:r>
              <a:rPr lang="hu-HU" u="sng" dirty="0" smtClean="0">
                <a:solidFill>
                  <a:srgbClr val="1B5072"/>
                </a:solidFill>
              </a:rPr>
              <a:t>Társadalmi  célú vállalkozásnak tekinthetőek </a:t>
            </a:r>
            <a:r>
              <a:rPr lang="hu-HU" dirty="0" smtClean="0">
                <a:solidFill>
                  <a:srgbClr val="1B5072"/>
                </a:solidFill>
              </a:rPr>
              <a:t>azon nonprofit és civil szervezetek, amelyek társadalmi célkitűzéseik mellett üzleti területen megvalósítható célkitűzésekkel is rendelkeznek, gazdálkodásuk eredményét a társadalmi cél érdekében visszaforgatják, költségvetésükben és szervezeti működésükben érvényesítik a részvételen alapuló döntéshozatal elvét. </a:t>
            </a:r>
          </a:p>
          <a:p>
            <a:endParaRPr lang="hu-HU" dirty="0">
              <a:solidFill>
                <a:srgbClr val="1B5072"/>
              </a:solidFill>
            </a:endParaRPr>
          </a:p>
          <a:p>
            <a:pPr marL="0" indent="0">
              <a:buNone/>
            </a:pPr>
            <a:r>
              <a:rPr lang="hu-HU" u="sng" dirty="0">
                <a:solidFill>
                  <a:srgbClr val="1B5072"/>
                </a:solidFill>
              </a:rPr>
              <a:t>Társadalmi  célú vállalkozásokra vonatkozó további feltételek</a:t>
            </a:r>
            <a:endParaRPr lang="hu-HU" dirty="0">
              <a:solidFill>
                <a:srgbClr val="1B5072"/>
              </a:solidFill>
            </a:endParaRPr>
          </a:p>
          <a:p>
            <a:pPr marL="0" indent="0">
              <a:buNone/>
            </a:pPr>
            <a:r>
              <a:rPr lang="hu-HU" dirty="0">
                <a:solidFill>
                  <a:srgbClr val="1B5072"/>
                </a:solidFill>
              </a:rPr>
              <a:t>Legalább 1 teljes lezárt üzleti évvel rendelkező, a társadalmi  vállalkozásokra jellemző működést bemutató nonprofit </a:t>
            </a:r>
            <a:r>
              <a:rPr lang="hu-HU" dirty="0" smtClean="0">
                <a:solidFill>
                  <a:srgbClr val="1B5072"/>
                </a:solidFill>
              </a:rPr>
              <a:t>szervezet  </a:t>
            </a:r>
            <a:r>
              <a:rPr lang="hu-HU" i="1" dirty="0">
                <a:solidFill>
                  <a:srgbClr val="C00000"/>
                </a:solidFill>
              </a:rPr>
              <a:t>vagy szociális szövetkezet</a:t>
            </a:r>
            <a:r>
              <a:rPr lang="hu-HU" dirty="0" smtClean="0">
                <a:solidFill>
                  <a:srgbClr val="C00000"/>
                </a:solidFill>
              </a:rPr>
              <a:t>.</a:t>
            </a:r>
            <a:endParaRPr lang="hu-HU" dirty="0">
              <a:solidFill>
                <a:srgbClr val="C00000"/>
              </a:solidFill>
            </a:endParaRPr>
          </a:p>
          <a:p>
            <a:endParaRPr lang="hu-HU" dirty="0" smtClean="0"/>
          </a:p>
        </p:txBody>
      </p:sp>
      <p:sp>
        <p:nvSpPr>
          <p:cNvPr id="7" name="Szövegdoboz 6"/>
          <p:cNvSpPr txBox="1"/>
          <p:nvPr/>
        </p:nvSpPr>
        <p:spPr>
          <a:xfrm>
            <a:off x="5079437" y="658433"/>
            <a:ext cx="4235104" cy="646331"/>
          </a:xfrm>
          <a:prstGeom prst="rect">
            <a:avLst/>
          </a:prstGeom>
          <a:noFill/>
        </p:spPr>
        <p:txBody>
          <a:bodyPr wrap="square" rtlCol="0">
            <a:spAutoFit/>
          </a:bodyPr>
          <a:lstStyle/>
          <a:p>
            <a:r>
              <a:rPr lang="hu-HU" sz="3600" b="1" dirty="0" smtClean="0">
                <a:solidFill>
                  <a:srgbClr val="C00000"/>
                </a:solidFill>
                <a:latin typeface="Gabriola" panose="04040605051002020D02" pitchFamily="82" charset="0"/>
              </a:rPr>
              <a:t>Kölcsön igénylésre jogosult</a:t>
            </a:r>
            <a:endParaRPr lang="hu-HU" sz="3600" b="1" dirty="0">
              <a:solidFill>
                <a:srgbClr val="C00000"/>
              </a:solidFill>
              <a:latin typeface="Gabriola" panose="04040605051002020D02" pitchFamily="82" charset="0"/>
            </a:endParaRPr>
          </a:p>
        </p:txBody>
      </p:sp>
      <p:sp>
        <p:nvSpPr>
          <p:cNvPr id="8" name="Tartalom helye 2"/>
          <p:cNvSpPr txBox="1">
            <a:spLocks/>
          </p:cNvSpPr>
          <p:nvPr/>
        </p:nvSpPr>
        <p:spPr bwMode="gray">
          <a:xfrm>
            <a:off x="632520" y="4649009"/>
            <a:ext cx="8682021" cy="548784"/>
          </a:xfrm>
          <a:prstGeom prst="rect">
            <a:avLst/>
          </a:prstGeom>
          <a:noFill/>
          <a:ln>
            <a:noFill/>
          </a:ln>
          <a:effectLst/>
          <a:extLst>
            <a:ext uri="{909E8E84-426E-40DD-AFC4-6F175D3DCCD1}">
              <a14:hiddenFill xmlns:a14="http://schemas.microsoft.com/office/drawing/2010/main" xmlns="">
                <a:solidFill>
                  <a:srgbClr val="D5ED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buClr>
                <a:srgbClr val="00497B"/>
              </a:buClr>
              <a:buFont typeface="Monotype Sorts" pitchFamily="2" charset="2"/>
              <a:defRPr sz="1600" b="1">
                <a:solidFill>
                  <a:srgbClr val="1B5072"/>
                </a:solidFill>
                <a:latin typeface="+mj-lt"/>
                <a:ea typeface="+mn-ea"/>
                <a:cs typeface="+mn-cs"/>
              </a:defRPr>
            </a:lvl1pPr>
            <a:lvl2pPr marL="182563" indent="-182563" algn="l" rtl="0" eaLnBrk="1" fontAlgn="base" hangingPunct="1">
              <a:spcBef>
                <a:spcPct val="20000"/>
              </a:spcBef>
              <a:spcAft>
                <a:spcPct val="0"/>
              </a:spcAft>
              <a:buClr>
                <a:srgbClr val="1B5072"/>
              </a:buClr>
              <a:buFont typeface="Arial" panose="020B0604020202020204" pitchFamily="34" charset="0"/>
              <a:buChar char="•"/>
              <a:defRPr sz="1600" b="0">
                <a:solidFill>
                  <a:srgbClr val="1B5072"/>
                </a:solidFill>
                <a:latin typeface="+mj-lt"/>
              </a:defRPr>
            </a:lvl2pPr>
            <a:lvl3pPr marL="538163" indent="-182563" algn="l" rtl="0" eaLnBrk="1" fontAlgn="base" hangingPunct="1">
              <a:spcBef>
                <a:spcPct val="20000"/>
              </a:spcBef>
              <a:spcAft>
                <a:spcPct val="0"/>
              </a:spcAft>
              <a:buClr>
                <a:srgbClr val="1B5072"/>
              </a:buClr>
              <a:buFont typeface="Arial" panose="020B0604020202020204" pitchFamily="34" charset="0"/>
              <a:buChar char="•"/>
              <a:defRPr sz="1600" b="0">
                <a:solidFill>
                  <a:srgbClr val="1B5072"/>
                </a:solidFill>
                <a:latin typeface="+mj-lt"/>
              </a:defRPr>
            </a:lvl3pPr>
            <a:lvl4pPr marL="892175" indent="-171450" algn="l" rtl="0" eaLnBrk="1" fontAlgn="base" hangingPunct="1">
              <a:spcBef>
                <a:spcPct val="20000"/>
              </a:spcBef>
              <a:spcAft>
                <a:spcPct val="0"/>
              </a:spcAft>
              <a:buClr>
                <a:srgbClr val="1B5072"/>
              </a:buClr>
              <a:buFont typeface="Arial" panose="020B0604020202020204" pitchFamily="34" charset="0"/>
              <a:buChar char="•"/>
              <a:defRPr sz="1600" b="0">
                <a:solidFill>
                  <a:srgbClr val="1B5072"/>
                </a:solidFill>
                <a:latin typeface="+mj-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a:lstStyle>
          <a:p>
            <a:r>
              <a:rPr lang="hu-HU" sz="2400" kern="0" dirty="0" smtClean="0">
                <a:solidFill>
                  <a:srgbClr val="C00000"/>
                </a:solidFill>
                <a:latin typeface="Gabriola" panose="04040605051002020D02" pitchFamily="82" charset="0"/>
              </a:rPr>
              <a:t>Vállalás: hátrányos helyzetűek, munkanélküli emberek foglalkoztatásához járulnak hozzá. </a:t>
            </a:r>
            <a:endParaRPr lang="hu-HU" sz="2400" u="sng" kern="0" dirty="0">
              <a:solidFill>
                <a:srgbClr val="C00000"/>
              </a:solidFill>
            </a:endParaRPr>
          </a:p>
        </p:txBody>
      </p:sp>
      <p:sp>
        <p:nvSpPr>
          <p:cNvPr id="4" name="Dia számának helye 3"/>
          <p:cNvSpPr>
            <a:spLocks noGrp="1"/>
          </p:cNvSpPr>
          <p:nvPr>
            <p:ph type="sldNum" sz="quarter" idx="12"/>
          </p:nvPr>
        </p:nvSpPr>
        <p:spPr/>
        <p:txBody>
          <a:bodyPr/>
          <a:lstStyle/>
          <a:p>
            <a:fld id="{14989154-00E5-4490-9EFB-F8A4FA8E1256}" type="slidenum">
              <a:rPr lang="hu-HU" smtClean="0">
                <a:latin typeface="Arial"/>
              </a:rPr>
              <a:pPr/>
              <a:t>13</a:t>
            </a:fld>
            <a:endParaRPr lang="hu-HU" dirty="0">
              <a:latin typeface="Arial"/>
            </a:endParaRPr>
          </a:p>
        </p:txBody>
      </p:sp>
    </p:spTree>
    <p:extLst>
      <p:ext uri="{BB962C8B-B14F-4D97-AF65-F5344CB8AC3E}">
        <p14:creationId xmlns:p14="http://schemas.microsoft.com/office/powerpoint/2010/main" xmlns="" val="40472805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églalap 8"/>
          <p:cNvSpPr/>
          <p:nvPr/>
        </p:nvSpPr>
        <p:spPr bwMode="auto">
          <a:xfrm>
            <a:off x="128464" y="5589240"/>
            <a:ext cx="8208912" cy="828093"/>
          </a:xfrm>
          <a:prstGeom prst="rect">
            <a:avLst/>
          </a:prstGeom>
          <a:solidFill>
            <a:srgbClr val="C00000"/>
          </a:solidFill>
          <a:ln w="6350" cap="flat" cmpd="sng" algn="ctr">
            <a:solidFill>
              <a:srgbClr val="A5A6AA"/>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spcBef>
                <a:spcPct val="30000"/>
              </a:spcBef>
              <a:defRPr/>
            </a:pPr>
            <a:r>
              <a:rPr lang="hu-HU" sz="1400" b="1" dirty="0" smtClean="0">
                <a:solidFill>
                  <a:schemeClr val="bg1"/>
                </a:solidFill>
              </a:rPr>
              <a:t>A </a:t>
            </a:r>
            <a:r>
              <a:rPr lang="hu-HU" sz="1400" b="1" dirty="0">
                <a:solidFill>
                  <a:schemeClr val="bg1"/>
                </a:solidFill>
              </a:rPr>
              <a:t>Kölcsön igénybevételére az 1.1-1.3. pontok valamelyikének megfelelő Gazdasági Társaság, Egyéni Vállalkozó vagy Egyéni Cég jogosult. A vállalakozóvá </a:t>
            </a:r>
            <a:r>
              <a:rPr lang="hu-HU" sz="1400" b="1" dirty="0" smtClean="0">
                <a:solidFill>
                  <a:schemeClr val="bg1"/>
                </a:solidFill>
              </a:rPr>
              <a:t>váló munkanélküliek és inaktívak </a:t>
            </a:r>
            <a:r>
              <a:rPr lang="hu-HU" sz="1400" b="1" dirty="0" err="1" smtClean="0">
                <a:solidFill>
                  <a:schemeClr val="bg1"/>
                </a:solidFill>
              </a:rPr>
              <a:t>Mikrovállalkozásai</a:t>
            </a:r>
            <a:r>
              <a:rPr lang="hu-HU" sz="1400" b="1" dirty="0" smtClean="0">
                <a:solidFill>
                  <a:schemeClr val="bg1"/>
                </a:solidFill>
              </a:rPr>
              <a:t> </a:t>
            </a:r>
            <a:r>
              <a:rPr lang="hu-HU" sz="1400" b="1" dirty="0">
                <a:solidFill>
                  <a:schemeClr val="bg1"/>
                </a:solidFill>
              </a:rPr>
              <a:t>esetében a Termékleírás  1.1, 1.2. és 1.3. pontjai közül </a:t>
            </a:r>
            <a:r>
              <a:rPr lang="hu-HU" sz="1400" b="1" u="sng" dirty="0">
                <a:solidFill>
                  <a:schemeClr val="bg1"/>
                </a:solidFill>
              </a:rPr>
              <a:t>csak egynek kell </a:t>
            </a:r>
            <a:r>
              <a:rPr lang="hu-HU" sz="1400" b="1" dirty="0">
                <a:solidFill>
                  <a:schemeClr val="bg1"/>
                </a:solidFill>
              </a:rPr>
              <a:t>megfelelni. </a:t>
            </a:r>
          </a:p>
        </p:txBody>
      </p:sp>
      <p:sp>
        <p:nvSpPr>
          <p:cNvPr id="2" name="Cím 1"/>
          <p:cNvSpPr>
            <a:spLocks noGrp="1"/>
          </p:cNvSpPr>
          <p:nvPr>
            <p:ph type="title" idx="4294967295"/>
          </p:nvPr>
        </p:nvSpPr>
        <p:spPr>
          <a:xfrm>
            <a:off x="740532" y="98425"/>
            <a:ext cx="4064000" cy="738188"/>
          </a:xfr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normAutofit/>
          </a:bodyPr>
          <a:lstStyle/>
          <a:p>
            <a:r>
              <a:rPr lang="hu-HU" sz="2400" dirty="0"/>
              <a:t>Foglalkoztatás ösztönzése </a:t>
            </a:r>
          </a:p>
        </p:txBody>
      </p:sp>
      <p:sp>
        <p:nvSpPr>
          <p:cNvPr id="3" name="Tartalom helye 2"/>
          <p:cNvSpPr>
            <a:spLocks noGrp="1"/>
          </p:cNvSpPr>
          <p:nvPr>
            <p:ph idx="4294967295"/>
          </p:nvPr>
        </p:nvSpPr>
        <p:spPr>
          <a:xfrm>
            <a:off x="128464" y="1880828"/>
            <a:ext cx="9131648" cy="3492500"/>
          </a:xfrm>
        </p:spPr>
        <p:txBody>
          <a:bodyPr>
            <a:normAutofit fontScale="47500" lnSpcReduction="20000"/>
          </a:bodyPr>
          <a:lstStyle/>
          <a:p>
            <a:pPr marL="0" indent="0">
              <a:buNone/>
            </a:pPr>
            <a:r>
              <a:rPr lang="hu-HU" u="sng" dirty="0">
                <a:solidFill>
                  <a:srgbClr val="1B5072"/>
                </a:solidFill>
              </a:rPr>
              <a:t>Vállalkozóvá váló munkanélküliek </a:t>
            </a:r>
            <a:r>
              <a:rPr lang="hu-HU" u="sng" dirty="0" smtClean="0">
                <a:solidFill>
                  <a:srgbClr val="1B5072"/>
                </a:solidFill>
              </a:rPr>
              <a:t>és vállalkozóvá váló  inaktívak </a:t>
            </a:r>
            <a:r>
              <a:rPr lang="hu-HU" u="sng" dirty="0" err="1" smtClean="0">
                <a:solidFill>
                  <a:srgbClr val="1B5072"/>
                </a:solidFill>
              </a:rPr>
              <a:t>Mikrovállalkozásaira</a:t>
            </a:r>
            <a:r>
              <a:rPr lang="hu-HU" u="sng" dirty="0" smtClean="0">
                <a:solidFill>
                  <a:srgbClr val="1B5072"/>
                </a:solidFill>
              </a:rPr>
              <a:t> </a:t>
            </a:r>
            <a:r>
              <a:rPr lang="hu-HU" u="sng" dirty="0">
                <a:solidFill>
                  <a:srgbClr val="1B5072"/>
                </a:solidFill>
              </a:rPr>
              <a:t>vonatkozó </a:t>
            </a:r>
            <a:r>
              <a:rPr lang="hu-HU" u="sng" dirty="0" smtClean="0">
                <a:solidFill>
                  <a:srgbClr val="1B5072"/>
                </a:solidFill>
              </a:rPr>
              <a:t>feltételek</a:t>
            </a:r>
          </a:p>
          <a:p>
            <a:pPr marL="0" indent="0">
              <a:buNone/>
            </a:pPr>
            <a:r>
              <a:rPr lang="hu-HU" u="sng" dirty="0" smtClean="0">
                <a:solidFill>
                  <a:srgbClr val="1B5072"/>
                </a:solidFill>
              </a:rPr>
              <a:t>Kölcsön igénylője lehet: </a:t>
            </a:r>
            <a:endParaRPr lang="hu-HU" u="sng" dirty="0">
              <a:solidFill>
                <a:srgbClr val="1B5072"/>
              </a:solidFill>
            </a:endParaRPr>
          </a:p>
          <a:p>
            <a:pPr marL="0" indent="0">
              <a:buNone/>
            </a:pPr>
            <a:r>
              <a:rPr lang="hu-HU" u="sng" dirty="0" smtClean="0">
                <a:solidFill>
                  <a:srgbClr val="1B5072"/>
                </a:solidFill>
              </a:rPr>
              <a:t>1.1</a:t>
            </a:r>
            <a:r>
              <a:rPr lang="hu-HU" dirty="0" smtClean="0">
                <a:solidFill>
                  <a:srgbClr val="1B5072"/>
                </a:solidFill>
              </a:rPr>
              <a:t> A </a:t>
            </a:r>
            <a:r>
              <a:rPr lang="hu-HU" dirty="0">
                <a:solidFill>
                  <a:srgbClr val="1B5072"/>
                </a:solidFill>
              </a:rPr>
              <a:t>vállalkozás alapítása előtti </a:t>
            </a:r>
            <a:r>
              <a:rPr lang="hu-HU" u="sng" dirty="0">
                <a:solidFill>
                  <a:srgbClr val="FF0000"/>
                </a:solidFill>
              </a:rPr>
              <a:t>3 hónapban legalább 1 hónapig </a:t>
            </a:r>
            <a:r>
              <a:rPr lang="hu-HU" dirty="0">
                <a:solidFill>
                  <a:srgbClr val="1B5072"/>
                </a:solidFill>
              </a:rPr>
              <a:t>nem </a:t>
            </a:r>
            <a:r>
              <a:rPr lang="hu-HU" dirty="0" smtClean="0">
                <a:solidFill>
                  <a:srgbClr val="1B5072"/>
                </a:solidFill>
              </a:rPr>
              <a:t>rendelkezett munkaviszonnyal</a:t>
            </a:r>
            <a:r>
              <a:rPr lang="hu-HU" dirty="0">
                <a:solidFill>
                  <a:srgbClr val="1B5072"/>
                </a:solidFill>
              </a:rPr>
              <a:t>, azaz munkanélküli vagy inaktív státuszban </a:t>
            </a:r>
            <a:r>
              <a:rPr lang="hu-HU" dirty="0" smtClean="0">
                <a:solidFill>
                  <a:srgbClr val="1B5072"/>
                </a:solidFill>
              </a:rPr>
              <a:t>volt: </a:t>
            </a:r>
            <a:endParaRPr lang="hu-HU" dirty="0">
              <a:solidFill>
                <a:srgbClr val="1B5072"/>
              </a:solidFill>
            </a:endParaRPr>
          </a:p>
          <a:p>
            <a:pPr marL="0" indent="0">
              <a:buNone/>
            </a:pPr>
            <a:r>
              <a:rPr lang="hu-HU" dirty="0" smtClean="0">
                <a:solidFill>
                  <a:srgbClr val="1B5072"/>
                </a:solidFill>
              </a:rPr>
              <a:t>Egyszemélyes Gazdasági Társaság és Egyéni Cég esetében: alapító tulajdonosa;</a:t>
            </a:r>
          </a:p>
          <a:p>
            <a:pPr marL="0" indent="0">
              <a:buNone/>
            </a:pPr>
            <a:r>
              <a:rPr lang="hu-HU" dirty="0" smtClean="0">
                <a:solidFill>
                  <a:srgbClr val="1B5072"/>
                </a:solidFill>
              </a:rPr>
              <a:t>Társas vállalkozás esetében: </a:t>
            </a:r>
          </a:p>
          <a:p>
            <a:pPr marL="468313" lvl="1" indent="-285750">
              <a:buFont typeface="Courier New" panose="02070309020205020404" pitchFamily="49" charset="0"/>
              <a:buChar char="o"/>
            </a:pPr>
            <a:r>
              <a:rPr lang="hu-HU" dirty="0" smtClean="0">
                <a:solidFill>
                  <a:srgbClr val="1B5072"/>
                </a:solidFill>
              </a:rPr>
              <a:t>a többségi befolyással rendelkező tulajdonosa, vagy </a:t>
            </a:r>
          </a:p>
          <a:p>
            <a:pPr marL="468313" lvl="1" indent="-285750">
              <a:buFont typeface="Courier New" panose="02070309020205020404" pitchFamily="49" charset="0"/>
              <a:buChar char="o"/>
            </a:pPr>
            <a:r>
              <a:rPr lang="hu-HU" dirty="0" smtClean="0">
                <a:solidFill>
                  <a:srgbClr val="1B5072"/>
                </a:solidFill>
              </a:rPr>
              <a:t>ha nincs többségi befolyással rendelkező tulajdonosa, akkor minden tulajdonosa;</a:t>
            </a:r>
          </a:p>
          <a:p>
            <a:pPr marL="0" indent="0">
              <a:buNone/>
            </a:pPr>
            <a:r>
              <a:rPr lang="hu-HU" dirty="0" smtClean="0">
                <a:solidFill>
                  <a:srgbClr val="1B5072"/>
                </a:solidFill>
              </a:rPr>
              <a:t>Egyéni Vállalkozó esetében az egyéni vállalkozói tevékenységet megkezdő természetes személy, vagy</a:t>
            </a:r>
          </a:p>
          <a:p>
            <a:pPr marL="0" indent="0">
              <a:buNone/>
            </a:pPr>
            <a:r>
              <a:rPr lang="hu-HU" u="sng" dirty="0" smtClean="0">
                <a:solidFill>
                  <a:srgbClr val="1B5072"/>
                </a:solidFill>
              </a:rPr>
              <a:t>1.2</a:t>
            </a:r>
            <a:r>
              <a:rPr lang="hu-HU" dirty="0" smtClean="0">
                <a:solidFill>
                  <a:srgbClr val="1B5072"/>
                </a:solidFill>
              </a:rPr>
              <a:t> GINOP </a:t>
            </a:r>
            <a:r>
              <a:rPr lang="hu-HU" dirty="0">
                <a:solidFill>
                  <a:srgbClr val="1B5072"/>
                </a:solidFill>
              </a:rPr>
              <a:t>– 5.1.9-17, </a:t>
            </a:r>
            <a:r>
              <a:rPr lang="hu-HU" dirty="0" smtClean="0">
                <a:solidFill>
                  <a:srgbClr val="1B5072"/>
                </a:solidFill>
              </a:rPr>
              <a:t>vagy</a:t>
            </a:r>
          </a:p>
          <a:p>
            <a:pPr marL="0" indent="0">
              <a:buNone/>
            </a:pPr>
            <a:r>
              <a:rPr lang="hu-HU" u="sng" dirty="0" smtClean="0">
                <a:solidFill>
                  <a:srgbClr val="1B5072"/>
                </a:solidFill>
              </a:rPr>
              <a:t>1.3</a:t>
            </a:r>
            <a:r>
              <a:rPr lang="hu-HU" dirty="0" smtClean="0">
                <a:solidFill>
                  <a:srgbClr val="1B5072"/>
                </a:solidFill>
              </a:rPr>
              <a:t> TÁMOP-2.3.6.A-12/1</a:t>
            </a:r>
            <a:r>
              <a:rPr lang="hu-HU" dirty="0">
                <a:solidFill>
                  <a:srgbClr val="1B5072"/>
                </a:solidFill>
              </a:rPr>
              <a:t>, TÁMOP-2.3.6.B-12/1, GINOP-5.2.3-16, valamint a Nemzeti Foglalkoztatási Szolgálatnál igénybe vehető támogatásokban érintett. </a:t>
            </a:r>
          </a:p>
        </p:txBody>
      </p:sp>
      <p:sp>
        <p:nvSpPr>
          <p:cNvPr id="10" name="Szövegdoboz 9"/>
          <p:cNvSpPr txBox="1"/>
          <p:nvPr/>
        </p:nvSpPr>
        <p:spPr>
          <a:xfrm>
            <a:off x="5025008" y="908719"/>
            <a:ext cx="4235104" cy="523220"/>
          </a:xfrm>
          <a:prstGeom prst="rect">
            <a:avLst/>
          </a:prstGeom>
          <a:noFill/>
        </p:spPr>
        <p:txBody>
          <a:bodyPr wrap="square" rtlCol="0">
            <a:spAutoFit/>
          </a:bodyPr>
          <a:lstStyle/>
          <a:p>
            <a:r>
              <a:rPr lang="hu-HU" sz="2800" b="1" dirty="0" smtClean="0">
                <a:solidFill>
                  <a:srgbClr val="C00000"/>
                </a:solidFill>
                <a:latin typeface="Gabriola" panose="04040605051002020D02" pitchFamily="82" charset="0"/>
              </a:rPr>
              <a:t>Kölcsön igénylésre jogosult</a:t>
            </a:r>
            <a:endParaRPr lang="hu-HU" sz="2800" b="1" dirty="0">
              <a:solidFill>
                <a:srgbClr val="C00000"/>
              </a:solidFill>
              <a:latin typeface="Gabriola" panose="04040605051002020D02" pitchFamily="82" charset="0"/>
            </a:endParaRPr>
          </a:p>
        </p:txBody>
      </p:sp>
      <p:sp>
        <p:nvSpPr>
          <p:cNvPr id="4" name="Dia számának helye 3"/>
          <p:cNvSpPr>
            <a:spLocks noGrp="1"/>
          </p:cNvSpPr>
          <p:nvPr>
            <p:ph type="sldNum" sz="quarter" idx="12"/>
          </p:nvPr>
        </p:nvSpPr>
        <p:spPr/>
        <p:txBody>
          <a:bodyPr/>
          <a:lstStyle/>
          <a:p>
            <a:fld id="{14989154-00E5-4490-9EFB-F8A4FA8E1256}" type="slidenum">
              <a:rPr lang="hu-HU" smtClean="0">
                <a:latin typeface="Arial"/>
              </a:rPr>
              <a:pPr/>
              <a:t>14</a:t>
            </a:fld>
            <a:endParaRPr lang="hu-HU" dirty="0">
              <a:latin typeface="Arial"/>
            </a:endParaRPr>
          </a:p>
        </p:txBody>
      </p:sp>
    </p:spTree>
    <p:extLst>
      <p:ext uri="{BB962C8B-B14F-4D97-AF65-F5344CB8AC3E}">
        <p14:creationId xmlns:p14="http://schemas.microsoft.com/office/powerpoint/2010/main" xmlns="" val="10989812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gyenes összekötő 3"/>
          <p:cNvSpPr/>
          <p:nvPr/>
        </p:nvSpPr>
        <p:spPr>
          <a:xfrm>
            <a:off x="5834254" y="841769"/>
            <a:ext cx="2503122" cy="535003"/>
          </a:xfrm>
          <a:custGeom>
            <a:avLst/>
            <a:gdLst/>
            <a:ahLst/>
            <a:cxnLst/>
            <a:rect l="0" t="0" r="0" b="0"/>
            <a:pathLst>
              <a:path>
                <a:moveTo>
                  <a:pt x="0" y="0"/>
                </a:moveTo>
                <a:lnTo>
                  <a:pt x="0" y="364589"/>
                </a:lnTo>
                <a:lnTo>
                  <a:pt x="2248342" y="364589"/>
                </a:lnTo>
                <a:lnTo>
                  <a:pt x="2248342" y="535003"/>
                </a:lnTo>
              </a:path>
            </a:pathLst>
          </a:custGeom>
          <a:noFill/>
          <a:ln>
            <a:solidFill>
              <a:srgbClr val="52AE3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aphicFrame>
        <p:nvGraphicFramePr>
          <p:cNvPr id="6" name="Diagram 5"/>
          <p:cNvGraphicFramePr/>
          <p:nvPr>
            <p:extLst>
              <p:ext uri="{D42A27DB-BD31-4B8C-83A1-F6EECF244321}">
                <p14:modId xmlns:p14="http://schemas.microsoft.com/office/powerpoint/2010/main" xmlns="" val="60617620"/>
              </p:ext>
            </p:extLst>
          </p:nvPr>
        </p:nvGraphicFramePr>
        <p:xfrm>
          <a:off x="128464" y="800708"/>
          <a:ext cx="9037004" cy="504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ím 1"/>
          <p:cNvSpPr>
            <a:spLocks noGrp="1"/>
          </p:cNvSpPr>
          <p:nvPr>
            <p:ph type="title" idx="4294967295"/>
          </p:nvPr>
        </p:nvSpPr>
        <p:spPr>
          <a:xfrm>
            <a:off x="870998" y="117720"/>
            <a:ext cx="4064000" cy="738188"/>
          </a:xfrm>
        </p:spPr>
        <p:txBody>
          <a:bodyPr>
            <a:normAutofit/>
          </a:bodyPr>
          <a:lstStyle/>
          <a:p>
            <a:r>
              <a:rPr lang="hu-HU" sz="2400" dirty="0" smtClean="0"/>
              <a:t>Foglalkoztatás ösztönzése </a:t>
            </a:r>
            <a:endParaRPr lang="hu-HU" sz="2400" dirty="0"/>
          </a:p>
        </p:txBody>
      </p:sp>
      <p:sp>
        <p:nvSpPr>
          <p:cNvPr id="5" name="Téglalap 4"/>
          <p:cNvSpPr/>
          <p:nvPr/>
        </p:nvSpPr>
        <p:spPr bwMode="auto">
          <a:xfrm>
            <a:off x="128464" y="5841267"/>
            <a:ext cx="8676964" cy="576065"/>
          </a:xfrm>
          <a:prstGeom prst="rect">
            <a:avLst/>
          </a:prstGeom>
          <a:solidFill>
            <a:srgbClr val="C00000"/>
          </a:solidFill>
          <a:ln w="6350" cap="flat" cmpd="sng" algn="ctr">
            <a:solidFill>
              <a:srgbClr val="A5A6AA"/>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r>
              <a:rPr lang="hu-HU" sz="1400" b="1" dirty="0" smtClean="0">
                <a:solidFill>
                  <a:schemeClr val="bg1"/>
                </a:solidFill>
              </a:rPr>
              <a:t>1.1 – 1.2 pontnak megfelelő igénylő esetén : </a:t>
            </a:r>
            <a:r>
              <a:rPr lang="hu-HU" sz="1400" b="1" dirty="0">
                <a:solidFill>
                  <a:schemeClr val="bg1"/>
                </a:solidFill>
              </a:rPr>
              <a:t>a</a:t>
            </a:r>
            <a:r>
              <a:rPr lang="hu-HU" sz="1400" b="1" dirty="0" smtClean="0">
                <a:solidFill>
                  <a:schemeClr val="bg1"/>
                </a:solidFill>
              </a:rPr>
              <a:t> munkanélküli/inaktív tulajdonosnak vállalnia kell, hogy a Hiteligénylő vállalkozásban személyes közreműködőként vesz részt! </a:t>
            </a:r>
            <a:endParaRPr lang="hu-HU" sz="1400" b="1" dirty="0">
              <a:solidFill>
                <a:schemeClr val="bg1"/>
              </a:solidFill>
            </a:endParaRPr>
          </a:p>
        </p:txBody>
      </p:sp>
      <p:sp>
        <p:nvSpPr>
          <p:cNvPr id="3" name="Szövegdoboz 2"/>
          <p:cNvSpPr txBox="1"/>
          <p:nvPr/>
        </p:nvSpPr>
        <p:spPr>
          <a:xfrm>
            <a:off x="848544" y="3115997"/>
            <a:ext cx="1332148" cy="369332"/>
          </a:xfrm>
          <a:prstGeom prst="rect">
            <a:avLst/>
          </a:prstGeom>
          <a:noFill/>
        </p:spPr>
        <p:txBody>
          <a:bodyPr wrap="square" rtlCol="0">
            <a:spAutoFit/>
          </a:bodyPr>
          <a:lstStyle/>
          <a:p>
            <a:r>
              <a:rPr lang="hu-HU" sz="1800" i="1" dirty="0" smtClean="0">
                <a:solidFill>
                  <a:srgbClr val="C00000"/>
                </a:solidFill>
                <a:latin typeface="Gabriola" panose="04040605051002020D02" pitchFamily="82" charset="0"/>
              </a:rPr>
              <a:t>Munkanélküli </a:t>
            </a:r>
            <a:endParaRPr lang="hu-HU" sz="1800" i="1" dirty="0">
              <a:solidFill>
                <a:srgbClr val="C00000"/>
              </a:solidFill>
              <a:latin typeface="Gabriola" panose="04040605051002020D02" pitchFamily="82" charset="0"/>
            </a:endParaRPr>
          </a:p>
        </p:txBody>
      </p:sp>
      <p:sp>
        <p:nvSpPr>
          <p:cNvPr id="8" name="Szövegdoboz 7"/>
          <p:cNvSpPr txBox="1"/>
          <p:nvPr/>
        </p:nvSpPr>
        <p:spPr>
          <a:xfrm>
            <a:off x="3188804" y="3104964"/>
            <a:ext cx="1332148" cy="369332"/>
          </a:xfrm>
          <a:prstGeom prst="rect">
            <a:avLst/>
          </a:prstGeom>
          <a:noFill/>
        </p:spPr>
        <p:txBody>
          <a:bodyPr wrap="square" rtlCol="0">
            <a:spAutoFit/>
          </a:bodyPr>
          <a:lstStyle/>
          <a:p>
            <a:r>
              <a:rPr lang="hu-HU" sz="1800" i="1" dirty="0" smtClean="0">
                <a:solidFill>
                  <a:srgbClr val="C00000"/>
                </a:solidFill>
                <a:latin typeface="Gabriola" panose="04040605051002020D02" pitchFamily="82" charset="0"/>
              </a:rPr>
              <a:t>Munkanélküli</a:t>
            </a:r>
            <a:endParaRPr lang="hu-HU" sz="1800" i="1" dirty="0">
              <a:solidFill>
                <a:srgbClr val="C00000"/>
              </a:solidFill>
              <a:latin typeface="Gabriola" panose="04040605051002020D02" pitchFamily="82" charset="0"/>
            </a:endParaRPr>
          </a:p>
        </p:txBody>
      </p:sp>
      <p:sp>
        <p:nvSpPr>
          <p:cNvPr id="9" name="Szövegdoboz 8"/>
          <p:cNvSpPr txBox="1"/>
          <p:nvPr/>
        </p:nvSpPr>
        <p:spPr>
          <a:xfrm>
            <a:off x="5313040" y="3104964"/>
            <a:ext cx="1332148" cy="523220"/>
          </a:xfrm>
          <a:prstGeom prst="rect">
            <a:avLst/>
          </a:prstGeom>
          <a:noFill/>
        </p:spPr>
        <p:txBody>
          <a:bodyPr wrap="square" rtlCol="0">
            <a:spAutoFit/>
          </a:bodyPr>
          <a:lstStyle/>
          <a:p>
            <a:r>
              <a:rPr lang="hu-HU" sz="1400" i="1" dirty="0" smtClean="0">
                <a:solidFill>
                  <a:srgbClr val="C00000"/>
                </a:solidFill>
                <a:latin typeface="Gabriola" panose="04040605051002020D02" pitchFamily="82" charset="0"/>
              </a:rPr>
              <a:t>Gazdaságilag nem aktív személy</a:t>
            </a:r>
            <a:endParaRPr lang="hu-HU" sz="1400" i="1" dirty="0">
              <a:solidFill>
                <a:srgbClr val="C00000"/>
              </a:solidFill>
              <a:latin typeface="Gabriola" panose="04040605051002020D02" pitchFamily="82" charset="0"/>
            </a:endParaRPr>
          </a:p>
        </p:txBody>
      </p:sp>
      <p:sp>
        <p:nvSpPr>
          <p:cNvPr id="11" name="Szövegdoboz 10"/>
          <p:cNvSpPr txBox="1"/>
          <p:nvPr/>
        </p:nvSpPr>
        <p:spPr>
          <a:xfrm>
            <a:off x="7689304" y="3104964"/>
            <a:ext cx="1332148" cy="523220"/>
          </a:xfrm>
          <a:prstGeom prst="rect">
            <a:avLst/>
          </a:prstGeom>
          <a:noFill/>
        </p:spPr>
        <p:txBody>
          <a:bodyPr wrap="square" rtlCol="0">
            <a:spAutoFit/>
          </a:bodyPr>
          <a:lstStyle/>
          <a:p>
            <a:r>
              <a:rPr lang="hu-HU" sz="1400" i="1" dirty="0" smtClean="0">
                <a:solidFill>
                  <a:srgbClr val="C00000"/>
                </a:solidFill>
                <a:latin typeface="Gabriola" panose="04040605051002020D02" pitchFamily="82" charset="0"/>
              </a:rPr>
              <a:t>Gazdaságilag nem aktív személy</a:t>
            </a:r>
            <a:endParaRPr lang="hu-HU" sz="1400" i="1" dirty="0">
              <a:solidFill>
                <a:srgbClr val="C00000"/>
              </a:solidFill>
              <a:latin typeface="Gabriola" panose="04040605051002020D02" pitchFamily="82" charset="0"/>
            </a:endParaRPr>
          </a:p>
        </p:txBody>
      </p:sp>
      <p:pic>
        <p:nvPicPr>
          <p:cNvPr id="12" name="Kép 11"/>
          <p:cNvPicPr>
            <a:picLocks noChangeAspect="1"/>
          </p:cNvPicPr>
          <p:nvPr/>
        </p:nvPicPr>
        <p:blipFill rotWithShape="1">
          <a:blip r:embed="rId8" cstate="print"/>
          <a:srcRect l="54878" t="44628" r="21982" b="37810"/>
          <a:stretch/>
        </p:blipFill>
        <p:spPr bwMode="auto">
          <a:xfrm>
            <a:off x="7833320" y="657668"/>
            <a:ext cx="1777374" cy="1079144"/>
          </a:xfrm>
          <a:prstGeom prst="rect">
            <a:avLst/>
          </a:prstGeom>
          <a:ln>
            <a:noFill/>
          </a:ln>
          <a:extLst>
            <a:ext uri="{53640926-AAD7-44D8-BBD7-CCE9431645EC}">
              <a14:shadowObscured xmlns:a14="http://schemas.microsoft.com/office/drawing/2010/main" xmlns=""/>
            </a:ext>
          </a:extLst>
        </p:spPr>
      </p:pic>
      <p:sp>
        <p:nvSpPr>
          <p:cNvPr id="13" name="Szövegdoboz 12"/>
          <p:cNvSpPr txBox="1"/>
          <p:nvPr/>
        </p:nvSpPr>
        <p:spPr>
          <a:xfrm>
            <a:off x="740532" y="5389475"/>
            <a:ext cx="1764196" cy="307777"/>
          </a:xfrm>
          <a:prstGeom prst="rect">
            <a:avLst/>
          </a:prstGeom>
          <a:noFill/>
        </p:spPr>
        <p:txBody>
          <a:bodyPr wrap="square" rtlCol="0">
            <a:spAutoFit/>
          </a:bodyPr>
          <a:lstStyle/>
          <a:p>
            <a:r>
              <a:rPr lang="hu-HU" sz="1400" i="1" dirty="0" smtClean="0">
                <a:solidFill>
                  <a:srgbClr val="C00000"/>
                </a:solidFill>
                <a:latin typeface="Gabriola" panose="04040605051002020D02" pitchFamily="82" charset="0"/>
              </a:rPr>
              <a:t>Gazdaságilag aktív személy</a:t>
            </a:r>
            <a:endParaRPr lang="hu-HU" sz="1400" i="1" dirty="0">
              <a:solidFill>
                <a:srgbClr val="C00000"/>
              </a:solidFill>
              <a:latin typeface="Gabriola" panose="04040605051002020D02" pitchFamily="82" charset="0"/>
            </a:endParaRPr>
          </a:p>
        </p:txBody>
      </p:sp>
      <p:sp>
        <p:nvSpPr>
          <p:cNvPr id="14" name="Szövegdoboz 13"/>
          <p:cNvSpPr txBox="1"/>
          <p:nvPr/>
        </p:nvSpPr>
        <p:spPr>
          <a:xfrm>
            <a:off x="2972780" y="5373216"/>
            <a:ext cx="1764196" cy="307777"/>
          </a:xfrm>
          <a:prstGeom prst="rect">
            <a:avLst/>
          </a:prstGeom>
          <a:noFill/>
        </p:spPr>
        <p:txBody>
          <a:bodyPr wrap="square" rtlCol="0">
            <a:spAutoFit/>
          </a:bodyPr>
          <a:lstStyle/>
          <a:p>
            <a:r>
              <a:rPr lang="hu-HU" sz="1400" i="1" dirty="0" smtClean="0">
                <a:solidFill>
                  <a:srgbClr val="C00000"/>
                </a:solidFill>
                <a:latin typeface="Gabriola" panose="04040605051002020D02" pitchFamily="82" charset="0"/>
              </a:rPr>
              <a:t>Gazdaságilag aktív személy</a:t>
            </a:r>
            <a:endParaRPr lang="hu-HU" sz="1400" i="1" dirty="0">
              <a:solidFill>
                <a:srgbClr val="C00000"/>
              </a:solidFill>
              <a:latin typeface="Gabriola" panose="04040605051002020D02" pitchFamily="82" charset="0"/>
            </a:endParaRPr>
          </a:p>
        </p:txBody>
      </p:sp>
      <p:sp>
        <p:nvSpPr>
          <p:cNvPr id="18" name="Lekerekített téglalap 4"/>
          <p:cNvSpPr/>
          <p:nvPr/>
        </p:nvSpPr>
        <p:spPr>
          <a:xfrm>
            <a:off x="740532" y="941456"/>
            <a:ext cx="1923950" cy="543328"/>
          </a:xfrm>
          <a:prstGeom prst="rect">
            <a:avLst/>
          </a:prstGeom>
          <a:solidFill>
            <a:srgbClr val="C00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b="0" kern="1200" dirty="0" smtClean="0">
                <a:solidFill>
                  <a:schemeClr val="bg1"/>
                </a:solidFill>
              </a:rPr>
              <a:t>1.1 pontban meghatározott igénylőkre vonatkozó definíciók</a:t>
            </a:r>
            <a:endParaRPr lang="hu-HU" b="0" kern="1200" dirty="0">
              <a:solidFill>
                <a:schemeClr val="bg1"/>
              </a:solidFill>
            </a:endParaRPr>
          </a:p>
        </p:txBody>
      </p:sp>
      <p:sp>
        <p:nvSpPr>
          <p:cNvPr id="4" name="Dia számának helye 3"/>
          <p:cNvSpPr>
            <a:spLocks noGrp="1"/>
          </p:cNvSpPr>
          <p:nvPr>
            <p:ph type="sldNum" sz="quarter" idx="12"/>
          </p:nvPr>
        </p:nvSpPr>
        <p:spPr/>
        <p:txBody>
          <a:bodyPr/>
          <a:lstStyle/>
          <a:p>
            <a:fld id="{14989154-00E5-4490-9EFB-F8A4FA8E1256}" type="slidenum">
              <a:rPr lang="hu-HU" smtClean="0">
                <a:latin typeface="Arial"/>
              </a:rPr>
              <a:pPr/>
              <a:t>15</a:t>
            </a:fld>
            <a:endParaRPr lang="hu-HU" dirty="0">
              <a:latin typeface="Arial"/>
            </a:endParaRPr>
          </a:p>
        </p:txBody>
      </p:sp>
    </p:spTree>
    <p:extLst>
      <p:ext uri="{BB962C8B-B14F-4D97-AF65-F5344CB8AC3E}">
        <p14:creationId xmlns:p14="http://schemas.microsoft.com/office/powerpoint/2010/main" xmlns="" val="21533856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églalap 8"/>
          <p:cNvSpPr/>
          <p:nvPr/>
        </p:nvSpPr>
        <p:spPr bwMode="auto">
          <a:xfrm>
            <a:off x="272480" y="5049180"/>
            <a:ext cx="8316924" cy="1343958"/>
          </a:xfrm>
          <a:prstGeom prst="rect">
            <a:avLst/>
          </a:prstGeom>
          <a:solidFill>
            <a:srgbClr val="C00000"/>
          </a:solidFill>
          <a:ln w="6350" cap="flat" cmpd="sng" algn="ctr">
            <a:solidFill>
              <a:srgbClr val="A5A6AA"/>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r>
              <a:rPr lang="hu-HU" sz="1600" b="1" u="sng" dirty="0">
                <a:solidFill>
                  <a:schemeClr val="bg1"/>
                </a:solidFill>
                <a:latin typeface="+mj-lt"/>
              </a:rPr>
              <a:t>Készletbeszerzés </a:t>
            </a:r>
            <a:r>
              <a:rPr lang="hu-HU" sz="1600" b="1" dirty="0">
                <a:solidFill>
                  <a:schemeClr val="bg1"/>
                </a:solidFill>
                <a:latin typeface="+mj-lt"/>
              </a:rPr>
              <a:t>legfeljebb a Kölcsön összegének 35%-a erejéig finanszírozható azzal, hogy a visszaigényelhető (levonható) ÁFA nem finanszírozható. </a:t>
            </a:r>
            <a:endParaRPr lang="hu-HU" sz="1600" b="1" dirty="0" smtClean="0">
              <a:solidFill>
                <a:schemeClr val="bg1"/>
              </a:solidFill>
              <a:latin typeface="+mj-lt"/>
            </a:endParaRPr>
          </a:p>
          <a:p>
            <a:pPr algn="l"/>
            <a:r>
              <a:rPr lang="hu-HU" sz="1600" b="1" u="sng" dirty="0" smtClean="0">
                <a:solidFill>
                  <a:schemeClr val="bg1"/>
                </a:solidFill>
                <a:latin typeface="+mj-lt"/>
              </a:rPr>
              <a:t>Ingatlanvásárlás </a:t>
            </a:r>
            <a:r>
              <a:rPr lang="hu-HU" sz="1600" b="1" dirty="0">
                <a:solidFill>
                  <a:schemeClr val="bg1"/>
                </a:solidFill>
                <a:latin typeface="+mj-lt"/>
              </a:rPr>
              <a:t>elszámolható költségeinek maximális mértéke, az összes elszámolható költségre vetítve: 10 </a:t>
            </a:r>
            <a:r>
              <a:rPr lang="hu-HU" sz="1600" b="1" dirty="0" smtClean="0">
                <a:solidFill>
                  <a:schemeClr val="bg1"/>
                </a:solidFill>
                <a:latin typeface="+mj-lt"/>
              </a:rPr>
              <a:t>%</a:t>
            </a:r>
            <a:endParaRPr lang="hu-HU" sz="1600" b="1" dirty="0">
              <a:solidFill>
                <a:schemeClr val="bg1"/>
              </a:solidFill>
              <a:latin typeface="+mj-lt"/>
            </a:endParaRPr>
          </a:p>
        </p:txBody>
      </p:sp>
      <p:sp>
        <p:nvSpPr>
          <p:cNvPr id="2" name="Cím 1"/>
          <p:cNvSpPr>
            <a:spLocks noGrp="1"/>
          </p:cNvSpPr>
          <p:nvPr>
            <p:ph type="title" idx="4294967295"/>
          </p:nvPr>
        </p:nvSpPr>
        <p:spPr>
          <a:xfrm>
            <a:off x="646042" y="98425"/>
            <a:ext cx="5112568" cy="738188"/>
          </a:xfr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normAutofit/>
          </a:bodyPr>
          <a:lstStyle/>
          <a:p>
            <a:r>
              <a:rPr lang="hu-HU" sz="2400" dirty="0"/>
              <a:t>Foglalkoztatás ösztönzése </a:t>
            </a:r>
          </a:p>
        </p:txBody>
      </p:sp>
      <p:sp>
        <p:nvSpPr>
          <p:cNvPr id="3" name="Tartalom helye 2"/>
          <p:cNvSpPr>
            <a:spLocks noGrp="1"/>
          </p:cNvSpPr>
          <p:nvPr>
            <p:ph idx="4294967295"/>
          </p:nvPr>
        </p:nvSpPr>
        <p:spPr>
          <a:xfrm>
            <a:off x="272480" y="1654175"/>
            <a:ext cx="6948488" cy="3035300"/>
          </a:xfrm>
        </p:spPr>
        <p:txBody>
          <a:bodyPr>
            <a:normAutofit fontScale="55000" lnSpcReduction="20000"/>
          </a:bodyPr>
          <a:lstStyle/>
          <a:p>
            <a:pPr marL="0" indent="0">
              <a:buNone/>
            </a:pPr>
            <a:r>
              <a:rPr lang="hu-HU" u="sng" dirty="0">
                <a:solidFill>
                  <a:srgbClr val="1B5072"/>
                </a:solidFill>
              </a:rPr>
              <a:t>Vállalkozóvá váló munkanélküliek és inaktívak </a:t>
            </a:r>
            <a:r>
              <a:rPr lang="hu-HU" u="sng" dirty="0" err="1">
                <a:solidFill>
                  <a:srgbClr val="1B5072"/>
                </a:solidFill>
              </a:rPr>
              <a:t>Mikrovállalkozásai</a:t>
            </a:r>
            <a:r>
              <a:rPr lang="hu-HU" u="sng" dirty="0">
                <a:solidFill>
                  <a:srgbClr val="1B5072"/>
                </a:solidFill>
              </a:rPr>
              <a:t> </a:t>
            </a:r>
            <a:r>
              <a:rPr lang="hu-HU" u="sng" dirty="0" smtClean="0">
                <a:solidFill>
                  <a:srgbClr val="1B5072"/>
                </a:solidFill>
              </a:rPr>
              <a:t>esetében:</a:t>
            </a:r>
          </a:p>
          <a:p>
            <a:pPr marL="285750" indent="-285750">
              <a:buFont typeface="Arial" panose="020B0604020202020204" pitchFamily="34" charset="0"/>
              <a:buChar char="•"/>
            </a:pPr>
            <a:r>
              <a:rPr lang="hu-HU" dirty="0" smtClean="0">
                <a:solidFill>
                  <a:srgbClr val="FF0000"/>
                </a:solidFill>
              </a:rPr>
              <a:t>Vállalkozásindításhoz</a:t>
            </a:r>
            <a:r>
              <a:rPr lang="hu-HU" dirty="0">
                <a:solidFill>
                  <a:srgbClr val="1B5072"/>
                </a:solidFill>
              </a:rPr>
              <a:t> </a:t>
            </a:r>
            <a:r>
              <a:rPr lang="hu-HU" dirty="0" smtClean="0">
                <a:solidFill>
                  <a:srgbClr val="1B5072"/>
                </a:solidFill>
              </a:rPr>
              <a:t>és </a:t>
            </a:r>
          </a:p>
          <a:p>
            <a:pPr marL="285750" indent="-285750">
              <a:buFont typeface="Arial" panose="020B0604020202020204" pitchFamily="34" charset="0"/>
              <a:buChar char="•"/>
            </a:pPr>
            <a:r>
              <a:rPr lang="hu-HU" u="sng" dirty="0" smtClean="0">
                <a:solidFill>
                  <a:srgbClr val="1B5072"/>
                </a:solidFill>
              </a:rPr>
              <a:t>vállalkozásfejlesztési </a:t>
            </a:r>
            <a:r>
              <a:rPr lang="hu-HU" dirty="0" smtClean="0">
                <a:solidFill>
                  <a:srgbClr val="1B5072"/>
                </a:solidFill>
              </a:rPr>
              <a:t>célokhoz kapcsolódó </a:t>
            </a:r>
            <a:r>
              <a:rPr lang="hu-HU" u="sng" dirty="0" smtClean="0">
                <a:solidFill>
                  <a:srgbClr val="1B5072"/>
                </a:solidFill>
              </a:rPr>
              <a:t>beruházás</a:t>
            </a:r>
            <a:r>
              <a:rPr lang="hu-HU" dirty="0" smtClean="0">
                <a:solidFill>
                  <a:srgbClr val="1B5072"/>
                </a:solidFill>
              </a:rPr>
              <a:t>, valamint </a:t>
            </a:r>
          </a:p>
          <a:p>
            <a:pPr marL="285750" indent="-285750">
              <a:buFont typeface="Arial" panose="020B0604020202020204" pitchFamily="34" charset="0"/>
              <a:buChar char="•"/>
            </a:pPr>
            <a:r>
              <a:rPr lang="hu-HU" dirty="0" smtClean="0">
                <a:solidFill>
                  <a:srgbClr val="1B5072"/>
                </a:solidFill>
              </a:rPr>
              <a:t>a beruházáshoz kapcsolódó </a:t>
            </a:r>
            <a:r>
              <a:rPr lang="hu-HU" u="sng" dirty="0" smtClean="0">
                <a:solidFill>
                  <a:srgbClr val="1B5072"/>
                </a:solidFill>
              </a:rPr>
              <a:t>készletbeszerzés</a:t>
            </a:r>
            <a:r>
              <a:rPr lang="hu-HU" dirty="0" smtClean="0">
                <a:solidFill>
                  <a:srgbClr val="1B5072"/>
                </a:solidFill>
              </a:rPr>
              <a:t>. </a:t>
            </a:r>
          </a:p>
          <a:p>
            <a:pPr marL="285750" indent="-285750">
              <a:buFont typeface="Arial" panose="020B0604020202020204" pitchFamily="34" charset="0"/>
              <a:buChar char="•"/>
            </a:pPr>
            <a:endParaRPr lang="hu-HU" dirty="0" smtClean="0">
              <a:solidFill>
                <a:srgbClr val="1B5072"/>
              </a:solidFill>
            </a:endParaRPr>
          </a:p>
          <a:p>
            <a:pPr marL="285750" indent="-285750">
              <a:buFont typeface="Arial" panose="020B0604020202020204" pitchFamily="34" charset="0"/>
              <a:buChar char="•"/>
            </a:pPr>
            <a:endParaRPr lang="hu-HU" dirty="0">
              <a:solidFill>
                <a:srgbClr val="1B5072"/>
              </a:solidFill>
            </a:endParaRPr>
          </a:p>
          <a:p>
            <a:pPr marL="0" indent="0">
              <a:buNone/>
            </a:pPr>
            <a:r>
              <a:rPr lang="hu-HU" u="sng" dirty="0" smtClean="0">
                <a:solidFill>
                  <a:srgbClr val="1B5072"/>
                </a:solidFill>
              </a:rPr>
              <a:t>Társadalmi célú vállalkozások esetében: </a:t>
            </a:r>
          </a:p>
          <a:p>
            <a:pPr marL="285750" indent="-285750">
              <a:buFont typeface="Arial" panose="020B0604020202020204" pitchFamily="34" charset="0"/>
              <a:buChar char="•"/>
            </a:pPr>
            <a:r>
              <a:rPr lang="hu-HU" dirty="0" smtClean="0">
                <a:solidFill>
                  <a:srgbClr val="1B5072"/>
                </a:solidFill>
              </a:rPr>
              <a:t>vállalkozásfejlesztési célokhoz kapcsolódó beruházás (beleértve a </a:t>
            </a:r>
            <a:r>
              <a:rPr lang="hu-HU" dirty="0" smtClean="0">
                <a:solidFill>
                  <a:srgbClr val="FF0000"/>
                </a:solidFill>
              </a:rPr>
              <a:t>járművásárlást</a:t>
            </a:r>
            <a:r>
              <a:rPr lang="hu-HU" dirty="0" smtClean="0">
                <a:solidFill>
                  <a:srgbClr val="1B5072"/>
                </a:solidFill>
              </a:rPr>
              <a:t> is) valamint</a:t>
            </a:r>
          </a:p>
          <a:p>
            <a:pPr marL="285750" indent="-285750">
              <a:buFont typeface="Arial" panose="020B0604020202020204" pitchFamily="34" charset="0"/>
              <a:buChar char="•"/>
            </a:pPr>
            <a:r>
              <a:rPr lang="hu-HU" dirty="0">
                <a:solidFill>
                  <a:srgbClr val="1B5072"/>
                </a:solidFill>
              </a:rPr>
              <a:t>a beruházáshoz kapcsolódó </a:t>
            </a:r>
            <a:r>
              <a:rPr lang="hu-HU" u="sng" dirty="0" smtClean="0">
                <a:solidFill>
                  <a:srgbClr val="1B5072"/>
                </a:solidFill>
              </a:rPr>
              <a:t>készletbeszerzés</a:t>
            </a:r>
            <a:endParaRPr lang="hu-HU" dirty="0">
              <a:solidFill>
                <a:srgbClr val="1B5072"/>
              </a:solidFill>
            </a:endParaRPr>
          </a:p>
          <a:p>
            <a:endParaRPr lang="hu-HU" u="sng" dirty="0">
              <a:solidFill>
                <a:srgbClr val="C00000"/>
              </a:solidFill>
            </a:endParaRPr>
          </a:p>
        </p:txBody>
      </p:sp>
      <p:sp>
        <p:nvSpPr>
          <p:cNvPr id="10" name="Szövegdoboz 9"/>
          <p:cNvSpPr txBox="1"/>
          <p:nvPr/>
        </p:nvSpPr>
        <p:spPr>
          <a:xfrm>
            <a:off x="4340932" y="908719"/>
            <a:ext cx="4919180" cy="646331"/>
          </a:xfrm>
          <a:prstGeom prst="rect">
            <a:avLst/>
          </a:prstGeom>
          <a:noFill/>
        </p:spPr>
        <p:txBody>
          <a:bodyPr wrap="square" rtlCol="0">
            <a:spAutoFit/>
          </a:bodyPr>
          <a:lstStyle/>
          <a:p>
            <a:r>
              <a:rPr lang="hu-HU" sz="3600" b="1" dirty="0" smtClean="0">
                <a:solidFill>
                  <a:srgbClr val="C00000"/>
                </a:solidFill>
                <a:latin typeface="Gabriola" panose="04040605051002020D02" pitchFamily="82" charset="0"/>
              </a:rPr>
              <a:t>Megvalósítható tevékenységek</a:t>
            </a:r>
            <a:endParaRPr lang="hu-HU" sz="3600" b="1" dirty="0">
              <a:solidFill>
                <a:srgbClr val="C00000"/>
              </a:solidFill>
              <a:latin typeface="Gabriola" panose="04040605051002020D02" pitchFamily="82" charset="0"/>
            </a:endParaRPr>
          </a:p>
        </p:txBody>
      </p:sp>
      <p:pic>
        <p:nvPicPr>
          <p:cNvPr id="7" name="Kép 6"/>
          <p:cNvPicPr>
            <a:picLocks noChangeAspect="1"/>
          </p:cNvPicPr>
          <p:nvPr/>
        </p:nvPicPr>
        <p:blipFill rotWithShape="1">
          <a:blip r:embed="rId3" cstate="print"/>
          <a:srcRect l="54878" t="44628" r="21982" b="37810"/>
          <a:stretch/>
        </p:blipFill>
        <p:spPr bwMode="auto">
          <a:xfrm>
            <a:off x="7784138" y="3789040"/>
            <a:ext cx="1777374" cy="1079144"/>
          </a:xfrm>
          <a:prstGeom prst="rect">
            <a:avLst/>
          </a:prstGeom>
          <a:ln>
            <a:noFill/>
          </a:ln>
          <a:extLst>
            <a:ext uri="{53640926-AAD7-44D8-BBD7-CCE9431645EC}">
              <a14:shadowObscured xmlns:a14="http://schemas.microsoft.com/office/drawing/2010/main" xmlns=""/>
            </a:ext>
          </a:extLst>
        </p:spPr>
      </p:pic>
      <p:sp>
        <p:nvSpPr>
          <p:cNvPr id="4" name="Jobb oldali kapcsos zárójel 3"/>
          <p:cNvSpPr/>
          <p:nvPr/>
        </p:nvSpPr>
        <p:spPr bwMode="auto">
          <a:xfrm>
            <a:off x="7185248" y="3429000"/>
            <a:ext cx="540060" cy="1368152"/>
          </a:xfrm>
          <a:prstGeom prst="rightBrace">
            <a:avLst>
              <a:gd name="adj1" fmla="val 58724"/>
              <a:gd name="adj2" fmla="val 49488"/>
            </a:avLst>
          </a:prstGeom>
          <a:noFill/>
          <a:ln w="1905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smtClean="0">
              <a:ln>
                <a:noFill/>
              </a:ln>
              <a:solidFill>
                <a:schemeClr val="tx1"/>
              </a:solidFill>
              <a:effectLst/>
              <a:latin typeface="Arial" charset="0"/>
            </a:endParaRPr>
          </a:p>
        </p:txBody>
      </p:sp>
      <p:sp>
        <p:nvSpPr>
          <p:cNvPr id="11" name="Jobb oldali kapcsos zárójel 10"/>
          <p:cNvSpPr/>
          <p:nvPr/>
        </p:nvSpPr>
        <p:spPr bwMode="auto">
          <a:xfrm>
            <a:off x="7211514" y="1741105"/>
            <a:ext cx="540060" cy="1507875"/>
          </a:xfrm>
          <a:prstGeom prst="rightBrace">
            <a:avLst>
              <a:gd name="adj1" fmla="val 58724"/>
              <a:gd name="adj2" fmla="val 49488"/>
            </a:avLst>
          </a:prstGeom>
          <a:noFill/>
          <a:ln w="1905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smtClean="0">
              <a:ln>
                <a:noFill/>
              </a:ln>
              <a:solidFill>
                <a:schemeClr val="tx1"/>
              </a:solidFill>
              <a:effectLst/>
              <a:latin typeface="Arial" charset="0"/>
            </a:endParaRPr>
          </a:p>
        </p:txBody>
      </p:sp>
      <p:pic>
        <p:nvPicPr>
          <p:cNvPr id="14" name="Kép 13"/>
          <p:cNvPicPr/>
          <p:nvPr/>
        </p:nvPicPr>
        <p:blipFill rotWithShape="1">
          <a:blip r:embed="rId3" cstate="print"/>
          <a:srcRect l="8264" t="44628" r="68596" b="37810"/>
          <a:stretch/>
        </p:blipFill>
        <p:spPr bwMode="auto">
          <a:xfrm>
            <a:off x="7784138" y="1741105"/>
            <a:ext cx="1332865" cy="809625"/>
          </a:xfrm>
          <a:prstGeom prst="rect">
            <a:avLst/>
          </a:prstGeom>
          <a:ln>
            <a:noFill/>
          </a:ln>
          <a:extLst>
            <a:ext uri="{53640926-AAD7-44D8-BBD7-CCE9431645EC}">
              <a14:shadowObscured xmlns:a14="http://schemas.microsoft.com/office/drawing/2010/main" xmlns=""/>
            </a:ext>
          </a:extLst>
        </p:spPr>
      </p:pic>
      <p:pic>
        <p:nvPicPr>
          <p:cNvPr id="15" name="Kép 14"/>
          <p:cNvPicPr/>
          <p:nvPr/>
        </p:nvPicPr>
        <p:blipFill rotWithShape="1">
          <a:blip r:embed="rId3" cstate="print"/>
          <a:srcRect l="31735" t="44834" r="45125" b="37604"/>
          <a:stretch/>
        </p:blipFill>
        <p:spPr bwMode="auto">
          <a:xfrm>
            <a:off x="7832603" y="2657069"/>
            <a:ext cx="1332865" cy="809625"/>
          </a:xfrm>
          <a:prstGeom prst="rect">
            <a:avLst/>
          </a:prstGeom>
          <a:ln>
            <a:noFill/>
          </a:ln>
          <a:extLst>
            <a:ext uri="{53640926-AAD7-44D8-BBD7-CCE9431645EC}">
              <a14:shadowObscured xmlns:a14="http://schemas.microsoft.com/office/drawing/2010/main" xmlns=""/>
            </a:ext>
          </a:extLst>
        </p:spPr>
      </p:pic>
      <p:sp>
        <p:nvSpPr>
          <p:cNvPr id="5" name="Dia számának helye 4"/>
          <p:cNvSpPr>
            <a:spLocks noGrp="1"/>
          </p:cNvSpPr>
          <p:nvPr>
            <p:ph type="sldNum" sz="quarter" idx="12"/>
          </p:nvPr>
        </p:nvSpPr>
        <p:spPr/>
        <p:txBody>
          <a:bodyPr/>
          <a:lstStyle/>
          <a:p>
            <a:fld id="{14989154-00E5-4490-9EFB-F8A4FA8E1256}" type="slidenum">
              <a:rPr lang="hu-HU" smtClean="0">
                <a:latin typeface="Arial"/>
              </a:rPr>
              <a:pPr/>
              <a:t>16</a:t>
            </a:fld>
            <a:endParaRPr lang="hu-HU" dirty="0">
              <a:latin typeface="Arial"/>
            </a:endParaRPr>
          </a:p>
        </p:txBody>
      </p:sp>
    </p:spTree>
    <p:extLst>
      <p:ext uri="{BB962C8B-B14F-4D97-AF65-F5344CB8AC3E}">
        <p14:creationId xmlns:p14="http://schemas.microsoft.com/office/powerpoint/2010/main" xmlns="" val="17624645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992558" y="98425"/>
            <a:ext cx="5652629" cy="738188"/>
          </a:xfrm>
        </p:spPr>
        <p:txBody>
          <a:bodyPr>
            <a:normAutofit/>
          </a:bodyPr>
          <a:lstStyle/>
          <a:p>
            <a:r>
              <a:rPr lang="hu-HU" sz="2400" dirty="0" smtClean="0"/>
              <a:t>Foglalkoztatás ösztönzése</a:t>
            </a:r>
            <a:endParaRPr lang="hu-HU" sz="2400" dirty="0"/>
          </a:p>
        </p:txBody>
      </p:sp>
      <p:sp>
        <p:nvSpPr>
          <p:cNvPr id="5" name="Szövegdoboz 4"/>
          <p:cNvSpPr txBox="1"/>
          <p:nvPr/>
        </p:nvSpPr>
        <p:spPr>
          <a:xfrm>
            <a:off x="6150177" y="908719"/>
            <a:ext cx="3123303" cy="646331"/>
          </a:xfrm>
          <a:prstGeom prst="rect">
            <a:avLst/>
          </a:prstGeom>
          <a:noFill/>
        </p:spPr>
        <p:txBody>
          <a:bodyPr wrap="square" rtlCol="0">
            <a:spAutoFit/>
          </a:bodyPr>
          <a:lstStyle/>
          <a:p>
            <a:r>
              <a:rPr lang="hu-HU" sz="3600" b="1" dirty="0" smtClean="0">
                <a:solidFill>
                  <a:srgbClr val="004564"/>
                </a:solidFill>
                <a:latin typeface="Gabriola" panose="04040605051002020D02" pitchFamily="82" charset="0"/>
              </a:rPr>
              <a:t>Termékparaméterek</a:t>
            </a:r>
            <a:endParaRPr lang="hu-HU" sz="3600" b="1" dirty="0">
              <a:solidFill>
                <a:srgbClr val="004564"/>
              </a:solidFill>
              <a:latin typeface="Gabriola" panose="04040605051002020D02" pitchFamily="82"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xmlns="" val="1408723202"/>
              </p:ext>
            </p:extLst>
          </p:nvPr>
        </p:nvGraphicFramePr>
        <p:xfrm>
          <a:off x="164469" y="1675932"/>
          <a:ext cx="8352927" cy="3619701"/>
        </p:xfrm>
        <a:graphic>
          <a:graphicData uri="http://schemas.openxmlformats.org/drawingml/2006/table">
            <a:tbl>
              <a:tblPr firstRow="1" bandRow="1">
                <a:tableStyleId>{3B4B98B0-60AC-42C2-AFA5-B58CD77FA1E5}</a:tableStyleId>
              </a:tblPr>
              <a:tblGrid>
                <a:gridCol w="3293580"/>
                <a:gridCol w="5059347"/>
              </a:tblGrid>
              <a:tr h="409365">
                <a:tc>
                  <a:txBody>
                    <a:bodyPr/>
                    <a:lstStyle/>
                    <a:p>
                      <a:r>
                        <a:rPr lang="hu-HU" b="1" dirty="0" smtClean="0">
                          <a:solidFill>
                            <a:srgbClr val="004564"/>
                          </a:solidFill>
                        </a:rPr>
                        <a:t>Hitelprogram keretösszege</a:t>
                      </a:r>
                      <a:endParaRPr lang="hu-HU" b="1" dirty="0">
                        <a:solidFill>
                          <a:srgbClr val="004564"/>
                        </a:solidFill>
                      </a:endParaRPr>
                    </a:p>
                  </a:txBody>
                  <a:tcPr anchor="ct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hu-HU" b="0" dirty="0" smtClean="0">
                          <a:solidFill>
                            <a:srgbClr val="004564"/>
                          </a:solidFill>
                        </a:rPr>
                        <a:t> 29,63 milliárd Ft</a:t>
                      </a:r>
                    </a:p>
                  </a:txBody>
                  <a:tcP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r>
              <a:tr h="2128699">
                <a:tc>
                  <a:txBody>
                    <a:bodyPr/>
                    <a:lstStyle/>
                    <a:p>
                      <a:r>
                        <a:rPr lang="hu-HU" b="1" dirty="0" smtClean="0">
                          <a:solidFill>
                            <a:srgbClr val="004564"/>
                          </a:solidFill>
                        </a:rPr>
                        <a:t>Kölcsön összege </a:t>
                      </a:r>
                      <a:endParaRPr lang="hu-HU" b="1" dirty="0">
                        <a:solidFill>
                          <a:srgbClr val="004564"/>
                        </a:solidFill>
                      </a:endParaRPr>
                    </a:p>
                  </a:txBody>
                  <a:tcPr anchor="ct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ct val="20000"/>
                        </a:spcBef>
                        <a:buClr>
                          <a:srgbClr val="00497B"/>
                        </a:buClr>
                        <a:buFont typeface="Monotype Sorts" pitchFamily="2" charset="2"/>
                      </a:pPr>
                      <a:r>
                        <a:rPr lang="hu-HU" sz="1800" b="0" kern="1200" dirty="0" smtClean="0">
                          <a:solidFill>
                            <a:srgbClr val="1B5072"/>
                          </a:solidFill>
                          <a:latin typeface="+mn-lt"/>
                          <a:ea typeface="+mn-ea"/>
                          <a:cs typeface="+mn-cs"/>
                        </a:rPr>
                        <a:t>Vállalkozóvá váló munkanélküliek és inaktívak </a:t>
                      </a:r>
                      <a:r>
                        <a:rPr lang="hu-HU" sz="1800" b="0" kern="1200" dirty="0" err="1" smtClean="0">
                          <a:solidFill>
                            <a:srgbClr val="1B5072"/>
                          </a:solidFill>
                          <a:latin typeface="+mn-lt"/>
                          <a:ea typeface="+mn-ea"/>
                          <a:cs typeface="+mn-cs"/>
                        </a:rPr>
                        <a:t>mikrovállalkozásai</a:t>
                      </a:r>
                      <a:r>
                        <a:rPr lang="hu-HU" sz="1800" b="0" kern="1200" dirty="0" smtClean="0">
                          <a:solidFill>
                            <a:srgbClr val="1B5072"/>
                          </a:solidFill>
                          <a:latin typeface="+mn-lt"/>
                          <a:ea typeface="+mn-ea"/>
                          <a:cs typeface="+mn-cs"/>
                        </a:rPr>
                        <a:t> esetében: </a:t>
                      </a:r>
                    </a:p>
                    <a:p>
                      <a:pPr algn="l">
                        <a:spcBef>
                          <a:spcPct val="20000"/>
                        </a:spcBef>
                        <a:buClr>
                          <a:srgbClr val="00497B"/>
                        </a:buClr>
                        <a:buFont typeface="Monotype Sorts" pitchFamily="2" charset="2"/>
                      </a:pPr>
                      <a:r>
                        <a:rPr lang="hu-HU" sz="1800" b="1" kern="1200" dirty="0" smtClean="0">
                          <a:solidFill>
                            <a:srgbClr val="1B5072"/>
                          </a:solidFill>
                          <a:latin typeface="+mn-lt"/>
                          <a:ea typeface="+mn-ea"/>
                          <a:cs typeface="+mn-cs"/>
                        </a:rPr>
                        <a:t>min.1 millió Ft, </a:t>
                      </a:r>
                      <a:r>
                        <a:rPr lang="hu-HU" sz="1800" b="1" kern="1200" dirty="0" err="1" smtClean="0">
                          <a:solidFill>
                            <a:srgbClr val="1B5072"/>
                          </a:solidFill>
                          <a:latin typeface="+mn-lt"/>
                          <a:ea typeface="+mn-ea"/>
                          <a:cs typeface="+mn-cs"/>
                        </a:rPr>
                        <a:t>max</a:t>
                      </a:r>
                      <a:r>
                        <a:rPr lang="hu-HU" sz="1800" b="1" kern="1200" dirty="0" smtClean="0">
                          <a:solidFill>
                            <a:srgbClr val="1B5072"/>
                          </a:solidFill>
                          <a:latin typeface="+mn-lt"/>
                          <a:ea typeface="+mn-ea"/>
                          <a:cs typeface="+mn-cs"/>
                        </a:rPr>
                        <a:t>. 10 millió Ft;</a:t>
                      </a:r>
                    </a:p>
                    <a:p>
                      <a:pPr algn="l">
                        <a:spcBef>
                          <a:spcPct val="20000"/>
                        </a:spcBef>
                        <a:buClr>
                          <a:srgbClr val="00497B"/>
                        </a:buClr>
                        <a:buFont typeface="Monotype Sorts" pitchFamily="2" charset="2"/>
                      </a:pPr>
                      <a:endParaRPr lang="hu-HU" sz="1800" b="0" kern="1200" dirty="0" smtClean="0">
                        <a:solidFill>
                          <a:srgbClr val="1B5072"/>
                        </a:solidFill>
                        <a:latin typeface="+mn-lt"/>
                        <a:ea typeface="+mn-ea"/>
                        <a:cs typeface="+mn-cs"/>
                      </a:endParaRPr>
                    </a:p>
                    <a:p>
                      <a:pPr algn="l">
                        <a:spcBef>
                          <a:spcPct val="20000"/>
                        </a:spcBef>
                        <a:buClr>
                          <a:srgbClr val="00497B"/>
                        </a:buClr>
                        <a:buFont typeface="Monotype Sorts" pitchFamily="2" charset="2"/>
                      </a:pPr>
                      <a:r>
                        <a:rPr lang="hu-HU" sz="1800" b="0" kern="1200" dirty="0" smtClean="0">
                          <a:solidFill>
                            <a:srgbClr val="1B5072"/>
                          </a:solidFill>
                          <a:latin typeface="+mn-lt"/>
                          <a:ea typeface="+mn-ea"/>
                          <a:cs typeface="+mn-cs"/>
                        </a:rPr>
                        <a:t>Társadalmi célú mikro-, kis- és középvállalkozások esetében: </a:t>
                      </a:r>
                    </a:p>
                    <a:p>
                      <a:pPr algn="l">
                        <a:spcBef>
                          <a:spcPct val="20000"/>
                        </a:spcBef>
                        <a:buClr>
                          <a:srgbClr val="00497B"/>
                        </a:buClr>
                        <a:buFont typeface="Monotype Sorts" pitchFamily="2" charset="2"/>
                      </a:pPr>
                      <a:r>
                        <a:rPr lang="hu-HU" sz="1800" b="1" kern="1200" dirty="0" smtClean="0">
                          <a:solidFill>
                            <a:srgbClr val="1B5072"/>
                          </a:solidFill>
                          <a:latin typeface="+mn-lt"/>
                          <a:ea typeface="+mn-ea"/>
                          <a:cs typeface="+mn-cs"/>
                        </a:rPr>
                        <a:t>min. 1 millió Ft, </a:t>
                      </a:r>
                      <a:r>
                        <a:rPr lang="hu-HU" sz="1800" b="1" kern="1200" dirty="0" err="1" smtClean="0">
                          <a:solidFill>
                            <a:srgbClr val="1B5072"/>
                          </a:solidFill>
                          <a:latin typeface="+mn-lt"/>
                          <a:ea typeface="+mn-ea"/>
                          <a:cs typeface="+mn-cs"/>
                        </a:rPr>
                        <a:t>max</a:t>
                      </a:r>
                      <a:r>
                        <a:rPr lang="hu-HU" sz="1800" b="1" kern="1200" dirty="0" smtClean="0">
                          <a:solidFill>
                            <a:srgbClr val="1B5072"/>
                          </a:solidFill>
                          <a:latin typeface="+mn-lt"/>
                          <a:ea typeface="+mn-ea"/>
                          <a:cs typeface="+mn-cs"/>
                        </a:rPr>
                        <a:t>. 50 millió Ft</a:t>
                      </a:r>
                    </a:p>
                  </a:txBody>
                  <a:tcP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r>
              <a:tr h="564149">
                <a:tc>
                  <a:txBody>
                    <a:bodyPr/>
                    <a:lstStyle/>
                    <a:p>
                      <a:r>
                        <a:rPr lang="hu-HU" b="1" dirty="0" smtClean="0">
                          <a:solidFill>
                            <a:srgbClr val="004564"/>
                          </a:solidFill>
                        </a:rPr>
                        <a:t>Kölcsön devizaneme</a:t>
                      </a:r>
                      <a:endParaRPr lang="hu-HU" b="1" dirty="0">
                        <a:solidFill>
                          <a:srgbClr val="004564"/>
                        </a:solidFill>
                      </a:endParaRPr>
                    </a:p>
                  </a:txBody>
                  <a:tcPr anchor="ct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hu-HU" dirty="0" smtClean="0">
                          <a:solidFill>
                            <a:srgbClr val="004564"/>
                          </a:solidFill>
                        </a:rPr>
                        <a:t>HUF</a:t>
                      </a:r>
                      <a:endParaRPr lang="hu-HU" dirty="0">
                        <a:solidFill>
                          <a:srgbClr val="004564"/>
                        </a:solidFill>
                      </a:endParaRPr>
                    </a:p>
                  </a:txBody>
                  <a:tcP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r>
              <a:tr h="415051">
                <a:tc>
                  <a:txBody>
                    <a:bodyPr/>
                    <a:lstStyle/>
                    <a:p>
                      <a:r>
                        <a:rPr lang="hu-HU" b="1" dirty="0" smtClean="0">
                          <a:solidFill>
                            <a:srgbClr val="004564"/>
                          </a:solidFill>
                        </a:rPr>
                        <a:t>Kamat</a:t>
                      </a:r>
                      <a:endParaRPr lang="hu-HU" b="1" dirty="0">
                        <a:solidFill>
                          <a:srgbClr val="004564"/>
                        </a:solidFill>
                      </a:endParaRPr>
                    </a:p>
                  </a:txBody>
                  <a:tcPr anchor="ct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hu-HU" dirty="0" smtClean="0">
                          <a:solidFill>
                            <a:srgbClr val="004564"/>
                          </a:solidFill>
                        </a:rPr>
                        <a:t>0</a:t>
                      </a:r>
                      <a:r>
                        <a:rPr lang="hu-HU" baseline="0" dirty="0" smtClean="0">
                          <a:solidFill>
                            <a:srgbClr val="004564"/>
                          </a:solidFill>
                        </a:rPr>
                        <a:t> %</a:t>
                      </a:r>
                      <a:endParaRPr lang="hu-HU" dirty="0">
                        <a:solidFill>
                          <a:srgbClr val="004564"/>
                        </a:solidFill>
                      </a:endParaRPr>
                    </a:p>
                  </a:txBody>
                  <a:tcP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églalap 5"/>
          <p:cNvSpPr/>
          <p:nvPr/>
        </p:nvSpPr>
        <p:spPr bwMode="auto">
          <a:xfrm>
            <a:off x="164468" y="5481228"/>
            <a:ext cx="8352928" cy="911910"/>
          </a:xfrm>
          <a:prstGeom prst="rect">
            <a:avLst/>
          </a:prstGeom>
          <a:solidFill>
            <a:srgbClr val="C00000"/>
          </a:solidFill>
          <a:ln w="6350" cap="flat" cmpd="sng" algn="ctr">
            <a:solidFill>
              <a:srgbClr val="A5A6AA"/>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r>
              <a:rPr lang="hu-HU" sz="1600" b="1" dirty="0" smtClean="0">
                <a:solidFill>
                  <a:schemeClr val="bg1"/>
                </a:solidFill>
                <a:latin typeface="+mj-lt"/>
              </a:rPr>
              <a:t>A Projekt tárgyát kötelező a fedezeti körbe bevonni, kivéve a Projekt keretében beszerzett immateriális javakat.  A Projekt tárgy az MFB </a:t>
            </a:r>
            <a:r>
              <a:rPr lang="hu-HU" sz="1600" b="1" dirty="0" err="1" smtClean="0">
                <a:solidFill>
                  <a:schemeClr val="bg1"/>
                </a:solidFill>
                <a:latin typeface="+mj-lt"/>
              </a:rPr>
              <a:t>Zrt</a:t>
            </a:r>
            <a:r>
              <a:rPr lang="hu-HU" sz="1600" b="1" dirty="0" smtClean="0">
                <a:solidFill>
                  <a:schemeClr val="bg1"/>
                </a:solidFill>
                <a:latin typeface="+mj-lt"/>
              </a:rPr>
              <a:t>. jóváhagyása nélkül nem idegeníthető el a futamidő végéig. </a:t>
            </a:r>
            <a:endParaRPr lang="hu-HU" sz="1600" b="1" dirty="0">
              <a:solidFill>
                <a:schemeClr val="bg1"/>
              </a:solidFill>
              <a:latin typeface="+mj-lt"/>
            </a:endParaRPr>
          </a:p>
        </p:txBody>
      </p:sp>
      <p:cxnSp>
        <p:nvCxnSpPr>
          <p:cNvPr id="7" name="Egyenes összekötő 6"/>
          <p:cNvCxnSpPr/>
          <p:nvPr/>
        </p:nvCxnSpPr>
        <p:spPr bwMode="auto">
          <a:xfrm>
            <a:off x="3440832" y="3248980"/>
            <a:ext cx="5076564" cy="0"/>
          </a:xfrm>
          <a:prstGeom prst="line">
            <a:avLst/>
          </a:prstGeom>
          <a:solidFill>
            <a:srgbClr val="D5EDFA"/>
          </a:solidFill>
          <a:ln w="571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Dia számának helye 2"/>
          <p:cNvSpPr>
            <a:spLocks noGrp="1"/>
          </p:cNvSpPr>
          <p:nvPr>
            <p:ph type="sldNum" sz="quarter" idx="12"/>
          </p:nvPr>
        </p:nvSpPr>
        <p:spPr/>
        <p:txBody>
          <a:bodyPr/>
          <a:lstStyle/>
          <a:p>
            <a:fld id="{14989154-00E5-4490-9EFB-F8A4FA8E1256}" type="slidenum">
              <a:rPr lang="hu-HU" smtClean="0">
                <a:latin typeface="Arial"/>
              </a:rPr>
              <a:pPr/>
              <a:t>17</a:t>
            </a:fld>
            <a:endParaRPr lang="hu-HU" dirty="0">
              <a:latin typeface="Arial"/>
            </a:endParaRPr>
          </a:p>
        </p:txBody>
      </p:sp>
    </p:spTree>
    <p:extLst>
      <p:ext uri="{BB962C8B-B14F-4D97-AF65-F5344CB8AC3E}">
        <p14:creationId xmlns:p14="http://schemas.microsoft.com/office/powerpoint/2010/main" xmlns="" val="34935379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0" y="98425"/>
            <a:ext cx="8991600" cy="738188"/>
          </a:xfrm>
        </p:spPr>
        <p:txBody>
          <a:bodyPr>
            <a:normAutofit/>
          </a:bodyPr>
          <a:lstStyle/>
          <a:p>
            <a:r>
              <a:rPr lang="hu-HU" sz="2400" dirty="0" smtClean="0"/>
              <a:t>Foglalkoztatás ösztönzése</a:t>
            </a:r>
            <a:endParaRPr lang="hu-HU" sz="2400" dirty="0"/>
          </a:p>
        </p:txBody>
      </p:sp>
      <p:sp>
        <p:nvSpPr>
          <p:cNvPr id="5" name="Szövegdoboz 4"/>
          <p:cNvSpPr txBox="1"/>
          <p:nvPr/>
        </p:nvSpPr>
        <p:spPr>
          <a:xfrm>
            <a:off x="6150177" y="908719"/>
            <a:ext cx="3123303" cy="646331"/>
          </a:xfrm>
          <a:prstGeom prst="rect">
            <a:avLst/>
          </a:prstGeom>
          <a:noFill/>
        </p:spPr>
        <p:txBody>
          <a:bodyPr wrap="square" rtlCol="0">
            <a:spAutoFit/>
          </a:bodyPr>
          <a:lstStyle/>
          <a:p>
            <a:r>
              <a:rPr lang="hu-HU" sz="3600" b="1" dirty="0" smtClean="0">
                <a:solidFill>
                  <a:srgbClr val="004564"/>
                </a:solidFill>
                <a:latin typeface="Gabriola" panose="04040605051002020D02" pitchFamily="82" charset="0"/>
              </a:rPr>
              <a:t>Termékparaméterek</a:t>
            </a:r>
            <a:endParaRPr lang="hu-HU" sz="3600" b="1" dirty="0">
              <a:solidFill>
                <a:srgbClr val="004564"/>
              </a:solidFill>
              <a:latin typeface="Gabriola" panose="04040605051002020D02" pitchFamily="82"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xmlns="" val="1848241857"/>
              </p:ext>
            </p:extLst>
          </p:nvPr>
        </p:nvGraphicFramePr>
        <p:xfrm>
          <a:off x="236476" y="1556792"/>
          <a:ext cx="8280921" cy="4846320"/>
        </p:xfrm>
        <a:graphic>
          <a:graphicData uri="http://schemas.openxmlformats.org/drawingml/2006/table">
            <a:tbl>
              <a:tblPr firstRow="1" bandRow="1">
                <a:tableStyleId>{3B4B98B0-60AC-42C2-AFA5-B58CD77FA1E5}</a:tableStyleId>
              </a:tblPr>
              <a:tblGrid>
                <a:gridCol w="2880321"/>
                <a:gridCol w="5400600"/>
              </a:tblGrid>
              <a:tr h="370840">
                <a:tc>
                  <a:txBody>
                    <a:bodyPr/>
                    <a:lstStyle/>
                    <a:p>
                      <a:r>
                        <a:rPr lang="hu-HU" b="1" dirty="0" smtClean="0">
                          <a:solidFill>
                            <a:srgbClr val="004564"/>
                          </a:solidFill>
                        </a:rPr>
                        <a:t>Saját</a:t>
                      </a:r>
                      <a:r>
                        <a:rPr lang="hu-HU" b="1" baseline="0" dirty="0" smtClean="0">
                          <a:solidFill>
                            <a:srgbClr val="004564"/>
                          </a:solidFill>
                        </a:rPr>
                        <a:t> Forrás</a:t>
                      </a:r>
                      <a:endParaRPr lang="hu-HU" b="1" dirty="0">
                        <a:solidFill>
                          <a:srgbClr val="004564"/>
                        </a:solidFill>
                      </a:endParaRPr>
                    </a:p>
                  </a:txBody>
                  <a:tcPr anchor="ct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hu-HU" sz="1800" b="0" kern="1200" dirty="0" smtClean="0">
                          <a:solidFill>
                            <a:srgbClr val="1B5072"/>
                          </a:solidFill>
                          <a:latin typeface="+mn-lt"/>
                          <a:ea typeface="+mn-ea"/>
                          <a:cs typeface="+mn-cs"/>
                        </a:rPr>
                        <a:t>csekély összegű támogatás igénybevétele esetén a projekt elszámolható összköltségének legalább </a:t>
                      </a:r>
                      <a:r>
                        <a:rPr lang="hu-HU" sz="1800" b="1" kern="1200" dirty="0" smtClean="0">
                          <a:solidFill>
                            <a:srgbClr val="1B5072"/>
                          </a:solidFill>
                          <a:latin typeface="+mn-lt"/>
                          <a:ea typeface="+mn-ea"/>
                          <a:cs typeface="+mn-cs"/>
                        </a:rPr>
                        <a:t>5%-a, </a:t>
                      </a:r>
                    </a:p>
                    <a:p>
                      <a:pPr marL="0" indent="0">
                        <a:buFont typeface="Arial" panose="020B0604020202020204" pitchFamily="34" charset="0"/>
                        <a:buNone/>
                      </a:pPr>
                      <a:endParaRPr lang="hu-HU" sz="1800" b="1" kern="1200" dirty="0" smtClean="0">
                        <a:solidFill>
                          <a:srgbClr val="1B5072"/>
                        </a:solidFill>
                        <a:latin typeface="+mn-lt"/>
                        <a:ea typeface="+mn-ea"/>
                        <a:cs typeface="+mn-cs"/>
                      </a:endParaRPr>
                    </a:p>
                    <a:p>
                      <a:pPr marL="285750" indent="-285750">
                        <a:buFont typeface="Arial" panose="020B0604020202020204" pitchFamily="34" charset="0"/>
                        <a:buChar char="•"/>
                      </a:pPr>
                      <a:r>
                        <a:rPr lang="hu-HU" sz="1800" b="0" kern="1200" dirty="0" smtClean="0">
                          <a:solidFill>
                            <a:srgbClr val="1B5072"/>
                          </a:solidFill>
                          <a:latin typeface="+mn-lt"/>
                          <a:ea typeface="+mn-ea"/>
                          <a:cs typeface="+mn-cs"/>
                        </a:rPr>
                        <a:t>regionális beruházási támogatás igénybevétele esetén a projekt elszámolható összköltségének legalább </a:t>
                      </a:r>
                      <a:r>
                        <a:rPr lang="hu-HU" sz="1800" b="1" kern="1200" dirty="0" smtClean="0">
                          <a:solidFill>
                            <a:srgbClr val="004564"/>
                          </a:solidFill>
                          <a:latin typeface="+mn-lt"/>
                          <a:ea typeface="+mn-ea"/>
                          <a:cs typeface="+mn-cs"/>
                        </a:rPr>
                        <a:t>25%-a </a:t>
                      </a:r>
                      <a:endParaRPr lang="hu-HU" sz="1800" b="1" kern="1200" dirty="0">
                        <a:solidFill>
                          <a:srgbClr val="52AE31"/>
                        </a:solidFill>
                        <a:latin typeface="+mn-lt"/>
                        <a:ea typeface="+mn-ea"/>
                        <a:cs typeface="+mn-cs"/>
                      </a:endParaRPr>
                    </a:p>
                  </a:txBody>
                  <a:tcP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b="1" dirty="0" smtClean="0">
                          <a:solidFill>
                            <a:srgbClr val="004564"/>
                          </a:solidFill>
                        </a:rPr>
                        <a:t>Futamidő meghatározás </a:t>
                      </a:r>
                      <a:endParaRPr lang="hu-HU" b="1" dirty="0">
                        <a:solidFill>
                          <a:srgbClr val="004564"/>
                        </a:solidFill>
                      </a:endParaRPr>
                    </a:p>
                  </a:txBody>
                  <a:tcPr anchor="ct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hu-HU" sz="1800" b="0" kern="1200" dirty="0" smtClean="0">
                          <a:solidFill>
                            <a:srgbClr val="1B5072"/>
                          </a:solidFill>
                          <a:latin typeface="+mn-lt"/>
                          <a:ea typeface="+mn-ea"/>
                          <a:cs typeface="+mn-cs"/>
                        </a:rPr>
                        <a:t>ingatlan építés, vásárlás, felújítás vagy átalakítás esetén a szerződéskötéstől számított maximum </a:t>
                      </a:r>
                      <a:r>
                        <a:rPr lang="hu-HU" sz="1800" b="1" kern="1200" dirty="0" smtClean="0">
                          <a:solidFill>
                            <a:srgbClr val="1B5072"/>
                          </a:solidFill>
                          <a:latin typeface="+mn-lt"/>
                          <a:ea typeface="+mn-ea"/>
                          <a:cs typeface="+mn-cs"/>
                        </a:rPr>
                        <a:t>15 év;</a:t>
                      </a:r>
                    </a:p>
                    <a:p>
                      <a:pPr marL="285750" indent="-285750">
                        <a:buFont typeface="Arial" panose="020B0604020202020204" pitchFamily="34" charset="0"/>
                        <a:buChar char="•"/>
                      </a:pPr>
                      <a:r>
                        <a:rPr lang="hu-HU" sz="1800" b="0" kern="1200" dirty="0" smtClean="0">
                          <a:solidFill>
                            <a:srgbClr val="1B5072"/>
                          </a:solidFill>
                          <a:latin typeface="+mn-lt"/>
                          <a:ea typeface="+mn-ea"/>
                          <a:cs typeface="+mn-cs"/>
                        </a:rPr>
                        <a:t>immateriális javak beszerzése esetén maximum </a:t>
                      </a:r>
                      <a:r>
                        <a:rPr lang="hu-HU" sz="1800" b="1" kern="1200" dirty="0" smtClean="0">
                          <a:solidFill>
                            <a:srgbClr val="1B5072"/>
                          </a:solidFill>
                          <a:latin typeface="+mn-lt"/>
                          <a:ea typeface="+mn-ea"/>
                          <a:cs typeface="+mn-cs"/>
                        </a:rPr>
                        <a:t>5 év;</a:t>
                      </a:r>
                    </a:p>
                    <a:p>
                      <a:pPr marL="285750" indent="-285750">
                        <a:buFont typeface="Arial" panose="020B0604020202020204" pitchFamily="34" charset="0"/>
                        <a:buChar char="•"/>
                      </a:pPr>
                      <a:r>
                        <a:rPr lang="hu-HU" sz="1800" b="0" kern="1200" dirty="0" smtClean="0">
                          <a:solidFill>
                            <a:srgbClr val="1B5072"/>
                          </a:solidFill>
                          <a:latin typeface="+mn-lt"/>
                          <a:ea typeface="+mn-ea"/>
                          <a:cs typeface="+mn-cs"/>
                        </a:rPr>
                        <a:t>új eszköz beszerzése esetén legfeljebb az eszköz Tao. szerinti amortizációjának végéig;</a:t>
                      </a:r>
                    </a:p>
                    <a:p>
                      <a:pPr marL="285750" indent="-285750">
                        <a:buFont typeface="Arial" panose="020B0604020202020204" pitchFamily="34" charset="0"/>
                        <a:buChar char="•"/>
                      </a:pPr>
                      <a:r>
                        <a:rPr lang="hu-HU" sz="1800" b="0" kern="1200" dirty="0" smtClean="0">
                          <a:solidFill>
                            <a:srgbClr val="1B5072"/>
                          </a:solidFill>
                          <a:latin typeface="+mn-lt"/>
                          <a:ea typeface="+mn-ea"/>
                          <a:cs typeface="+mn-cs"/>
                        </a:rPr>
                        <a:t>használt eszköz beszerzése esetén legfeljebb az eszköz Tao. szerinti amortizációjának végéig, de legfeljebb 5 év.</a:t>
                      </a:r>
                    </a:p>
                  </a:txBody>
                  <a:tcPr>
                    <a:lnL w="12700" cap="flat" cmpd="sng" algn="ctr">
                      <a:solidFill>
                        <a:srgbClr val="A5A6AA"/>
                      </a:solidFill>
                      <a:prstDash val="solid"/>
                      <a:round/>
                      <a:headEnd type="none" w="med" len="med"/>
                      <a:tailEnd type="none" w="med" len="med"/>
                    </a:lnL>
                    <a:lnR w="12700" cap="flat" cmpd="sng" algn="ctr">
                      <a:solidFill>
                        <a:srgbClr val="A5A6AA"/>
                      </a:solidFill>
                      <a:prstDash val="solid"/>
                      <a:round/>
                      <a:headEnd type="none" w="med" len="med"/>
                      <a:tailEnd type="none" w="med" len="med"/>
                    </a:lnR>
                    <a:lnT w="12700" cap="flat" cmpd="sng" algn="ctr">
                      <a:solidFill>
                        <a:srgbClr val="A5A6AA"/>
                      </a:solidFill>
                      <a:prstDash val="solid"/>
                      <a:round/>
                      <a:headEnd type="none" w="med" len="med"/>
                      <a:tailEnd type="none" w="med" len="med"/>
                    </a:lnT>
                    <a:lnB w="12700" cap="flat" cmpd="sng" algn="ctr">
                      <a:solidFill>
                        <a:srgbClr val="A5A6A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Szövegdoboz 6"/>
          <p:cNvSpPr txBox="1"/>
          <p:nvPr/>
        </p:nvSpPr>
        <p:spPr>
          <a:xfrm>
            <a:off x="2616771" y="1783007"/>
            <a:ext cx="720080" cy="553998"/>
          </a:xfrm>
          <a:prstGeom prst="rect">
            <a:avLst/>
          </a:prstGeom>
          <a:noFill/>
        </p:spPr>
        <p:txBody>
          <a:bodyPr wrap="square" rtlCol="0">
            <a:spAutoFit/>
          </a:bodyPr>
          <a:lstStyle/>
          <a:p>
            <a:r>
              <a:rPr lang="hu-HU" sz="3000" b="1" dirty="0" smtClean="0">
                <a:solidFill>
                  <a:srgbClr val="C00000"/>
                </a:solidFill>
                <a:latin typeface="Gabriola" panose="04040605051002020D02" pitchFamily="82" charset="0"/>
              </a:rPr>
              <a:t>5 %</a:t>
            </a:r>
            <a:endParaRPr lang="hu-HU" sz="3000" b="1" dirty="0">
              <a:solidFill>
                <a:srgbClr val="C00000"/>
              </a:solidFill>
              <a:latin typeface="Gabriola" panose="04040605051002020D02" pitchFamily="82" charset="0"/>
            </a:endParaRPr>
          </a:p>
        </p:txBody>
      </p:sp>
      <p:sp>
        <p:nvSpPr>
          <p:cNvPr id="8" name="Szövegdoboz 7"/>
          <p:cNvSpPr txBox="1"/>
          <p:nvPr/>
        </p:nvSpPr>
        <p:spPr>
          <a:xfrm>
            <a:off x="2436751" y="2708920"/>
            <a:ext cx="936104" cy="553998"/>
          </a:xfrm>
          <a:prstGeom prst="rect">
            <a:avLst/>
          </a:prstGeom>
          <a:noFill/>
        </p:spPr>
        <p:txBody>
          <a:bodyPr wrap="square" rtlCol="0">
            <a:spAutoFit/>
          </a:bodyPr>
          <a:lstStyle/>
          <a:p>
            <a:r>
              <a:rPr lang="hu-HU" sz="3000" b="1" dirty="0" smtClean="0">
                <a:solidFill>
                  <a:srgbClr val="C00000"/>
                </a:solidFill>
                <a:latin typeface="Gabriola" panose="04040605051002020D02" pitchFamily="82" charset="0"/>
              </a:rPr>
              <a:t>25 %</a:t>
            </a:r>
            <a:endParaRPr lang="hu-HU" sz="3000" b="1" dirty="0">
              <a:solidFill>
                <a:srgbClr val="C00000"/>
              </a:solidFill>
              <a:latin typeface="Gabriola" panose="04040605051002020D02" pitchFamily="82" charset="0"/>
            </a:endParaRPr>
          </a:p>
        </p:txBody>
      </p:sp>
      <p:cxnSp>
        <p:nvCxnSpPr>
          <p:cNvPr id="10" name="Egyenes összekötő nyíllal 9"/>
          <p:cNvCxnSpPr/>
          <p:nvPr/>
        </p:nvCxnSpPr>
        <p:spPr bwMode="auto">
          <a:xfrm flipV="1">
            <a:off x="2256731" y="2322891"/>
            <a:ext cx="360040" cy="252028"/>
          </a:xfrm>
          <a:prstGeom prst="straightConnector1">
            <a:avLst/>
          </a:prstGeom>
          <a:solidFill>
            <a:srgbClr val="D5EDFA"/>
          </a:solidFill>
          <a:ln w="6350" cap="flat" cmpd="sng" algn="ctr">
            <a:solidFill>
              <a:srgbClr val="C0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Egyenes összekötő nyíllal 11"/>
          <p:cNvCxnSpPr/>
          <p:nvPr/>
        </p:nvCxnSpPr>
        <p:spPr bwMode="auto">
          <a:xfrm>
            <a:off x="2298862" y="2588264"/>
            <a:ext cx="338437" cy="288032"/>
          </a:xfrm>
          <a:prstGeom prst="straightConnector1">
            <a:avLst/>
          </a:prstGeom>
          <a:solidFill>
            <a:srgbClr val="D5EDFA"/>
          </a:solidFill>
          <a:ln w="6350" cap="flat" cmpd="sng" algn="ctr">
            <a:solidFill>
              <a:srgbClr val="C0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Egyenes összekötő 15"/>
          <p:cNvCxnSpPr/>
          <p:nvPr/>
        </p:nvCxnSpPr>
        <p:spPr bwMode="auto">
          <a:xfrm>
            <a:off x="3116797" y="2621707"/>
            <a:ext cx="5400600" cy="0"/>
          </a:xfrm>
          <a:prstGeom prst="line">
            <a:avLst/>
          </a:prstGeom>
          <a:solidFill>
            <a:srgbClr val="D5EDFA"/>
          </a:solidFill>
          <a:ln w="571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8" name="Kép 17"/>
          <p:cNvPicPr>
            <a:picLocks noChangeAspect="1"/>
          </p:cNvPicPr>
          <p:nvPr/>
        </p:nvPicPr>
        <p:blipFill rotWithShape="1">
          <a:blip r:embed="rId3" cstate="print"/>
          <a:srcRect l="54878" t="44628" r="21982" b="37810"/>
          <a:stretch/>
        </p:blipFill>
        <p:spPr bwMode="auto">
          <a:xfrm>
            <a:off x="8307569" y="2888940"/>
            <a:ext cx="1129560" cy="685820"/>
          </a:xfrm>
          <a:prstGeom prst="rect">
            <a:avLst/>
          </a:prstGeom>
          <a:ln>
            <a:noFill/>
          </a:ln>
          <a:extLst>
            <a:ext uri="{53640926-AAD7-44D8-BBD7-CCE9431645EC}">
              <a14:shadowObscured xmlns:a14="http://schemas.microsoft.com/office/drawing/2010/main" xmlns=""/>
            </a:ext>
          </a:extLst>
        </p:spPr>
      </p:pic>
      <p:sp>
        <p:nvSpPr>
          <p:cNvPr id="3" name="Dia számának helye 2"/>
          <p:cNvSpPr>
            <a:spLocks noGrp="1"/>
          </p:cNvSpPr>
          <p:nvPr>
            <p:ph type="sldNum" sz="quarter" idx="12"/>
          </p:nvPr>
        </p:nvSpPr>
        <p:spPr/>
        <p:txBody>
          <a:bodyPr/>
          <a:lstStyle/>
          <a:p>
            <a:fld id="{14989154-00E5-4490-9EFB-F8A4FA8E1256}" type="slidenum">
              <a:rPr lang="hu-HU" smtClean="0">
                <a:latin typeface="Arial"/>
              </a:rPr>
              <a:pPr/>
              <a:t>18</a:t>
            </a:fld>
            <a:endParaRPr lang="hu-HU" dirty="0">
              <a:latin typeface="Arial"/>
            </a:endParaRPr>
          </a:p>
        </p:txBody>
      </p:sp>
    </p:spTree>
    <p:extLst>
      <p:ext uri="{BB962C8B-B14F-4D97-AF65-F5344CB8AC3E}">
        <p14:creationId xmlns:p14="http://schemas.microsoft.com/office/powerpoint/2010/main" xmlns="" val="18336872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Ötszög 118"/>
          <p:cNvSpPr/>
          <p:nvPr/>
        </p:nvSpPr>
        <p:spPr>
          <a:xfrm rot="10800000" flipH="1">
            <a:off x="4796980" y="5589301"/>
            <a:ext cx="117190" cy="720099"/>
          </a:xfrm>
          <a:prstGeom prst="homePlate">
            <a:avLst>
              <a:gd name="adj" fmla="val 10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2" name="Ötszög 111"/>
          <p:cNvSpPr/>
          <p:nvPr/>
        </p:nvSpPr>
        <p:spPr>
          <a:xfrm rot="5400000">
            <a:off x="2894541" y="3693210"/>
            <a:ext cx="216031" cy="2496000"/>
          </a:xfrm>
          <a:prstGeom prst="homePlate">
            <a:avLst>
              <a:gd name="adj" fmla="val 10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3" name="Ötszög 112"/>
          <p:cNvSpPr/>
          <p:nvPr/>
        </p:nvSpPr>
        <p:spPr>
          <a:xfrm rot="5400000">
            <a:off x="6951105" y="4017256"/>
            <a:ext cx="216031" cy="2496000"/>
          </a:xfrm>
          <a:prstGeom prst="homePlate">
            <a:avLst>
              <a:gd name="adj" fmla="val 10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41" name="Kép 4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5219070" y="5517290"/>
            <a:ext cx="904093" cy="896158"/>
          </a:xfrm>
          <a:prstGeom prst="rect">
            <a:avLst/>
          </a:prstGeom>
          <a:solidFill>
            <a:schemeClr val="tx1"/>
          </a:solidFill>
        </p:spPr>
      </p:pic>
      <p:sp>
        <p:nvSpPr>
          <p:cNvPr id="67" name="Trapezoid 66"/>
          <p:cNvSpPr/>
          <p:nvPr/>
        </p:nvSpPr>
        <p:spPr>
          <a:xfrm rot="16200000">
            <a:off x="2877459" y="654239"/>
            <a:ext cx="689034" cy="496312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tx2"/>
              </a:solidFill>
            </a:endParaRPr>
          </a:p>
        </p:txBody>
      </p:sp>
      <p:sp>
        <p:nvSpPr>
          <p:cNvPr id="71" name="Téglalap 70"/>
          <p:cNvSpPr/>
          <p:nvPr/>
        </p:nvSpPr>
        <p:spPr>
          <a:xfrm>
            <a:off x="5703538" y="2791283"/>
            <a:ext cx="3071993" cy="689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9" name="Rounded Rectangle 15"/>
          <p:cNvSpPr/>
          <p:nvPr/>
        </p:nvSpPr>
        <p:spPr>
          <a:xfrm>
            <a:off x="6045151" y="5733320"/>
            <a:ext cx="2652369" cy="431998"/>
          </a:xfrm>
          <a:prstGeom prst="roundRect">
            <a:avLst/>
          </a:prstGeom>
          <a:noFill/>
          <a:ln w="12700">
            <a:noFill/>
            <a:prstDash val="dash"/>
          </a:ln>
          <a:effectLst/>
        </p:spPr>
        <p:style>
          <a:lnRef idx="2">
            <a:schemeClr val="dk1"/>
          </a:lnRef>
          <a:fillRef idx="1">
            <a:schemeClr val="lt1"/>
          </a:fillRef>
          <a:effectRef idx="0">
            <a:schemeClr val="dk1"/>
          </a:effectRef>
          <a:fontRef idx="minor">
            <a:schemeClr val="dk1"/>
          </a:fontRef>
        </p:style>
        <p:txBody>
          <a:bodyPr rtlCol="0" anchor="ctr"/>
          <a:lstStyle>
            <a:defPPr>
              <a:defRPr lang="hu-HU"/>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1600" b="1" dirty="0" smtClean="0">
                <a:solidFill>
                  <a:srgbClr val="014564"/>
                </a:solidFill>
                <a:latin typeface="+mj-lt"/>
                <a:cs typeface="Arial" panose="020B0604020202020204" pitchFamily="34" charset="0"/>
              </a:rPr>
              <a:t>Vállalkozók, lakosság</a:t>
            </a:r>
            <a:endParaRPr lang="hu-HU" sz="1600" b="1" dirty="0">
              <a:solidFill>
                <a:srgbClr val="014564"/>
              </a:solidFill>
              <a:latin typeface="+mj-lt"/>
              <a:cs typeface="Arial" panose="020B0604020202020204" pitchFamily="34" charset="0"/>
            </a:endParaRPr>
          </a:p>
        </p:txBody>
      </p:sp>
      <p:sp>
        <p:nvSpPr>
          <p:cNvPr id="64" name="Lekerekített téglalap 63"/>
          <p:cNvSpPr/>
          <p:nvPr/>
        </p:nvSpPr>
        <p:spPr>
          <a:xfrm>
            <a:off x="5577087" y="3673606"/>
            <a:ext cx="3276455" cy="1459678"/>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1" name="Lekerekített téglalap 50"/>
          <p:cNvSpPr/>
          <p:nvPr/>
        </p:nvSpPr>
        <p:spPr>
          <a:xfrm>
            <a:off x="662404" y="5157240"/>
            <a:ext cx="4095547" cy="1296180"/>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2" name="Rounded Rectangle 15"/>
          <p:cNvSpPr/>
          <p:nvPr/>
        </p:nvSpPr>
        <p:spPr>
          <a:xfrm>
            <a:off x="818426" y="4221110"/>
            <a:ext cx="4680650" cy="840164"/>
          </a:xfrm>
          <a:prstGeom prst="roundRect">
            <a:avLst/>
          </a:prstGeom>
          <a:noFill/>
          <a:ln w="12700">
            <a:noFill/>
            <a:prstDash val="dash"/>
          </a:ln>
          <a:effectLst/>
        </p:spPr>
        <p:style>
          <a:lnRef idx="2">
            <a:schemeClr val="dk1"/>
          </a:lnRef>
          <a:fillRef idx="1">
            <a:schemeClr val="lt1"/>
          </a:fillRef>
          <a:effectRef idx="0">
            <a:schemeClr val="dk1"/>
          </a:effectRef>
          <a:fontRef idx="minor">
            <a:schemeClr val="dk1"/>
          </a:fontRef>
        </p:style>
        <p:txBody>
          <a:bodyPr rtlCol="0" anchor="ctr"/>
          <a:lstStyle>
            <a:defPPr>
              <a:defRPr lang="hu-HU"/>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85725"/>
            <a:endParaRPr lang="hu-HU" sz="1600" dirty="0">
              <a:solidFill>
                <a:srgbClr val="014564"/>
              </a:solidFill>
              <a:latin typeface="+mj-lt"/>
              <a:cs typeface="Arial" panose="020B0604020202020204" pitchFamily="34" charset="0"/>
            </a:endParaRPr>
          </a:p>
        </p:txBody>
      </p:sp>
      <p:pic>
        <p:nvPicPr>
          <p:cNvPr id="58" name="Picture 21" descr="M:\Üzleti_D\Kommunikációs és PR_O\04 MFB CORPORATE\Arculat\Logók,szignók,bannerek\MFB Pont logók\MFB_Pont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8758" y="5604064"/>
            <a:ext cx="895798" cy="705336"/>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23" descr="Képtalálat a következőre: „hiventures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13873" y="4077072"/>
            <a:ext cx="2542238" cy="648138"/>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Lekerekített téglalap 41"/>
          <p:cNvSpPr/>
          <p:nvPr/>
        </p:nvSpPr>
        <p:spPr>
          <a:xfrm>
            <a:off x="662404" y="2688208"/>
            <a:ext cx="8191094" cy="864119"/>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 name="Cím 1"/>
          <p:cNvSpPr txBox="1">
            <a:spLocks/>
          </p:cNvSpPr>
          <p:nvPr/>
        </p:nvSpPr>
        <p:spPr>
          <a:xfrm>
            <a:off x="132773" y="99109"/>
            <a:ext cx="8915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u-HU" sz="2400" dirty="0" smtClean="0">
              <a:solidFill>
                <a:schemeClr val="bg1"/>
              </a:solidFill>
              <a:latin typeface="Arial" panose="020B0604020202020204" pitchFamily="34" charset="0"/>
              <a:cs typeface="Arial" panose="020B0604020202020204" pitchFamily="34" charset="0"/>
            </a:endParaRPr>
          </a:p>
        </p:txBody>
      </p:sp>
      <p:sp>
        <p:nvSpPr>
          <p:cNvPr id="6" name="Rounded Rectangle 15"/>
          <p:cNvSpPr/>
          <p:nvPr/>
        </p:nvSpPr>
        <p:spPr>
          <a:xfrm>
            <a:off x="837755" y="2152324"/>
            <a:ext cx="4114063" cy="431998"/>
          </a:xfrm>
          <a:prstGeom prst="roundRect">
            <a:avLst/>
          </a:prstGeom>
          <a:noFill/>
          <a:ln w="12700">
            <a:noFill/>
            <a:prstDash val="dash"/>
          </a:ln>
          <a:effectLst/>
        </p:spPr>
        <p:style>
          <a:lnRef idx="2">
            <a:schemeClr val="dk1"/>
          </a:lnRef>
          <a:fillRef idx="1">
            <a:schemeClr val="lt1"/>
          </a:fillRef>
          <a:effectRef idx="0">
            <a:schemeClr val="dk1"/>
          </a:effectRef>
          <a:fontRef idx="minor">
            <a:schemeClr val="dk1"/>
          </a:fontRef>
        </p:style>
        <p:txBody>
          <a:bodyPr rtlCol="0" anchor="ctr"/>
          <a:lstStyle>
            <a:defPPr>
              <a:defRPr lang="hu-HU"/>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smtClean="0">
                <a:ln>
                  <a:noFill/>
                </a:ln>
                <a:solidFill>
                  <a:srgbClr val="014564"/>
                </a:solidFill>
                <a:effectLst/>
                <a:uLnTx/>
                <a:uFillTx/>
                <a:latin typeface="+mj-lt"/>
                <a:cs typeface="Arial" panose="020B0604020202020204" pitchFamily="34" charset="0"/>
              </a:rPr>
              <a:t>Kormányzati intézményrendszer</a:t>
            </a:r>
            <a:endParaRPr kumimoji="0" lang="hu-HU" sz="1600" b="1" i="0" u="none" strike="noStrike" kern="1200" cap="none" spc="0" normalizeH="0" baseline="0" noProof="0" dirty="0">
              <a:ln>
                <a:noFill/>
              </a:ln>
              <a:solidFill>
                <a:srgbClr val="014564"/>
              </a:solidFill>
              <a:effectLst/>
              <a:uLnTx/>
              <a:uFillTx/>
              <a:latin typeface="+mj-lt"/>
              <a:cs typeface="Arial" panose="020B0604020202020204" pitchFamily="34" charset="0"/>
            </a:endParaRPr>
          </a:p>
        </p:txBody>
      </p:sp>
      <p:sp>
        <p:nvSpPr>
          <p:cNvPr id="40" name="Lekerekített téglalap 39"/>
          <p:cNvSpPr/>
          <p:nvPr/>
        </p:nvSpPr>
        <p:spPr>
          <a:xfrm>
            <a:off x="662404" y="2080253"/>
            <a:ext cx="8189957" cy="532253"/>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4" name="Rounded Rectangle 15"/>
          <p:cNvSpPr/>
          <p:nvPr/>
        </p:nvSpPr>
        <p:spPr>
          <a:xfrm>
            <a:off x="1026729" y="2951738"/>
            <a:ext cx="2730379" cy="374673"/>
          </a:xfrm>
          <a:prstGeom prst="roundRect">
            <a:avLst/>
          </a:prstGeom>
          <a:noFill/>
          <a:ln w="12700">
            <a:noFill/>
            <a:prstDash val="dash"/>
          </a:ln>
          <a:effectLst/>
        </p:spPr>
        <p:style>
          <a:lnRef idx="2">
            <a:schemeClr val="dk1"/>
          </a:lnRef>
          <a:fillRef idx="1">
            <a:schemeClr val="lt1"/>
          </a:fillRef>
          <a:effectRef idx="0">
            <a:schemeClr val="dk1"/>
          </a:effectRef>
          <a:fontRef idx="minor">
            <a:schemeClr val="dk1"/>
          </a:fontRef>
        </p:style>
        <p:txBody>
          <a:bodyPr rtlCol="0" anchor="ctr"/>
          <a:lstStyle>
            <a:defPPr>
              <a:defRPr lang="hu-HU"/>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hu-HU" sz="1600" b="1" dirty="0">
                <a:solidFill>
                  <a:srgbClr val="014564"/>
                </a:solidFill>
                <a:latin typeface="+mj-lt"/>
                <a:cs typeface="Arial" panose="020B0604020202020204" pitchFamily="34" charset="0"/>
              </a:rPr>
              <a:t>Éves</a:t>
            </a:r>
            <a:r>
              <a:rPr lang="hu-HU" sz="1600" b="1" dirty="0" smtClean="0">
                <a:solidFill>
                  <a:srgbClr val="014564"/>
                </a:solidFill>
                <a:latin typeface="+mj-lt"/>
                <a:cs typeface="Arial" panose="020B0604020202020204" pitchFamily="34" charset="0"/>
              </a:rPr>
              <a:t> Fejlesztési Keret</a:t>
            </a:r>
            <a:endParaRPr lang="hu-HU" sz="1600" b="1" dirty="0">
              <a:solidFill>
                <a:srgbClr val="014564"/>
              </a:solidFill>
              <a:latin typeface="+mj-lt"/>
              <a:cs typeface="Arial" panose="020B0604020202020204" pitchFamily="34" charset="0"/>
            </a:endParaRPr>
          </a:p>
        </p:txBody>
      </p:sp>
      <p:sp>
        <p:nvSpPr>
          <p:cNvPr id="78" name="Rounded Rectangle 15"/>
          <p:cNvSpPr/>
          <p:nvPr/>
        </p:nvSpPr>
        <p:spPr>
          <a:xfrm>
            <a:off x="1026730" y="1516682"/>
            <a:ext cx="2288044" cy="431998"/>
          </a:xfrm>
          <a:prstGeom prst="roundRect">
            <a:avLst/>
          </a:prstGeom>
          <a:noFill/>
          <a:ln w="12700">
            <a:noFill/>
            <a:prstDash val="dash"/>
          </a:ln>
          <a:effectLst/>
        </p:spPr>
        <p:style>
          <a:lnRef idx="2">
            <a:schemeClr val="dk1"/>
          </a:lnRef>
          <a:fillRef idx="1">
            <a:schemeClr val="lt1"/>
          </a:fillRef>
          <a:effectRef idx="0">
            <a:schemeClr val="dk1"/>
          </a:effectRef>
          <a:fontRef idx="minor">
            <a:schemeClr val="dk1"/>
          </a:fontRef>
        </p:style>
        <p:txBody>
          <a:bodyPr rtlCol="0" anchor="ctr"/>
          <a:lstStyle>
            <a:defPPr>
              <a:defRPr lang="hu-HU"/>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lang="hu-HU" sz="1600" b="1" dirty="0" smtClean="0">
                <a:solidFill>
                  <a:srgbClr val="014564"/>
                </a:solidFill>
                <a:latin typeface="+mj-lt"/>
                <a:cs typeface="Arial" panose="020B0604020202020204" pitchFamily="34" charset="0"/>
              </a:rPr>
              <a:t>Európai Unió</a:t>
            </a:r>
            <a:endParaRPr lang="hu-HU" sz="1600" b="1" dirty="0">
              <a:solidFill>
                <a:srgbClr val="014564"/>
              </a:solidFill>
              <a:latin typeface="+mj-lt"/>
              <a:cs typeface="Arial" panose="020B0604020202020204" pitchFamily="34" charset="0"/>
            </a:endParaRPr>
          </a:p>
        </p:txBody>
      </p:sp>
      <p:sp>
        <p:nvSpPr>
          <p:cNvPr id="79" name="Lekerekített téglalap 78"/>
          <p:cNvSpPr/>
          <p:nvPr/>
        </p:nvSpPr>
        <p:spPr>
          <a:xfrm>
            <a:off x="661223" y="1444673"/>
            <a:ext cx="8191094" cy="532253"/>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5" name="Rounded Rectangle 15"/>
          <p:cNvSpPr/>
          <p:nvPr/>
        </p:nvSpPr>
        <p:spPr>
          <a:xfrm>
            <a:off x="5187033" y="2703565"/>
            <a:ext cx="3469466" cy="936130"/>
          </a:xfrm>
          <a:prstGeom prst="roundRect">
            <a:avLst/>
          </a:prstGeom>
          <a:noFill/>
          <a:ln w="12700">
            <a:noFill/>
            <a:prstDash val="dash"/>
          </a:ln>
          <a:effectLst/>
        </p:spPr>
        <p:style>
          <a:lnRef idx="2">
            <a:schemeClr val="dk1"/>
          </a:lnRef>
          <a:fillRef idx="1">
            <a:schemeClr val="lt1"/>
          </a:fillRef>
          <a:effectRef idx="0">
            <a:schemeClr val="dk1"/>
          </a:effectRef>
          <a:fontRef idx="minor">
            <a:schemeClr val="dk1"/>
          </a:fontRef>
        </p:style>
        <p:txBody>
          <a:bodyPr rtlCol="0" anchor="ctr"/>
          <a:lstStyle>
            <a:defPPr>
              <a:defRPr lang="hu-HU"/>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80975" indent="-180975">
              <a:buFont typeface="Wingdings" pitchFamily="2" charset="2"/>
              <a:buChar char="§"/>
            </a:pPr>
            <a:r>
              <a:rPr lang="hu-HU" sz="1600" dirty="0" smtClean="0">
                <a:solidFill>
                  <a:srgbClr val="014564"/>
                </a:solidFill>
                <a:latin typeface="+mj-lt"/>
                <a:cs typeface="Arial" panose="020B0604020202020204" pitchFamily="34" charset="0"/>
              </a:rPr>
              <a:t>meghatározott keretösszegek</a:t>
            </a:r>
          </a:p>
          <a:p>
            <a:pPr marL="180975" indent="-180975">
              <a:buFont typeface="Wingdings" pitchFamily="2" charset="2"/>
              <a:buChar char="§"/>
            </a:pPr>
            <a:r>
              <a:rPr lang="hu-HU" sz="1600" dirty="0" smtClean="0">
                <a:solidFill>
                  <a:srgbClr val="014564"/>
                </a:solidFill>
                <a:latin typeface="+mj-lt"/>
                <a:cs typeface="Arial" panose="020B0604020202020204" pitchFamily="34" charset="0"/>
              </a:rPr>
              <a:t>meghatározott ütemterv</a:t>
            </a:r>
          </a:p>
          <a:p>
            <a:pPr marL="180975" indent="-180975">
              <a:buFont typeface="Wingdings" pitchFamily="2" charset="2"/>
              <a:buChar char="§"/>
            </a:pPr>
            <a:r>
              <a:rPr lang="hu-HU" sz="1600" dirty="0" smtClean="0">
                <a:solidFill>
                  <a:srgbClr val="014564"/>
                </a:solidFill>
                <a:latin typeface="+mj-lt"/>
                <a:cs typeface="Arial" panose="020B0604020202020204" pitchFamily="34" charset="0"/>
              </a:rPr>
              <a:t>célokhoz rendeltség</a:t>
            </a:r>
          </a:p>
        </p:txBody>
      </p:sp>
      <p:pic>
        <p:nvPicPr>
          <p:cNvPr id="72" name="Picture 2" descr="Képtalálat a következőre: „európai unió logó”">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228274" y="1516681"/>
            <a:ext cx="547868" cy="450860"/>
          </a:xfrm>
          <a:prstGeom prst="rect">
            <a:avLst/>
          </a:prstGeom>
          <a:noFill/>
          <a:extLst>
            <a:ext uri="{909E8E84-426E-40DD-AFC4-6F175D3DCCD1}">
              <a14:hiddenFill xmlns:a14="http://schemas.microsoft.com/office/drawing/2010/main" xmlns="">
                <a:solidFill>
                  <a:srgbClr val="FFFFFF"/>
                </a:solidFill>
              </a14:hiddenFill>
            </a:ext>
          </a:extLst>
        </p:spPr>
      </p:pic>
      <p:sp>
        <p:nvSpPr>
          <p:cNvPr id="81" name="Lekerekített téglalap 80"/>
          <p:cNvSpPr/>
          <p:nvPr/>
        </p:nvSpPr>
        <p:spPr>
          <a:xfrm>
            <a:off x="662404" y="3645030"/>
            <a:ext cx="4758661" cy="1080181"/>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82" name="Picture 2" descr="M:\Üzleti_D\Marketing_I\_Közös\Logok,szignok,bannerek\_HASZNÁLANDÓ LOGÓK 2012.11-től\Magyar_grafikusnak\Egysoros_HIVATALOS\MFB_HU_fehérkeretes.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8718" t="13290" r="18624" b="51656"/>
          <a:stretch/>
        </p:blipFill>
        <p:spPr bwMode="auto">
          <a:xfrm>
            <a:off x="2144611" y="3861061"/>
            <a:ext cx="1553449" cy="648151"/>
          </a:xfrm>
          <a:prstGeom prst="rect">
            <a:avLst/>
          </a:prstGeom>
          <a:noFill/>
          <a:extLst>
            <a:ext uri="{909E8E84-426E-40DD-AFC4-6F175D3DCCD1}">
              <a14:hiddenFill xmlns:a14="http://schemas.microsoft.com/office/drawing/2010/main" xmlns="">
                <a:solidFill>
                  <a:srgbClr val="FFFFFF"/>
                </a:solidFill>
              </a14:hiddenFill>
            </a:ext>
          </a:extLst>
        </p:spPr>
      </p:pic>
      <p:sp>
        <p:nvSpPr>
          <p:cNvPr id="100" name="Ötszög 99"/>
          <p:cNvSpPr/>
          <p:nvPr/>
        </p:nvSpPr>
        <p:spPr>
          <a:xfrm rot="5400000">
            <a:off x="2654507" y="795856"/>
            <a:ext cx="72011" cy="2496000"/>
          </a:xfrm>
          <a:prstGeom prst="homePlate">
            <a:avLst>
              <a:gd name="adj" fmla="val 10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01" name="Ötszög 100"/>
          <p:cNvSpPr/>
          <p:nvPr/>
        </p:nvSpPr>
        <p:spPr>
          <a:xfrm rot="5400000">
            <a:off x="2691243" y="1443946"/>
            <a:ext cx="72011" cy="2496000"/>
          </a:xfrm>
          <a:prstGeom prst="homePlate">
            <a:avLst>
              <a:gd name="adj" fmla="val 10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1" name="Ötszög 110"/>
          <p:cNvSpPr/>
          <p:nvPr/>
        </p:nvSpPr>
        <p:spPr>
          <a:xfrm rot="5400000">
            <a:off x="2576496" y="2361026"/>
            <a:ext cx="72011" cy="2496000"/>
          </a:xfrm>
          <a:prstGeom prst="homePlate">
            <a:avLst>
              <a:gd name="adj" fmla="val 10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5" name="Ötszög 114"/>
          <p:cNvSpPr/>
          <p:nvPr/>
        </p:nvSpPr>
        <p:spPr>
          <a:xfrm rot="10800000" flipH="1">
            <a:off x="5381887" y="3861061"/>
            <a:ext cx="117190" cy="720099"/>
          </a:xfrm>
          <a:prstGeom prst="homePlate">
            <a:avLst>
              <a:gd name="adj" fmla="val 10000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6" name="Cím 1"/>
          <p:cNvSpPr txBox="1">
            <a:spLocks/>
          </p:cNvSpPr>
          <p:nvPr/>
        </p:nvSpPr>
        <p:spPr>
          <a:xfrm>
            <a:off x="132773" y="99109"/>
            <a:ext cx="8915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u-HU" sz="2400" dirty="0" smtClean="0">
              <a:solidFill>
                <a:prstClr val="white"/>
              </a:solidFill>
              <a:cs typeface="Arial" panose="020B0604020202020204" pitchFamily="34" charset="0"/>
            </a:endParaRPr>
          </a:p>
        </p:txBody>
      </p:sp>
      <p:sp>
        <p:nvSpPr>
          <p:cNvPr id="117" name="Szöveg helye 2"/>
          <p:cNvSpPr txBox="1">
            <a:spLocks/>
          </p:cNvSpPr>
          <p:nvPr/>
        </p:nvSpPr>
        <p:spPr>
          <a:xfrm>
            <a:off x="272350" y="188550"/>
            <a:ext cx="9399618" cy="504070"/>
          </a:xfrm>
          <a:prstGeom prst="rect">
            <a:avLst/>
          </a:prstGeom>
          <a:noFill/>
        </p:spPr>
        <p:txBody>
          <a:bodyPr>
            <a:noAutofit/>
          </a:bodyPr>
          <a:lstStyle/>
          <a:p>
            <a:pPr marL="342900" marR="0" lvl="0" indent="-342900" algn="l" defTabSz="914400" rtl="0" eaLnBrk="1" fontAlgn="auto" latinLnBrk="0" hangingPunct="1">
              <a:spcAft>
                <a:spcPts val="0"/>
              </a:spcAft>
              <a:buClrTx/>
              <a:buSzTx/>
              <a:tabLst/>
              <a:defRPr/>
            </a:pPr>
            <a:r>
              <a:rPr kumimoji="0" lang="hu-HU" sz="2300" b="1" i="0" u="none" strike="noStrike" kern="1200" cap="none" spc="0" normalizeH="0" baseline="0" noProof="0" dirty="0" smtClean="0">
                <a:ln>
                  <a:noFill/>
                </a:ln>
                <a:solidFill>
                  <a:srgbClr val="004564"/>
                </a:solidFill>
                <a:effectLst/>
                <a:uLnTx/>
                <a:uFillTx/>
              </a:rPr>
              <a:t>	</a:t>
            </a:r>
            <a:r>
              <a:rPr lang="hu-HU" sz="2000" b="1" dirty="0" smtClean="0">
                <a:solidFill>
                  <a:srgbClr val="004564"/>
                </a:solidFill>
              </a:rPr>
              <a:t>Az ország legnagyobb hálózatát építjük ki a források közvetítéséhez</a:t>
            </a:r>
            <a:endParaRPr lang="hu-HU" sz="2000" b="1" dirty="0">
              <a:solidFill>
                <a:srgbClr val="004564"/>
              </a:solidFill>
            </a:endParaRPr>
          </a:p>
        </p:txBody>
      </p:sp>
      <p:sp>
        <p:nvSpPr>
          <p:cNvPr id="118" name="Szöveg helye 2"/>
          <p:cNvSpPr txBox="1">
            <a:spLocks/>
          </p:cNvSpPr>
          <p:nvPr/>
        </p:nvSpPr>
        <p:spPr>
          <a:xfrm>
            <a:off x="701208" y="908650"/>
            <a:ext cx="7566841" cy="36005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hu-HU" sz="2000" b="1" kern="1200" baseline="0" dirty="0" smtClean="0">
                <a:solidFill>
                  <a:srgbClr val="5F5AA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hu-HU" sz="1600" b="0" dirty="0" smtClean="0">
                <a:solidFill>
                  <a:srgbClr val="014564"/>
                </a:solidFill>
              </a:rPr>
              <a:t>Az uniós </a:t>
            </a:r>
            <a:r>
              <a:rPr lang="hu-HU" sz="1600" b="0" dirty="0">
                <a:solidFill>
                  <a:srgbClr val="014564"/>
                </a:solidFill>
              </a:rPr>
              <a:t>források útja </a:t>
            </a:r>
            <a:r>
              <a:rPr lang="hu-HU" sz="1600" b="0" dirty="0" smtClean="0">
                <a:solidFill>
                  <a:srgbClr val="014564"/>
                </a:solidFill>
              </a:rPr>
              <a:t>a piaci szereplőkhöz</a:t>
            </a:r>
            <a:endParaRPr lang="hu-HU" sz="1600" b="0" dirty="0">
              <a:solidFill>
                <a:srgbClr val="014564"/>
              </a:solidFill>
            </a:endParaRPr>
          </a:p>
        </p:txBody>
      </p:sp>
      <p:sp>
        <p:nvSpPr>
          <p:cNvPr id="120" name="Rounded Rectangle 15"/>
          <p:cNvSpPr/>
          <p:nvPr/>
        </p:nvSpPr>
        <p:spPr>
          <a:xfrm>
            <a:off x="5577087" y="4509212"/>
            <a:ext cx="3276455" cy="431998"/>
          </a:xfrm>
          <a:prstGeom prst="roundRect">
            <a:avLst/>
          </a:prstGeom>
          <a:noFill/>
          <a:ln w="12700">
            <a:noFill/>
            <a:prstDash val="dash"/>
          </a:ln>
          <a:effectLst/>
        </p:spPr>
        <p:style>
          <a:lnRef idx="2">
            <a:schemeClr val="dk1"/>
          </a:lnRef>
          <a:fillRef idx="1">
            <a:schemeClr val="lt1"/>
          </a:fillRef>
          <a:effectRef idx="0">
            <a:schemeClr val="dk1"/>
          </a:effectRef>
          <a:fontRef idx="minor">
            <a:schemeClr val="dk1"/>
          </a:fontRef>
        </p:style>
        <p:txBody>
          <a:bodyPr rtlCol="0" anchor="ctr"/>
          <a:lstStyle>
            <a:defPPr>
              <a:defRPr lang="hu-HU"/>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hu-HU" sz="1400" b="1" dirty="0">
              <a:solidFill>
                <a:srgbClr val="014564"/>
              </a:solidFill>
              <a:cs typeface="Arial" panose="020B0604020202020204" pitchFamily="34" charset="0"/>
            </a:endParaRPr>
          </a:p>
        </p:txBody>
      </p:sp>
      <p:sp>
        <p:nvSpPr>
          <p:cNvPr id="39" name="Lekerekített téglalap 38"/>
          <p:cNvSpPr/>
          <p:nvPr/>
        </p:nvSpPr>
        <p:spPr>
          <a:xfrm>
            <a:off x="5109022" y="5445280"/>
            <a:ext cx="3744520" cy="1008000"/>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Dia számának helye 1"/>
          <p:cNvSpPr>
            <a:spLocks noGrp="1"/>
          </p:cNvSpPr>
          <p:nvPr>
            <p:ph type="sldNum" sz="quarter" idx="12"/>
          </p:nvPr>
        </p:nvSpPr>
        <p:spPr/>
        <p:txBody>
          <a:bodyPr/>
          <a:lstStyle/>
          <a:p>
            <a:fld id="{14989154-00E5-4490-9EFB-F8A4FA8E1256}" type="slidenum">
              <a:rPr lang="hu-HU" smtClean="0"/>
              <a:pPr/>
              <a:t>1</a:t>
            </a:fld>
            <a:endParaRPr lang="hu-HU" dirty="0"/>
          </a:p>
        </p:txBody>
      </p:sp>
      <p:sp>
        <p:nvSpPr>
          <p:cNvPr id="7" name="Szövegdoboz 6"/>
          <p:cNvSpPr txBox="1"/>
          <p:nvPr/>
        </p:nvSpPr>
        <p:spPr>
          <a:xfrm>
            <a:off x="1820652" y="5373272"/>
            <a:ext cx="2769821" cy="1200329"/>
          </a:xfrm>
          <a:prstGeom prst="rect">
            <a:avLst/>
          </a:prstGeom>
          <a:noFill/>
        </p:spPr>
        <p:txBody>
          <a:bodyPr wrap="square" rtlCol="0">
            <a:spAutoFit/>
          </a:bodyPr>
          <a:lstStyle/>
          <a:p>
            <a:r>
              <a:rPr lang="hu-HU" b="1" dirty="0" smtClean="0"/>
              <a:t>Országosan 642 MFB Pont. </a:t>
            </a:r>
            <a:r>
              <a:rPr lang="hu-HU" dirty="0" smtClean="0"/>
              <a:t>Közvetítők: Takarékbank, B3 Takarék, Budapest Bank, FHB Bank, OTP Bank, MKB Bank, Gránit Bank, NHB Bank.</a:t>
            </a:r>
          </a:p>
          <a:p>
            <a:endParaRPr lang="hu-HU" dirty="0"/>
          </a:p>
        </p:txBody>
      </p:sp>
    </p:spTree>
    <p:extLst>
      <p:ext uri="{BB962C8B-B14F-4D97-AF65-F5344CB8AC3E}">
        <p14:creationId xmlns:p14="http://schemas.microsoft.com/office/powerpoint/2010/main" xmlns="" val="2899002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632520" y="98425"/>
            <a:ext cx="6012668" cy="738188"/>
          </a:xfrm>
        </p:spPr>
        <p:txBody>
          <a:bodyPr>
            <a:normAutofit/>
          </a:bodyPr>
          <a:lstStyle/>
          <a:p>
            <a:r>
              <a:rPr lang="hu-HU" sz="2400" dirty="0" smtClean="0"/>
              <a:t>Foglalkoztatás ösztönzése </a:t>
            </a:r>
            <a:endParaRPr lang="hu-HU" sz="2400" dirty="0"/>
          </a:p>
        </p:txBody>
      </p:sp>
      <p:graphicFrame>
        <p:nvGraphicFramePr>
          <p:cNvPr id="6" name="Diagram 5"/>
          <p:cNvGraphicFramePr/>
          <p:nvPr>
            <p:extLst>
              <p:ext uri="{D42A27DB-BD31-4B8C-83A1-F6EECF244321}">
                <p14:modId xmlns:p14="http://schemas.microsoft.com/office/powerpoint/2010/main" xmlns="" val="2403196979"/>
              </p:ext>
            </p:extLst>
          </p:nvPr>
        </p:nvGraphicFramePr>
        <p:xfrm>
          <a:off x="643186" y="332656"/>
          <a:ext cx="8280920" cy="5292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zövegdoboz 4"/>
          <p:cNvSpPr txBox="1"/>
          <p:nvPr/>
        </p:nvSpPr>
        <p:spPr>
          <a:xfrm>
            <a:off x="5385048" y="908719"/>
            <a:ext cx="3888433" cy="646331"/>
          </a:xfrm>
          <a:prstGeom prst="rect">
            <a:avLst/>
          </a:prstGeom>
          <a:noFill/>
        </p:spPr>
        <p:txBody>
          <a:bodyPr wrap="square" rtlCol="0">
            <a:spAutoFit/>
          </a:bodyPr>
          <a:lstStyle/>
          <a:p>
            <a:r>
              <a:rPr lang="hu-HU" sz="3600" b="1" dirty="0" smtClean="0">
                <a:solidFill>
                  <a:srgbClr val="004564"/>
                </a:solidFill>
                <a:latin typeface="Gabriola" panose="04040605051002020D02" pitchFamily="82" charset="0"/>
              </a:rPr>
              <a:t>Állami támogatás formája</a:t>
            </a:r>
            <a:endParaRPr lang="hu-HU" sz="3600" b="1" dirty="0">
              <a:solidFill>
                <a:srgbClr val="004564"/>
              </a:solidFill>
              <a:latin typeface="Gabriola" panose="04040605051002020D02" pitchFamily="82" charset="0"/>
            </a:endParaRPr>
          </a:p>
        </p:txBody>
      </p:sp>
      <p:sp>
        <p:nvSpPr>
          <p:cNvPr id="7" name="Téglalap 6"/>
          <p:cNvSpPr/>
          <p:nvPr/>
        </p:nvSpPr>
        <p:spPr bwMode="auto">
          <a:xfrm>
            <a:off x="632520" y="5517232"/>
            <a:ext cx="7488832" cy="792088"/>
          </a:xfrm>
          <a:prstGeom prst="rect">
            <a:avLst/>
          </a:prstGeom>
          <a:solidFill>
            <a:srgbClr val="C00000"/>
          </a:solidFill>
          <a:ln w="6350" cap="flat" cmpd="sng" algn="ctr">
            <a:solidFill>
              <a:srgbClr val="A5A6AA"/>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r>
              <a:rPr lang="hu-HU" sz="1600" b="1" dirty="0" smtClean="0">
                <a:solidFill>
                  <a:schemeClr val="bg1"/>
                </a:solidFill>
              </a:rPr>
              <a:t>Indikátor: Végső Kedvezményezett által teljesítendő indikátor nem került meghatározásra, azonban adatszolgáltatási kötelezettsége a foglalkoztatás növekedésére vonatkozóan van! </a:t>
            </a:r>
            <a:endParaRPr lang="hu-HU" sz="1600" b="1" dirty="0">
              <a:solidFill>
                <a:schemeClr val="bg1"/>
              </a:solidFill>
            </a:endParaRPr>
          </a:p>
        </p:txBody>
      </p:sp>
      <p:sp>
        <p:nvSpPr>
          <p:cNvPr id="3" name="Dia számának helye 2"/>
          <p:cNvSpPr>
            <a:spLocks noGrp="1"/>
          </p:cNvSpPr>
          <p:nvPr>
            <p:ph type="sldNum" sz="quarter" idx="12"/>
          </p:nvPr>
        </p:nvSpPr>
        <p:spPr/>
        <p:txBody>
          <a:bodyPr/>
          <a:lstStyle/>
          <a:p>
            <a:fld id="{14989154-00E5-4490-9EFB-F8A4FA8E1256}" type="slidenum">
              <a:rPr lang="hu-HU" smtClean="0">
                <a:latin typeface="Arial"/>
              </a:rPr>
              <a:pPr/>
              <a:t>19</a:t>
            </a:fld>
            <a:endParaRPr lang="hu-HU" dirty="0">
              <a:latin typeface="Arial"/>
            </a:endParaRPr>
          </a:p>
        </p:txBody>
      </p:sp>
    </p:spTree>
    <p:extLst>
      <p:ext uri="{BB962C8B-B14F-4D97-AF65-F5344CB8AC3E}">
        <p14:creationId xmlns:p14="http://schemas.microsoft.com/office/powerpoint/2010/main" xmlns="" val="8967194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CG_Agenda_Title"/>
          <p:cNvSpPr txBox="1">
            <a:spLocks noChangeArrowheads="1"/>
          </p:cNvSpPr>
          <p:nvPr/>
        </p:nvSpPr>
        <p:spPr>
          <a:xfrm>
            <a:off x="884548" y="45908"/>
            <a:ext cx="6132802" cy="93612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r>
              <a:rPr lang="hu-HU" altLang="ko-KR" sz="2400" b="1" dirty="0" smtClean="0">
                <a:solidFill>
                  <a:srgbClr val="004564"/>
                </a:solidFill>
                <a:latin typeface="+mn-lt"/>
                <a:ea typeface="+mn-ea"/>
                <a:cs typeface="+mn-cs"/>
              </a:rPr>
              <a:t>Hitelezés folyamata</a:t>
            </a:r>
            <a:endParaRPr lang="en-US" altLang="ko-KR" sz="2400" b="1" dirty="0">
              <a:solidFill>
                <a:srgbClr val="004564"/>
              </a:solidFill>
              <a:latin typeface="+mn-lt"/>
              <a:ea typeface="+mn-ea"/>
              <a:cs typeface="+mn-cs"/>
            </a:endParaRPr>
          </a:p>
        </p:txBody>
      </p:sp>
      <p:graphicFrame>
        <p:nvGraphicFramePr>
          <p:cNvPr id="6" name="Diagram 5"/>
          <p:cNvGraphicFramePr/>
          <p:nvPr>
            <p:extLst>
              <p:ext uri="{D42A27DB-BD31-4B8C-83A1-F6EECF244321}">
                <p14:modId xmlns:p14="http://schemas.microsoft.com/office/powerpoint/2010/main" xmlns="" val="3919973405"/>
              </p:ext>
            </p:extLst>
          </p:nvPr>
        </p:nvGraphicFramePr>
        <p:xfrm>
          <a:off x="818426" y="1196690"/>
          <a:ext cx="7879094" cy="4824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zövegdoboz 9"/>
          <p:cNvSpPr txBox="1"/>
          <p:nvPr/>
        </p:nvSpPr>
        <p:spPr>
          <a:xfrm>
            <a:off x="4440909" y="2483588"/>
            <a:ext cx="1136178" cy="276999"/>
          </a:xfrm>
          <a:prstGeom prst="rect">
            <a:avLst/>
          </a:prstGeom>
          <a:noFill/>
        </p:spPr>
        <p:txBody>
          <a:bodyPr wrap="square" rtlCol="0">
            <a:spAutoFit/>
          </a:bodyPr>
          <a:lstStyle/>
          <a:p>
            <a:endParaRPr lang="hu-HU" dirty="0"/>
          </a:p>
        </p:txBody>
      </p:sp>
      <p:sp>
        <p:nvSpPr>
          <p:cNvPr id="12" name="Szövegdoboz 11"/>
          <p:cNvSpPr txBox="1"/>
          <p:nvPr/>
        </p:nvSpPr>
        <p:spPr>
          <a:xfrm>
            <a:off x="2654552" y="5466776"/>
            <a:ext cx="1596351" cy="338554"/>
          </a:xfrm>
          <a:prstGeom prst="rect">
            <a:avLst/>
          </a:prstGeom>
          <a:noFill/>
        </p:spPr>
        <p:txBody>
          <a:bodyPr wrap="square" rtlCol="0">
            <a:spAutoFit/>
          </a:bodyPr>
          <a:lstStyle/>
          <a:p>
            <a:r>
              <a:rPr lang="hu-HU" sz="1600" u="sng" dirty="0" smtClean="0">
                <a:solidFill>
                  <a:schemeClr val="bg1"/>
                </a:solidFill>
              </a:rPr>
              <a:t>Hiánypótlás</a:t>
            </a:r>
            <a:endParaRPr lang="hu-HU" sz="1600" u="sng" dirty="0">
              <a:solidFill>
                <a:schemeClr val="bg1"/>
              </a:solidFill>
            </a:endParaRPr>
          </a:p>
        </p:txBody>
      </p:sp>
      <p:sp>
        <p:nvSpPr>
          <p:cNvPr id="13" name="Szövegdoboz 12"/>
          <p:cNvSpPr txBox="1"/>
          <p:nvPr/>
        </p:nvSpPr>
        <p:spPr>
          <a:xfrm>
            <a:off x="5265043" y="5466776"/>
            <a:ext cx="1872260" cy="338554"/>
          </a:xfrm>
          <a:prstGeom prst="rect">
            <a:avLst/>
          </a:prstGeom>
          <a:noFill/>
        </p:spPr>
        <p:txBody>
          <a:bodyPr wrap="square" rtlCol="0">
            <a:spAutoFit/>
          </a:bodyPr>
          <a:lstStyle/>
          <a:p>
            <a:r>
              <a:rPr lang="hu-HU" sz="1600" u="sng" dirty="0" smtClean="0">
                <a:solidFill>
                  <a:schemeClr val="bg1"/>
                </a:solidFill>
              </a:rPr>
              <a:t>Szerződéskötés</a:t>
            </a:r>
            <a:endParaRPr lang="hu-HU" sz="1600" u="sng" dirty="0">
              <a:solidFill>
                <a:schemeClr val="bg1"/>
              </a:solidFill>
            </a:endParaRPr>
          </a:p>
        </p:txBody>
      </p:sp>
      <p:sp>
        <p:nvSpPr>
          <p:cNvPr id="14" name="Szalagnyíl balra 13"/>
          <p:cNvSpPr/>
          <p:nvPr/>
        </p:nvSpPr>
        <p:spPr>
          <a:xfrm>
            <a:off x="3002729" y="3284980"/>
            <a:ext cx="312043" cy="64809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5" name="Szalagnyíl balra 14"/>
          <p:cNvSpPr/>
          <p:nvPr/>
        </p:nvSpPr>
        <p:spPr>
          <a:xfrm>
            <a:off x="3002729" y="4005080"/>
            <a:ext cx="312043" cy="64809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6" name="Szalagnyíl balra 15"/>
          <p:cNvSpPr/>
          <p:nvPr/>
        </p:nvSpPr>
        <p:spPr>
          <a:xfrm>
            <a:off x="3002729" y="4725180"/>
            <a:ext cx="312043" cy="648090"/>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Dia számának helye 1"/>
          <p:cNvSpPr>
            <a:spLocks noGrp="1"/>
          </p:cNvSpPr>
          <p:nvPr>
            <p:ph type="sldNum" sz="quarter" idx="12"/>
          </p:nvPr>
        </p:nvSpPr>
        <p:spPr/>
        <p:txBody>
          <a:bodyPr/>
          <a:lstStyle/>
          <a:p>
            <a:fld id="{14989154-00E5-4490-9EFB-F8A4FA8E1256}" type="slidenum">
              <a:rPr lang="hu-HU" smtClean="0">
                <a:latin typeface="Arial"/>
              </a:rPr>
              <a:pPr/>
              <a:t>20</a:t>
            </a:fld>
            <a:endParaRPr lang="hu-HU" dirty="0">
              <a:latin typeface="Arial"/>
            </a:endParaRPr>
          </a:p>
        </p:txBody>
      </p:sp>
    </p:spTree>
    <p:extLst>
      <p:ext uri="{BB962C8B-B14F-4D97-AF65-F5344CB8AC3E}">
        <p14:creationId xmlns:p14="http://schemas.microsoft.com/office/powerpoint/2010/main" xmlns="" val="548638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14989154-00E5-4490-9EFB-F8A4FA8E1256}" type="slidenum">
              <a:rPr lang="hu-HU" smtClean="0">
                <a:latin typeface="Arial"/>
              </a:rPr>
              <a:pPr/>
              <a:t>21</a:t>
            </a:fld>
            <a:endParaRPr lang="hu-HU" dirty="0">
              <a:latin typeface="Arial"/>
            </a:endParaRPr>
          </a:p>
        </p:txBody>
      </p:sp>
      <p:sp>
        <p:nvSpPr>
          <p:cNvPr id="3" name="Szövegdoboz 2"/>
          <p:cNvSpPr txBox="1"/>
          <p:nvPr/>
        </p:nvSpPr>
        <p:spPr>
          <a:xfrm>
            <a:off x="308484" y="944724"/>
            <a:ext cx="8316923" cy="4647426"/>
          </a:xfrm>
          <a:prstGeom prst="rect">
            <a:avLst/>
          </a:prstGeom>
          <a:noFill/>
        </p:spPr>
        <p:txBody>
          <a:bodyPr wrap="square" rtlCol="0">
            <a:spAutoFit/>
          </a:bodyPr>
          <a:lstStyle/>
          <a:p>
            <a:endParaRPr lang="hu-HU" sz="2400" dirty="0" smtClean="0"/>
          </a:p>
          <a:p>
            <a:r>
              <a:rPr lang="hu-HU" sz="2400" dirty="0" smtClean="0"/>
              <a:t>Milyen pluszt nyújt még a GINOP-8.8.1-17 Foglalkoztatás ösztönzése célú hitel igénybe vétele?</a:t>
            </a:r>
          </a:p>
          <a:p>
            <a:endParaRPr lang="hu-HU" sz="2400" dirty="0" smtClean="0"/>
          </a:p>
          <a:p>
            <a:endParaRPr lang="hu-HU" dirty="0"/>
          </a:p>
          <a:p>
            <a:endParaRPr lang="hu-HU" dirty="0" smtClean="0"/>
          </a:p>
          <a:p>
            <a:pPr>
              <a:spcAft>
                <a:spcPts val="0"/>
              </a:spcAft>
            </a:pPr>
            <a:r>
              <a:rPr lang="hu-HU" sz="2000" dirty="0">
                <a:solidFill>
                  <a:srgbClr val="1B5072"/>
                </a:solidFill>
              </a:rPr>
              <a:t>Az alábbi kapcsolódó Felhívások esetében a tartalmi értékelési szempontok kapcsán </a:t>
            </a:r>
            <a:r>
              <a:rPr lang="hu-HU" sz="2000" dirty="0">
                <a:solidFill>
                  <a:srgbClr val="FF0000"/>
                </a:solidFill>
              </a:rPr>
              <a:t>plusz pont jár</a:t>
            </a:r>
            <a:r>
              <a:rPr lang="hu-HU" sz="2000" dirty="0">
                <a:solidFill>
                  <a:srgbClr val="1B5072"/>
                </a:solidFill>
              </a:rPr>
              <a:t> a támogatást igénylőnek:</a:t>
            </a:r>
            <a:r>
              <a:rPr lang="hu-HU" sz="2400" dirty="0"/>
              <a:t> </a:t>
            </a:r>
          </a:p>
          <a:p>
            <a:pPr>
              <a:spcAft>
                <a:spcPts val="0"/>
              </a:spcAft>
            </a:pPr>
            <a:endParaRPr lang="hu-HU" sz="2000" dirty="0" smtClean="0">
              <a:solidFill>
                <a:srgbClr val="1F497D"/>
              </a:solidFill>
              <a:latin typeface="Calibri"/>
              <a:ea typeface="Calibri"/>
              <a:cs typeface="Times New Roman"/>
            </a:endParaRPr>
          </a:p>
          <a:p>
            <a:pPr>
              <a:spcAft>
                <a:spcPts val="0"/>
              </a:spcAft>
            </a:pPr>
            <a:r>
              <a:rPr lang="hu-HU" sz="2000" dirty="0">
                <a:solidFill>
                  <a:srgbClr val="1F497D"/>
                </a:solidFill>
                <a:latin typeface="Calibri"/>
                <a:ea typeface="Calibri"/>
                <a:cs typeface="Times New Roman"/>
              </a:rPr>
              <a:t> </a:t>
            </a:r>
            <a:endParaRPr lang="hu-HU" sz="2000" dirty="0">
              <a:latin typeface="Calibri"/>
              <a:ea typeface="Calibri"/>
              <a:cs typeface="Times New Roman"/>
            </a:endParaRPr>
          </a:p>
          <a:p>
            <a:pPr marL="342900" lvl="0" indent="-342900" algn="l">
              <a:spcAft>
                <a:spcPts val="0"/>
              </a:spcAft>
              <a:buFont typeface="Symbol"/>
              <a:buChar char=""/>
            </a:pPr>
            <a:r>
              <a:rPr lang="hu-HU" sz="2000" dirty="0" smtClean="0">
                <a:solidFill>
                  <a:srgbClr val="1B5072"/>
                </a:solidFill>
                <a:latin typeface="+mj-lt"/>
              </a:rPr>
              <a:t>GINOP-5.1.7-17     Társadalmi </a:t>
            </a:r>
            <a:r>
              <a:rPr lang="hu-HU" sz="2000" dirty="0">
                <a:solidFill>
                  <a:srgbClr val="1B5072"/>
                </a:solidFill>
                <a:latin typeface="+mj-lt"/>
              </a:rPr>
              <a:t>célú vállalkozások ösztönzése</a:t>
            </a:r>
          </a:p>
          <a:p>
            <a:pPr marL="342900" lvl="0" indent="-342900" algn="l">
              <a:spcAft>
                <a:spcPts val="0"/>
              </a:spcAft>
              <a:buFont typeface="Symbol"/>
              <a:buChar char=""/>
            </a:pPr>
            <a:r>
              <a:rPr lang="hu-HU" sz="2000" dirty="0" smtClean="0">
                <a:solidFill>
                  <a:srgbClr val="1B5072"/>
                </a:solidFill>
                <a:latin typeface="+mj-lt"/>
              </a:rPr>
              <a:t>GINOP-5.1.10-17   Álláskeresők </a:t>
            </a:r>
            <a:r>
              <a:rPr lang="hu-HU" sz="2000" dirty="0">
                <a:solidFill>
                  <a:srgbClr val="1B5072"/>
                </a:solidFill>
                <a:latin typeface="+mj-lt"/>
              </a:rPr>
              <a:t>vállalkozóvá válásának támogatása</a:t>
            </a:r>
          </a:p>
          <a:p>
            <a:pPr marL="342900" lvl="0" indent="-342900" algn="l">
              <a:spcAft>
                <a:spcPts val="0"/>
              </a:spcAft>
              <a:buFont typeface="Symbol"/>
              <a:buChar char=""/>
            </a:pPr>
            <a:r>
              <a:rPr lang="hu-HU" sz="2000" dirty="0" smtClean="0">
                <a:solidFill>
                  <a:srgbClr val="1B5072"/>
                </a:solidFill>
                <a:latin typeface="+mj-lt"/>
              </a:rPr>
              <a:t>GINOP-5.2.7-17</a:t>
            </a:r>
            <a:r>
              <a:rPr lang="hu-HU" sz="2000" dirty="0">
                <a:solidFill>
                  <a:srgbClr val="1F497D"/>
                </a:solidFill>
                <a:latin typeface="+mj-lt"/>
                <a:cs typeface="Times New Roman"/>
              </a:rPr>
              <a:t> </a:t>
            </a:r>
            <a:r>
              <a:rPr lang="hu-HU" sz="2000" dirty="0" smtClean="0">
                <a:solidFill>
                  <a:srgbClr val="1F497D"/>
                </a:solidFill>
                <a:latin typeface="+mj-lt"/>
                <a:cs typeface="Times New Roman"/>
              </a:rPr>
              <a:t>    </a:t>
            </a:r>
            <a:r>
              <a:rPr lang="hu-HU" sz="2000" dirty="0" smtClean="0">
                <a:solidFill>
                  <a:srgbClr val="1B5072"/>
                </a:solidFill>
                <a:latin typeface="+mj-lt"/>
              </a:rPr>
              <a:t>Fiatalok </a:t>
            </a:r>
            <a:r>
              <a:rPr lang="hu-HU" sz="2000" dirty="0">
                <a:solidFill>
                  <a:srgbClr val="1B5072"/>
                </a:solidFill>
                <a:latin typeface="+mj-lt"/>
              </a:rPr>
              <a:t>vállalkozóvá válásának támogatása </a:t>
            </a:r>
            <a:r>
              <a:rPr lang="hu-HU" sz="2000" dirty="0">
                <a:solidFill>
                  <a:srgbClr val="1F497D"/>
                </a:solidFill>
                <a:latin typeface="+mj-lt"/>
                <a:ea typeface="Calibri"/>
                <a:cs typeface="Times New Roman"/>
              </a:rPr>
              <a:t> </a:t>
            </a:r>
            <a:endParaRPr lang="hu-HU" sz="2000" dirty="0">
              <a:solidFill>
                <a:srgbClr val="FF0000"/>
              </a:solidFill>
              <a:latin typeface="+mj-lt"/>
              <a:ea typeface="Calibri"/>
              <a:cs typeface="Times New Roman"/>
            </a:endParaRPr>
          </a:p>
          <a:p>
            <a:pPr>
              <a:spcAft>
                <a:spcPts val="0"/>
              </a:spcAft>
            </a:pPr>
            <a:r>
              <a:rPr lang="hu-HU" sz="2000" dirty="0">
                <a:solidFill>
                  <a:srgbClr val="1F497D"/>
                </a:solidFill>
                <a:latin typeface="Calibri"/>
                <a:ea typeface="Calibri"/>
                <a:cs typeface="Times New Roman"/>
              </a:rPr>
              <a:t> </a:t>
            </a:r>
            <a:endParaRPr lang="hu-HU" dirty="0"/>
          </a:p>
          <a:p>
            <a:endParaRPr lang="hu-HU" dirty="0"/>
          </a:p>
        </p:txBody>
      </p:sp>
    </p:spTree>
    <p:extLst>
      <p:ext uri="{BB962C8B-B14F-4D97-AF65-F5344CB8AC3E}">
        <p14:creationId xmlns:p14="http://schemas.microsoft.com/office/powerpoint/2010/main" xmlns="" val="18161196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1136576" y="1592796"/>
            <a:ext cx="6934200" cy="2628292"/>
          </a:xfrm>
        </p:spPr>
        <p:txBody>
          <a:bodyPr>
            <a:normAutofit/>
          </a:bodyPr>
          <a:lstStyle/>
          <a:p>
            <a:endParaRPr lang="hu-HU" sz="2300" b="1" dirty="0" smtClean="0"/>
          </a:p>
          <a:p>
            <a:r>
              <a:rPr lang="hu-HU" sz="2300" b="1" dirty="0" smtClean="0"/>
              <a:t>Sikeres visszatérítendő támogatás igénybevételt </a:t>
            </a:r>
            <a:r>
              <a:rPr lang="hu-HU" sz="2300" b="1" dirty="0"/>
              <a:t>kívánunk!</a:t>
            </a:r>
          </a:p>
          <a:p>
            <a:pPr algn="l" defTabSz="1072866" fontAlgn="auto">
              <a:spcAft>
                <a:spcPts val="0"/>
              </a:spcAft>
            </a:pPr>
            <a:endParaRPr lang="hu-HU" altLang="ko-KR" b="1" dirty="0" smtClean="0">
              <a:solidFill>
                <a:srgbClr val="FFFFFF"/>
              </a:solidFill>
              <a:latin typeface="Calibri"/>
              <a:ea typeface="굴림" charset="-127"/>
            </a:endParaRPr>
          </a:p>
          <a:p>
            <a:pPr algn="l" defTabSz="1072866" fontAlgn="auto">
              <a:spcAft>
                <a:spcPts val="0"/>
              </a:spcAft>
            </a:pPr>
            <a:endParaRPr lang="hu-HU" altLang="ko-KR" b="1" dirty="0">
              <a:solidFill>
                <a:srgbClr val="FFFFFF"/>
              </a:solidFill>
              <a:latin typeface="Calibri"/>
              <a:ea typeface="굴림" charset="-127"/>
            </a:endParaRPr>
          </a:p>
          <a:p>
            <a:pPr defTabSz="1072866" fontAlgn="auto">
              <a:spcAft>
                <a:spcPts val="0"/>
              </a:spcAft>
            </a:pPr>
            <a:endParaRPr lang="hu-HU" altLang="ko-KR" b="1" dirty="0" smtClean="0">
              <a:solidFill>
                <a:srgbClr val="FFFFFF"/>
              </a:solidFill>
              <a:latin typeface="Calibri"/>
              <a:ea typeface="굴림" charset="-127"/>
            </a:endParaRPr>
          </a:p>
          <a:p>
            <a:pPr defTabSz="1072866" fontAlgn="auto">
              <a:spcAft>
                <a:spcPts val="0"/>
              </a:spcAft>
            </a:pPr>
            <a:r>
              <a:rPr lang="hu-HU" altLang="ko-KR" b="1" dirty="0" smtClean="0">
                <a:solidFill>
                  <a:srgbClr val="FFFFFF"/>
                </a:solidFill>
                <a:latin typeface="Calibri"/>
                <a:ea typeface="굴림" charset="-127"/>
              </a:rPr>
              <a:t>MFB Zrt. Értékesítés- irányítási Igazgatósága</a:t>
            </a:r>
          </a:p>
          <a:p>
            <a:endParaRPr lang="hu-HU" b="1" dirty="0"/>
          </a:p>
        </p:txBody>
      </p:sp>
      <p:sp>
        <p:nvSpPr>
          <p:cNvPr id="4" name="Dia számának helye 3"/>
          <p:cNvSpPr>
            <a:spLocks noGrp="1"/>
          </p:cNvSpPr>
          <p:nvPr>
            <p:ph type="sldNum" sz="quarter" idx="12"/>
          </p:nvPr>
        </p:nvSpPr>
        <p:spPr>
          <a:xfrm>
            <a:off x="9321487" y="6381331"/>
            <a:ext cx="428497" cy="365125"/>
          </a:xfrm>
        </p:spPr>
        <p:txBody>
          <a:bodyPr/>
          <a:lstStyle/>
          <a:p>
            <a:fld id="{14989154-00E5-4490-9EFB-F8A4FA8E1256}" type="slidenum">
              <a:rPr lang="hu-HU" smtClean="0">
                <a:solidFill>
                  <a:srgbClr val="FFFFFF"/>
                </a:solidFill>
              </a:rPr>
              <a:pPr/>
              <a:t>22</a:t>
            </a:fld>
            <a:endParaRPr lang="hu-HU" dirty="0">
              <a:solidFill>
                <a:srgbClr val="FFFFFF"/>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4808" y="4283083"/>
            <a:ext cx="2900762" cy="2061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860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14989154-00E5-4490-9EFB-F8A4FA8E1256}" type="slidenum">
              <a:rPr lang="hu-HU" smtClean="0"/>
              <a:pPr/>
              <a:t>2</a:t>
            </a:fld>
            <a:endParaRPr lang="hu-HU" dirty="0"/>
          </a:p>
        </p:txBody>
      </p:sp>
      <p:pic>
        <p:nvPicPr>
          <p:cNvPr id="8" name="Kép helye 7"/>
          <p:cNvPicPr>
            <a:picLocks noGrp="1" noChangeAspect="1"/>
          </p:cNvPicPr>
          <p:nvPr>
            <p:ph type="pic" idx="1"/>
          </p:nvPr>
        </p:nvPicPr>
        <p:blipFill rotWithShape="1">
          <a:blip r:embed="rId3" cstate="print"/>
          <a:srcRect l="9476" t="6248" r="10694" b="54758"/>
          <a:stretch/>
        </p:blipFill>
        <p:spPr bwMode="auto">
          <a:xfrm>
            <a:off x="1203342" y="980663"/>
            <a:ext cx="7260147" cy="2618797"/>
          </a:xfrm>
          <a:prstGeom prst="rect">
            <a:avLst/>
          </a:prstGeom>
          <a:ln>
            <a:noFill/>
          </a:ln>
          <a:extLst>
            <a:ext uri="{53640926-AAD7-44D8-BBD7-CCE9431645EC}">
              <a14:shadowObscured xmlns:a14="http://schemas.microsoft.com/office/drawing/2010/main" xmlns=""/>
            </a:ext>
          </a:extLst>
        </p:spPr>
      </p:pic>
      <p:sp>
        <p:nvSpPr>
          <p:cNvPr id="12" name="BCG_Agenda_Title"/>
          <p:cNvSpPr>
            <a:spLocks noGrp="1" noChangeArrowheads="1"/>
          </p:cNvSpPr>
          <p:nvPr>
            <p:ph type="title" idx="4294967295"/>
          </p:nvPr>
        </p:nvSpPr>
        <p:spPr>
          <a:xfrm>
            <a:off x="632521" y="116544"/>
            <a:ext cx="8359080" cy="576079"/>
          </a:xfrm>
          <a:noFill/>
        </p:spPr>
        <p:txBody>
          <a:bodyPr>
            <a:normAutofit/>
          </a:bodyPr>
          <a:lstStyle/>
          <a:p>
            <a:pPr algn="l">
              <a:spcBef>
                <a:spcPct val="20000"/>
              </a:spcBef>
            </a:pPr>
            <a:r>
              <a:rPr lang="hu-HU" altLang="ko-KR" sz="2400" b="1" dirty="0" smtClean="0">
                <a:solidFill>
                  <a:srgbClr val="014564"/>
                </a:solidFill>
                <a:latin typeface="+mn-lt"/>
                <a:ea typeface="+mn-ea"/>
                <a:cs typeface="+mn-cs"/>
              </a:rPr>
              <a:t>Információ – első kézből </a:t>
            </a:r>
            <a:endParaRPr lang="en-US" altLang="ko-KR" sz="2000" b="1" dirty="0">
              <a:solidFill>
                <a:srgbClr val="014564"/>
              </a:solidFill>
              <a:latin typeface="Arial" pitchFamily="34" charset="0"/>
              <a:ea typeface="+mn-ea"/>
              <a:cs typeface="Arial" pitchFamily="34" charset="0"/>
            </a:endParaRPr>
          </a:p>
        </p:txBody>
      </p:sp>
      <p:sp>
        <p:nvSpPr>
          <p:cNvPr id="7" name="Lekerekített téglalap 6"/>
          <p:cNvSpPr/>
          <p:nvPr/>
        </p:nvSpPr>
        <p:spPr>
          <a:xfrm>
            <a:off x="1208480" y="5085370"/>
            <a:ext cx="3003394" cy="1008000"/>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hu-HU" sz="1800" dirty="0">
              <a:solidFill>
                <a:prstClr val="white"/>
              </a:solidFill>
            </a:endParaRPr>
          </a:p>
        </p:txBody>
      </p:sp>
      <p:pic>
        <p:nvPicPr>
          <p:cNvPr id="10" name="Picture 21" descr="M:\Üzleti_D\Kommunikációs és PR_O\04 MFB CORPORATE\Arculat\Logók,szignók,bannerek\MFB Pont logók\MFB_Pont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23170" y="4019844"/>
            <a:ext cx="895798" cy="7053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Lekerekített téglalap 15"/>
          <p:cNvSpPr/>
          <p:nvPr/>
        </p:nvSpPr>
        <p:spPr>
          <a:xfrm>
            <a:off x="1169697" y="3703672"/>
            <a:ext cx="7273438" cy="1237538"/>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hu-HU" sz="1800" dirty="0">
              <a:solidFill>
                <a:prstClr val="white"/>
              </a:solidFill>
            </a:endParaRPr>
          </a:p>
        </p:txBody>
      </p:sp>
      <p:sp>
        <p:nvSpPr>
          <p:cNvPr id="17" name="Szöveg helye 3"/>
          <p:cNvSpPr>
            <a:spLocks noGrp="1"/>
          </p:cNvSpPr>
          <p:nvPr>
            <p:ph type="body" sz="half" idx="2"/>
          </p:nvPr>
        </p:nvSpPr>
        <p:spPr>
          <a:xfrm>
            <a:off x="5499076" y="3937586"/>
            <a:ext cx="1872260" cy="715587"/>
          </a:xfrm>
        </p:spPr>
        <p:txBody>
          <a:bodyPr anchor="ctr">
            <a:noAutofit/>
          </a:bodyPr>
          <a:lstStyle/>
          <a:p>
            <a:pPr marL="0" lvl="1" algn="ctr" fontAlgn="base">
              <a:spcBef>
                <a:spcPts val="600"/>
              </a:spcBef>
              <a:spcAft>
                <a:spcPct val="0"/>
              </a:spcAft>
            </a:pPr>
            <a:r>
              <a:rPr lang="hu-HU" b="1" dirty="0" smtClean="0">
                <a:solidFill>
                  <a:srgbClr val="014564"/>
                </a:solidFill>
              </a:rPr>
              <a:t>Online: </a:t>
            </a:r>
            <a:r>
              <a:rPr lang="hu-HU" dirty="0" err="1" smtClean="0">
                <a:solidFill>
                  <a:srgbClr val="014564"/>
                </a:solidFill>
                <a:hlinkClick r:id="rId5"/>
              </a:rPr>
              <a:t>www.mfbpont.hu</a:t>
            </a:r>
            <a:endParaRPr lang="hu-HU" dirty="0" smtClean="0">
              <a:solidFill>
                <a:srgbClr val="014564"/>
              </a:solidFill>
            </a:endParaRPr>
          </a:p>
          <a:p>
            <a:pPr marL="0" lvl="1" algn="ctr" fontAlgn="base">
              <a:spcBef>
                <a:spcPts val="600"/>
              </a:spcBef>
              <a:spcAft>
                <a:spcPct val="0"/>
              </a:spcAft>
            </a:pPr>
            <a:r>
              <a:rPr lang="hu-HU" dirty="0" err="1" smtClean="0">
                <a:solidFill>
                  <a:srgbClr val="014564"/>
                </a:solidFill>
                <a:hlinkClick r:id="rId6"/>
              </a:rPr>
              <a:t>www.palyazat.gov.hu</a:t>
            </a:r>
            <a:endParaRPr lang="hu-HU" dirty="0" smtClean="0">
              <a:solidFill>
                <a:srgbClr val="014564"/>
              </a:solidFill>
            </a:endParaRPr>
          </a:p>
        </p:txBody>
      </p:sp>
      <p:sp>
        <p:nvSpPr>
          <p:cNvPr id="18" name="Szöveg helye 3"/>
          <p:cNvSpPr txBox="1">
            <a:spLocks/>
          </p:cNvSpPr>
          <p:nvPr/>
        </p:nvSpPr>
        <p:spPr>
          <a:xfrm>
            <a:off x="1534670" y="4148960"/>
            <a:ext cx="1618733" cy="43220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kern="1200">
                <a:solidFill>
                  <a:srgbClr val="323232"/>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lvl="1" algn="ctr">
              <a:spcBef>
                <a:spcPts val="600"/>
              </a:spcBef>
            </a:pPr>
            <a:r>
              <a:rPr lang="hu-HU" b="1" dirty="0" smtClean="0">
                <a:solidFill>
                  <a:srgbClr val="014564"/>
                </a:solidFill>
              </a:rPr>
              <a:t>Személyesen:</a:t>
            </a:r>
          </a:p>
          <a:p>
            <a:pPr marL="0" lvl="1" algn="ctr">
              <a:spcBef>
                <a:spcPts val="600"/>
              </a:spcBef>
            </a:pPr>
            <a:r>
              <a:rPr lang="hu-HU" dirty="0" smtClean="0">
                <a:solidFill>
                  <a:srgbClr val="014564"/>
                </a:solidFill>
              </a:rPr>
              <a:t>az MFB Pontokon </a:t>
            </a:r>
            <a:endParaRPr lang="hu-HU" dirty="0">
              <a:solidFill>
                <a:srgbClr val="014564"/>
              </a:solidFill>
            </a:endParaRPr>
          </a:p>
        </p:txBody>
      </p:sp>
      <p:sp>
        <p:nvSpPr>
          <p:cNvPr id="20" name="Lekerekített téglalap 19"/>
          <p:cNvSpPr/>
          <p:nvPr/>
        </p:nvSpPr>
        <p:spPr>
          <a:xfrm>
            <a:off x="4640957" y="5085230"/>
            <a:ext cx="3763150" cy="1008000"/>
          </a:xfrm>
          <a:prstGeom prst="roundRect">
            <a:avLst/>
          </a:prstGeom>
          <a:noFill/>
          <a:ln w="50800">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hu-HU" sz="1800" dirty="0">
              <a:solidFill>
                <a:prstClr val="white"/>
              </a:solidFill>
            </a:endParaRPr>
          </a:p>
        </p:txBody>
      </p:sp>
      <p:pic>
        <p:nvPicPr>
          <p:cNvPr id="21" name="Kép 20"/>
          <p:cNvPicPr/>
          <p:nvPr/>
        </p:nvPicPr>
        <p:blipFill rotWithShape="1">
          <a:blip r:embed="rId7" cstate="print"/>
          <a:srcRect l="9608" t="32715" r="74922" b="46386"/>
          <a:stretch/>
        </p:blipFill>
        <p:spPr bwMode="auto">
          <a:xfrm>
            <a:off x="4934161" y="5157243"/>
            <a:ext cx="1177578" cy="947165"/>
          </a:xfrm>
          <a:prstGeom prst="rect">
            <a:avLst/>
          </a:prstGeom>
          <a:ln>
            <a:noFill/>
          </a:ln>
          <a:extLst>
            <a:ext uri="{53640926-AAD7-44D8-BBD7-CCE9431645EC}">
              <a14:shadowObscured xmlns:a14="http://schemas.microsoft.com/office/drawing/2010/main" xmlns=""/>
            </a:ext>
          </a:extLst>
        </p:spPr>
      </p:pic>
      <p:pic>
        <p:nvPicPr>
          <p:cNvPr id="19458" name="Picture 2" descr="Képtalálat a következőre: „széchenyi 202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80733" y="5216957"/>
            <a:ext cx="629444" cy="819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76022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zis 15"/>
          <p:cNvSpPr/>
          <p:nvPr/>
        </p:nvSpPr>
        <p:spPr bwMode="auto">
          <a:xfrm>
            <a:off x="4931135" y="613274"/>
            <a:ext cx="1332148" cy="1296143"/>
          </a:xfrm>
          <a:prstGeom prst="ellipse">
            <a:avLst/>
          </a:prstGeom>
          <a:solidFill>
            <a:srgbClr val="004564"/>
          </a:solidFill>
          <a:ln w="6350"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hu-HU" sz="1100" dirty="0">
                <a:solidFill>
                  <a:srgbClr val="A5A6AA"/>
                </a:solidFill>
              </a:rPr>
              <a:t>Általános Útmutató a </a:t>
            </a:r>
            <a:r>
              <a:rPr lang="hu-HU" sz="1100" dirty="0" smtClean="0">
                <a:solidFill>
                  <a:srgbClr val="A5A6AA"/>
                </a:solidFill>
              </a:rPr>
              <a:t>Felhíváshoz (ÁÚF)</a:t>
            </a:r>
            <a:endParaRPr lang="hu-HU" sz="1050" dirty="0" smtClean="0">
              <a:solidFill>
                <a:srgbClr val="A5A6AA"/>
              </a:solidFill>
            </a:endParaRPr>
          </a:p>
        </p:txBody>
      </p:sp>
      <p:sp>
        <p:nvSpPr>
          <p:cNvPr id="2" name="Cím 1"/>
          <p:cNvSpPr>
            <a:spLocks noGrp="1"/>
          </p:cNvSpPr>
          <p:nvPr>
            <p:ph type="title" idx="4294967295"/>
          </p:nvPr>
        </p:nvSpPr>
        <p:spPr>
          <a:xfrm>
            <a:off x="0" y="98425"/>
            <a:ext cx="8991600" cy="738188"/>
          </a:xfrm>
          <a:noFill/>
          <a:ln>
            <a:noFill/>
          </a:ln>
          <a:effectLst/>
          <a:extLst>
            <a:ext uri="{909E8E84-426E-40DD-AFC4-6F175D3DCCD1}">
              <a14:hiddenFill xmlns:a14="http://schemas.microsoft.com/office/drawing/2010/main" xmlns="">
                <a:solidFill>
                  <a:srgbClr val="00518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normAutofit/>
          </a:bodyPr>
          <a:lstStyle/>
          <a:p>
            <a:r>
              <a:rPr lang="hu-HU" sz="2000" dirty="0"/>
              <a:t>Európai uniós forrásból finanszírozott </a:t>
            </a:r>
            <a:r>
              <a:rPr lang="hu-HU" sz="2000" dirty="0" smtClean="0"/>
              <a:t>hiteltermékek szabályai</a:t>
            </a:r>
            <a:endParaRPr lang="hu-HU" sz="2000" dirty="0"/>
          </a:p>
        </p:txBody>
      </p:sp>
      <p:sp>
        <p:nvSpPr>
          <p:cNvPr id="3" name="Tartalom helye 2"/>
          <p:cNvSpPr>
            <a:spLocks noGrp="1"/>
          </p:cNvSpPr>
          <p:nvPr>
            <p:ph idx="4294967295"/>
          </p:nvPr>
        </p:nvSpPr>
        <p:spPr>
          <a:xfrm>
            <a:off x="0" y="5084763"/>
            <a:ext cx="7386638" cy="1252537"/>
          </a:xfrm>
          <a:solidFill>
            <a:srgbClr val="004564"/>
          </a:solidFill>
        </p:spPr>
        <p:txBody>
          <a:bodyPr lIns="180000" rIns="180000">
            <a:normAutofit/>
          </a:bodyPr>
          <a:lstStyle/>
          <a:p>
            <a:pPr marL="0" lvl="1" indent="0" algn="just">
              <a:buNone/>
            </a:pPr>
            <a:r>
              <a:rPr lang="hu-HU" sz="2000" dirty="0" smtClean="0">
                <a:solidFill>
                  <a:schemeClr val="bg1"/>
                </a:solidFill>
              </a:rPr>
              <a:t>Az önálló hitelprogramok speciális feltételeit a Termékleírások, a kombinált hitelprogramok részletszabályait a Felhívások tartalmazzák. </a:t>
            </a:r>
            <a:endParaRPr lang="hu-HU" sz="2000" dirty="0">
              <a:solidFill>
                <a:schemeClr val="bg1"/>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39523" y="2913923"/>
            <a:ext cx="3249681" cy="1954695"/>
          </a:xfrm>
          <a:prstGeom prst="rect">
            <a:avLst/>
          </a:prstGeom>
        </p:spPr>
      </p:pic>
      <p:sp>
        <p:nvSpPr>
          <p:cNvPr id="5" name="Ellipszis 4"/>
          <p:cNvSpPr/>
          <p:nvPr/>
        </p:nvSpPr>
        <p:spPr bwMode="auto">
          <a:xfrm>
            <a:off x="884548" y="2744924"/>
            <a:ext cx="2052228" cy="2016224"/>
          </a:xfrm>
          <a:prstGeom prst="ellipse">
            <a:avLst/>
          </a:prstGeom>
          <a:solidFill>
            <a:srgbClr val="004564"/>
          </a:solidFill>
          <a:ln w="6350"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2000" b="0" i="0" u="none" strike="noStrike" cap="none" normalizeH="0" baseline="0" dirty="0" smtClean="0">
                <a:ln>
                  <a:noFill/>
                </a:ln>
                <a:solidFill>
                  <a:srgbClr val="A5A6AA"/>
                </a:solidFill>
                <a:effectLst/>
                <a:latin typeface="Arial" charset="0"/>
              </a:rPr>
              <a:t>Általános Eljárási Rend</a:t>
            </a:r>
          </a:p>
        </p:txBody>
      </p:sp>
      <p:sp>
        <p:nvSpPr>
          <p:cNvPr id="6" name="Ellipszis 5"/>
          <p:cNvSpPr/>
          <p:nvPr/>
        </p:nvSpPr>
        <p:spPr bwMode="auto">
          <a:xfrm>
            <a:off x="2864768" y="908720"/>
            <a:ext cx="2052228" cy="2016224"/>
          </a:xfrm>
          <a:prstGeom prst="ellipse">
            <a:avLst/>
          </a:prstGeom>
          <a:solidFill>
            <a:srgbClr val="004564"/>
          </a:solidFill>
          <a:ln w="6350"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hu-HU" sz="2000" dirty="0" smtClean="0">
                <a:solidFill>
                  <a:srgbClr val="A5A6AA"/>
                </a:solidFill>
              </a:rPr>
              <a:t>Felhívások Termék- leírások</a:t>
            </a:r>
            <a:endParaRPr kumimoji="0" lang="hu-HU" sz="2000" b="0" i="0" u="none" strike="noStrike" cap="none" normalizeH="0" baseline="0" dirty="0" smtClean="0">
              <a:ln>
                <a:noFill/>
              </a:ln>
              <a:solidFill>
                <a:srgbClr val="A5A6AA"/>
              </a:solidFill>
              <a:effectLst/>
              <a:latin typeface="Arial" charset="0"/>
            </a:endParaRPr>
          </a:p>
        </p:txBody>
      </p:sp>
      <p:sp>
        <p:nvSpPr>
          <p:cNvPr id="8" name="Ellipszis 7"/>
          <p:cNvSpPr/>
          <p:nvPr/>
        </p:nvSpPr>
        <p:spPr bwMode="auto">
          <a:xfrm>
            <a:off x="6330472" y="836613"/>
            <a:ext cx="2258931" cy="2160339"/>
          </a:xfrm>
          <a:prstGeom prst="ellipse">
            <a:avLst/>
          </a:prstGeom>
          <a:solidFill>
            <a:srgbClr val="004564"/>
          </a:solidFill>
          <a:ln w="6350"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hu-HU" sz="1800" dirty="0" smtClean="0">
                <a:solidFill>
                  <a:srgbClr val="A5A6AA"/>
                </a:solidFill>
              </a:rPr>
              <a:t>Kapcsolódó jogszabályok</a:t>
            </a:r>
          </a:p>
          <a:p>
            <a:r>
              <a:rPr lang="hu-HU" sz="1000" b="1" i="1" dirty="0" smtClean="0">
                <a:solidFill>
                  <a:srgbClr val="A5A6AA"/>
                </a:solidFill>
              </a:rPr>
              <a:t>272</a:t>
            </a:r>
            <a:r>
              <a:rPr lang="hu-HU" sz="1000" b="1" dirty="0" smtClean="0">
                <a:solidFill>
                  <a:srgbClr val="A5A6AA"/>
                </a:solidFill>
              </a:rPr>
              <a:t>/2014</a:t>
            </a:r>
            <a:r>
              <a:rPr lang="hu-HU" sz="1000" b="1" dirty="0">
                <a:solidFill>
                  <a:srgbClr val="A5A6AA"/>
                </a:solidFill>
              </a:rPr>
              <a:t>. (XI. 5.) </a:t>
            </a:r>
            <a:r>
              <a:rPr lang="hu-HU" sz="1000" b="1" i="1" dirty="0">
                <a:solidFill>
                  <a:srgbClr val="A5A6AA"/>
                </a:solidFill>
              </a:rPr>
              <a:t>Korm</a:t>
            </a:r>
            <a:r>
              <a:rPr lang="hu-HU" sz="1000" b="1" dirty="0">
                <a:solidFill>
                  <a:srgbClr val="A5A6AA"/>
                </a:solidFill>
              </a:rPr>
              <a:t>. </a:t>
            </a:r>
            <a:r>
              <a:rPr lang="hu-HU" sz="1000" b="1" i="1" dirty="0" smtClean="0">
                <a:solidFill>
                  <a:srgbClr val="A5A6AA"/>
                </a:solidFill>
              </a:rPr>
              <a:t>rendelet</a:t>
            </a:r>
            <a:r>
              <a:rPr lang="hu-HU" sz="1000" b="1" dirty="0" smtClean="0">
                <a:solidFill>
                  <a:srgbClr val="A5A6AA"/>
                </a:solidFill>
              </a:rPr>
              <a:t>. a 2014-2020 időszakban az egyes európai uniós alapokból származó támogatások felhasználásának rendjéről</a:t>
            </a:r>
            <a:endParaRPr kumimoji="0" lang="hu-HU" sz="1000" b="1" i="0" u="none" strike="noStrike" cap="none" normalizeH="0" baseline="0" dirty="0" smtClean="0">
              <a:ln>
                <a:noFill/>
              </a:ln>
              <a:solidFill>
                <a:srgbClr val="A5A6AA"/>
              </a:solidFill>
              <a:effectLst/>
            </a:endParaRPr>
          </a:p>
        </p:txBody>
      </p:sp>
      <p:sp>
        <p:nvSpPr>
          <p:cNvPr id="12" name="Balra nyíl 11"/>
          <p:cNvSpPr/>
          <p:nvPr/>
        </p:nvSpPr>
        <p:spPr bwMode="auto">
          <a:xfrm>
            <a:off x="6719160" y="4077072"/>
            <a:ext cx="2520280" cy="684076"/>
          </a:xfrm>
          <a:prstGeom prst="leftArrow">
            <a:avLst/>
          </a:prstGeom>
          <a:solidFill>
            <a:srgbClr val="A7A8AB"/>
          </a:solidFill>
          <a:ln w="635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hu-HU" sz="1800" dirty="0" err="1" smtClean="0">
                <a:solidFill>
                  <a:srgbClr val="004564"/>
                </a:solidFill>
              </a:rPr>
              <a:t>www.palyazat.gov.hu</a:t>
            </a:r>
            <a:endParaRPr lang="hu-HU" sz="1800" dirty="0">
              <a:solidFill>
                <a:srgbClr val="004564"/>
              </a:solidFill>
            </a:endParaRPr>
          </a:p>
        </p:txBody>
      </p:sp>
      <p:sp>
        <p:nvSpPr>
          <p:cNvPr id="13" name="Balra nyíl 12"/>
          <p:cNvSpPr/>
          <p:nvPr/>
        </p:nvSpPr>
        <p:spPr bwMode="auto">
          <a:xfrm>
            <a:off x="6719160" y="3104964"/>
            <a:ext cx="2520280" cy="754874"/>
          </a:xfrm>
          <a:prstGeom prst="leftArrow">
            <a:avLst/>
          </a:prstGeom>
          <a:solidFill>
            <a:srgbClr val="A7A8AB"/>
          </a:solidFill>
          <a:ln w="635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hu-HU" sz="1800" dirty="0" err="1" smtClean="0">
                <a:solidFill>
                  <a:srgbClr val="004564"/>
                </a:solidFill>
              </a:rPr>
              <a:t>www.mfbpont.hu</a:t>
            </a:r>
            <a:endParaRPr lang="hu-HU" sz="1800" dirty="0">
              <a:solidFill>
                <a:srgbClr val="004564"/>
              </a:solidFill>
            </a:endParaRPr>
          </a:p>
        </p:txBody>
      </p:sp>
      <p:sp>
        <p:nvSpPr>
          <p:cNvPr id="7" name="Dia számának helye 6"/>
          <p:cNvSpPr>
            <a:spLocks noGrp="1"/>
          </p:cNvSpPr>
          <p:nvPr>
            <p:ph type="sldNum" sz="quarter" idx="12"/>
          </p:nvPr>
        </p:nvSpPr>
        <p:spPr/>
        <p:txBody>
          <a:bodyPr/>
          <a:lstStyle/>
          <a:p>
            <a:fld id="{14989154-00E5-4490-9EFB-F8A4FA8E1256}" type="slidenum">
              <a:rPr lang="hu-HU" smtClean="0">
                <a:latin typeface="Arial"/>
              </a:rPr>
              <a:pPr/>
              <a:t>3</a:t>
            </a:fld>
            <a:endParaRPr lang="hu-HU" dirty="0">
              <a:latin typeface="Arial"/>
            </a:endParaRPr>
          </a:p>
        </p:txBody>
      </p:sp>
    </p:spTree>
    <p:extLst>
      <p:ext uri="{BB962C8B-B14F-4D97-AF65-F5344CB8AC3E}">
        <p14:creationId xmlns:p14="http://schemas.microsoft.com/office/powerpoint/2010/main" xmlns="" val="16009850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ím 1"/>
          <p:cNvSpPr>
            <a:spLocks noGrp="1"/>
          </p:cNvSpPr>
          <p:nvPr>
            <p:ph type="title" idx="4294967295"/>
          </p:nvPr>
        </p:nvSpPr>
        <p:spPr>
          <a:xfrm>
            <a:off x="0" y="98425"/>
            <a:ext cx="8991600" cy="738188"/>
          </a:xfrm>
        </p:spPr>
        <p:txBody>
          <a:bodyPr>
            <a:normAutofit fontScale="90000"/>
          </a:bodyPr>
          <a:lstStyle/>
          <a:p>
            <a:r>
              <a:rPr lang="hu-HU" dirty="0" smtClean="0"/>
              <a:t>Miért éri meg igénybe venni?</a:t>
            </a:r>
            <a:endParaRPr lang="hu-HU" dirty="0"/>
          </a:p>
        </p:txBody>
      </p:sp>
      <p:graphicFrame>
        <p:nvGraphicFramePr>
          <p:cNvPr id="2" name="Diagram 1"/>
          <p:cNvGraphicFramePr/>
          <p:nvPr>
            <p:extLst>
              <p:ext uri="{D42A27DB-BD31-4B8C-83A1-F6EECF244321}">
                <p14:modId xmlns:p14="http://schemas.microsoft.com/office/powerpoint/2010/main" xmlns="" val="1651756439"/>
              </p:ext>
            </p:extLst>
          </p:nvPr>
        </p:nvGraphicFramePr>
        <p:xfrm>
          <a:off x="560513" y="1016732"/>
          <a:ext cx="835292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églalap 9"/>
          <p:cNvSpPr/>
          <p:nvPr/>
        </p:nvSpPr>
        <p:spPr bwMode="auto">
          <a:xfrm>
            <a:off x="3080792" y="4869160"/>
            <a:ext cx="5832649" cy="1296144"/>
          </a:xfrm>
          <a:prstGeom prst="rect">
            <a:avLst/>
          </a:prstGeom>
          <a:solidFill>
            <a:srgbClr val="004564"/>
          </a:solidFill>
          <a:ln>
            <a:noFill/>
          </a:ln>
          <a:effectLst/>
          <a:extLst/>
        </p:spPr>
        <p:txBody>
          <a:bodyPr vert="horz" wrap="square" lIns="180000" tIns="180000" rIns="180000" bIns="0" numCol="1" anchor="t" anchorCtr="0" compatLnSpc="1">
            <a:prstTxWarp prst="textNoShape">
              <a:avLst/>
            </a:prstTxWarp>
          </a:bodyPr>
          <a:lstStyle/>
          <a:p>
            <a:pPr>
              <a:spcBef>
                <a:spcPct val="20000"/>
              </a:spcBef>
              <a:buClr>
                <a:srgbClr val="00497B"/>
              </a:buClr>
              <a:buFont typeface="Monotype Sorts" pitchFamily="2" charset="2"/>
            </a:pPr>
            <a:r>
              <a:rPr lang="hu-HU" sz="1600" b="1" dirty="0" smtClean="0">
                <a:solidFill>
                  <a:schemeClr val="bg1"/>
                </a:solidFill>
                <a:latin typeface="+mj-lt"/>
              </a:rPr>
              <a:t>Szigorú dokumentációs elvárásokat kell teljesíteni!</a:t>
            </a:r>
            <a:endParaRPr lang="hu-HU" sz="1600" b="1" dirty="0">
              <a:solidFill>
                <a:schemeClr val="bg1"/>
              </a:solidFill>
              <a:latin typeface="+mj-lt"/>
            </a:endParaRPr>
          </a:p>
        </p:txBody>
      </p:sp>
      <p:sp>
        <p:nvSpPr>
          <p:cNvPr id="7" name="Dia számának helye 6"/>
          <p:cNvSpPr>
            <a:spLocks noGrp="1"/>
          </p:cNvSpPr>
          <p:nvPr>
            <p:ph type="sldNum" sz="quarter" idx="12"/>
          </p:nvPr>
        </p:nvSpPr>
        <p:spPr/>
        <p:txBody>
          <a:bodyPr/>
          <a:lstStyle/>
          <a:p>
            <a:fld id="{14989154-00E5-4490-9EFB-F8A4FA8E1256}" type="slidenum">
              <a:rPr lang="hu-HU" smtClean="0">
                <a:latin typeface="Arial"/>
              </a:rPr>
              <a:pPr/>
              <a:t>4</a:t>
            </a:fld>
            <a:endParaRPr lang="hu-HU" dirty="0">
              <a:latin typeface="Arial"/>
            </a:endParaRPr>
          </a:p>
        </p:txBody>
      </p:sp>
    </p:spTree>
    <p:extLst>
      <p:ext uri="{BB962C8B-B14F-4D97-AF65-F5344CB8AC3E}">
        <p14:creationId xmlns:p14="http://schemas.microsoft.com/office/powerpoint/2010/main" xmlns="" val="9547064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ím 1"/>
          <p:cNvSpPr>
            <a:spLocks noGrp="1"/>
          </p:cNvSpPr>
          <p:nvPr>
            <p:ph type="title" idx="4294967295"/>
          </p:nvPr>
        </p:nvSpPr>
        <p:spPr>
          <a:xfrm>
            <a:off x="0" y="98425"/>
            <a:ext cx="8991600" cy="738188"/>
          </a:xfrm>
        </p:spPr>
        <p:txBody>
          <a:bodyPr>
            <a:normAutofit/>
          </a:bodyPr>
          <a:lstStyle/>
          <a:p>
            <a:r>
              <a:rPr lang="hu-HU" sz="2400" dirty="0" smtClean="0"/>
              <a:t>Hol lehet igénybe venni? Ki tartja nyilván?</a:t>
            </a:r>
            <a:endParaRPr lang="hu-HU" sz="2400" dirty="0"/>
          </a:p>
        </p:txBody>
      </p:sp>
      <p:graphicFrame>
        <p:nvGraphicFramePr>
          <p:cNvPr id="2" name="Diagram 1"/>
          <p:cNvGraphicFramePr/>
          <p:nvPr>
            <p:extLst>
              <p:ext uri="{D42A27DB-BD31-4B8C-83A1-F6EECF244321}">
                <p14:modId xmlns:p14="http://schemas.microsoft.com/office/powerpoint/2010/main" xmlns="" val="3224069387"/>
              </p:ext>
            </p:extLst>
          </p:nvPr>
        </p:nvGraphicFramePr>
        <p:xfrm>
          <a:off x="560513" y="1340768"/>
          <a:ext cx="838893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églalap 5"/>
          <p:cNvSpPr/>
          <p:nvPr/>
        </p:nvSpPr>
        <p:spPr bwMode="auto">
          <a:xfrm>
            <a:off x="2792760" y="4905164"/>
            <a:ext cx="6156685" cy="900100"/>
          </a:xfrm>
          <a:prstGeom prst="rect">
            <a:avLst/>
          </a:prstGeom>
          <a:solidFill>
            <a:srgbClr val="004564"/>
          </a:solidFill>
          <a:ln>
            <a:noFill/>
          </a:ln>
          <a:effectLst/>
          <a:extLst/>
        </p:spPr>
        <p:txBody>
          <a:bodyPr vert="horz" wrap="square" lIns="180000" tIns="72000" rIns="180000" bIns="0" numCol="1" anchor="t" anchorCtr="0" compatLnSpc="1">
            <a:prstTxWarp prst="textNoShape">
              <a:avLst/>
            </a:prstTxWarp>
          </a:bodyPr>
          <a:lstStyle/>
          <a:p>
            <a:pPr>
              <a:spcBef>
                <a:spcPct val="20000"/>
              </a:spcBef>
              <a:buClr>
                <a:srgbClr val="00497B"/>
              </a:buClr>
              <a:buFont typeface="Monotype Sorts" pitchFamily="2" charset="2"/>
            </a:pPr>
            <a:r>
              <a:rPr lang="hu-HU" sz="1550" b="1" dirty="0" smtClean="0">
                <a:solidFill>
                  <a:schemeClr val="bg1"/>
                </a:solidFill>
                <a:latin typeface="+mj-lt"/>
              </a:rPr>
              <a:t>A Közvetítő felelőssége  és feladata ellenőrizni a meghatározott feltételeknek való megfelelést</a:t>
            </a:r>
            <a:r>
              <a:rPr lang="hu-HU" sz="1600" b="1" dirty="0" smtClean="0">
                <a:solidFill>
                  <a:schemeClr val="bg1"/>
                </a:solidFill>
                <a:latin typeface="+mj-lt"/>
              </a:rPr>
              <a:t>. </a:t>
            </a:r>
            <a:endParaRPr lang="hu-HU" sz="1600" b="1" dirty="0">
              <a:solidFill>
                <a:schemeClr val="bg1"/>
              </a:solidFill>
              <a:latin typeface="+mj-lt"/>
            </a:endParaRPr>
          </a:p>
        </p:txBody>
      </p:sp>
      <p:sp>
        <p:nvSpPr>
          <p:cNvPr id="3" name="Dia számának helye 2"/>
          <p:cNvSpPr>
            <a:spLocks noGrp="1"/>
          </p:cNvSpPr>
          <p:nvPr>
            <p:ph type="sldNum" sz="quarter" idx="12"/>
          </p:nvPr>
        </p:nvSpPr>
        <p:spPr/>
        <p:txBody>
          <a:bodyPr/>
          <a:lstStyle/>
          <a:p>
            <a:fld id="{14989154-00E5-4490-9EFB-F8A4FA8E1256}" type="slidenum">
              <a:rPr lang="hu-HU" smtClean="0">
                <a:latin typeface="Arial"/>
              </a:rPr>
              <a:pPr/>
              <a:t>5</a:t>
            </a:fld>
            <a:endParaRPr lang="hu-HU" dirty="0">
              <a:latin typeface="Arial"/>
            </a:endParaRPr>
          </a:p>
        </p:txBody>
      </p:sp>
    </p:spTree>
    <p:extLst>
      <p:ext uri="{BB962C8B-B14F-4D97-AF65-F5344CB8AC3E}">
        <p14:creationId xmlns:p14="http://schemas.microsoft.com/office/powerpoint/2010/main" xmlns="" val="28602231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ook Icon By Sonoftroll image #158"/>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00472" y="848420"/>
            <a:ext cx="8496944" cy="582094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ím 1"/>
          <p:cNvSpPr>
            <a:spLocks noGrp="1"/>
          </p:cNvSpPr>
          <p:nvPr>
            <p:ph type="title" idx="4294967295"/>
          </p:nvPr>
        </p:nvSpPr>
        <p:spPr>
          <a:xfrm>
            <a:off x="0" y="98425"/>
            <a:ext cx="8991600" cy="738188"/>
          </a:xfrm>
          <a:prstGeom prst="rect">
            <a:avLst/>
          </a:prstGeom>
        </p:spPr>
        <p:txBody>
          <a:bodyPr>
            <a:normAutofit/>
          </a:bodyPr>
          <a:lstStyle/>
          <a:p>
            <a:r>
              <a:rPr lang="hu-HU" sz="2400" dirty="0" smtClean="0"/>
              <a:t>Mit tartalmaznak a termékleírások? </a:t>
            </a:r>
            <a:endParaRPr lang="hu-HU" sz="2400" dirty="0"/>
          </a:p>
        </p:txBody>
      </p:sp>
      <p:sp>
        <p:nvSpPr>
          <p:cNvPr id="3" name="Szövegdoboz 2"/>
          <p:cNvSpPr txBox="1"/>
          <p:nvPr/>
        </p:nvSpPr>
        <p:spPr>
          <a:xfrm>
            <a:off x="1172580" y="1865148"/>
            <a:ext cx="2664296" cy="3293209"/>
          </a:xfrm>
          <a:prstGeom prst="rect">
            <a:avLst/>
          </a:prstGeom>
          <a:noFill/>
        </p:spPr>
        <p:txBody>
          <a:bodyPr wrap="square" rtlCol="0">
            <a:spAutoFit/>
          </a:bodyPr>
          <a:lstStyle/>
          <a:p>
            <a:r>
              <a:rPr lang="hu-HU" sz="1400" b="1" u="sng" dirty="0" smtClean="0">
                <a:solidFill>
                  <a:srgbClr val="004564"/>
                </a:solidFill>
              </a:rPr>
              <a:t>Termékleírás</a:t>
            </a:r>
          </a:p>
          <a:p>
            <a:endParaRPr lang="hu-HU" sz="1400" dirty="0">
              <a:solidFill>
                <a:srgbClr val="004564"/>
              </a:solidFill>
            </a:endParaRPr>
          </a:p>
          <a:p>
            <a:r>
              <a:rPr lang="hu-HU" sz="1400" dirty="0" smtClean="0">
                <a:solidFill>
                  <a:srgbClr val="004564"/>
                </a:solidFill>
              </a:rPr>
              <a:t>Hitelprogram célja </a:t>
            </a:r>
          </a:p>
          <a:p>
            <a:endParaRPr lang="hu-HU" sz="1400" dirty="0">
              <a:solidFill>
                <a:srgbClr val="004564"/>
              </a:solidFill>
            </a:endParaRPr>
          </a:p>
          <a:p>
            <a:r>
              <a:rPr lang="hu-HU" sz="1400" dirty="0" smtClean="0">
                <a:solidFill>
                  <a:srgbClr val="004564"/>
                </a:solidFill>
              </a:rPr>
              <a:t>Kölcsön típusa</a:t>
            </a:r>
          </a:p>
          <a:p>
            <a:endParaRPr lang="hu-HU" sz="1400" dirty="0" smtClean="0">
              <a:solidFill>
                <a:srgbClr val="004564"/>
              </a:solidFill>
            </a:endParaRPr>
          </a:p>
          <a:p>
            <a:r>
              <a:rPr lang="hu-HU" sz="1400" dirty="0" smtClean="0">
                <a:solidFill>
                  <a:srgbClr val="004564"/>
                </a:solidFill>
              </a:rPr>
              <a:t>Kölcsönfelvevők köre</a:t>
            </a:r>
          </a:p>
          <a:p>
            <a:endParaRPr lang="hu-HU" sz="1400" dirty="0">
              <a:solidFill>
                <a:srgbClr val="004564"/>
              </a:solidFill>
            </a:endParaRPr>
          </a:p>
          <a:p>
            <a:r>
              <a:rPr lang="hu-HU" sz="1400" dirty="0" smtClean="0">
                <a:solidFill>
                  <a:srgbClr val="004564"/>
                </a:solidFill>
              </a:rPr>
              <a:t>Hitelprogramból kizártak köre</a:t>
            </a:r>
          </a:p>
          <a:p>
            <a:endParaRPr lang="hu-HU" sz="1400" dirty="0">
              <a:solidFill>
                <a:srgbClr val="004564"/>
              </a:solidFill>
            </a:endParaRPr>
          </a:p>
          <a:p>
            <a:r>
              <a:rPr lang="hu-HU" sz="1400" dirty="0">
                <a:solidFill>
                  <a:srgbClr val="004564"/>
                </a:solidFill>
              </a:rPr>
              <a:t>Kölcsön felhasználása (megvalósítás helye, támogatható tevékenységek, elszámolható költségek köre)</a:t>
            </a:r>
          </a:p>
          <a:p>
            <a:endParaRPr lang="hu-HU" dirty="0">
              <a:solidFill>
                <a:srgbClr val="004564"/>
              </a:solidFill>
            </a:endParaRPr>
          </a:p>
        </p:txBody>
      </p:sp>
      <p:sp>
        <p:nvSpPr>
          <p:cNvPr id="13" name="Szövegdoboz 12"/>
          <p:cNvSpPr txBox="1"/>
          <p:nvPr/>
        </p:nvSpPr>
        <p:spPr>
          <a:xfrm>
            <a:off x="4471426" y="1865148"/>
            <a:ext cx="2773254" cy="3108543"/>
          </a:xfrm>
          <a:prstGeom prst="rect">
            <a:avLst/>
          </a:prstGeom>
          <a:noFill/>
        </p:spPr>
        <p:txBody>
          <a:bodyPr wrap="square" rtlCol="0">
            <a:spAutoFit/>
          </a:bodyPr>
          <a:lstStyle/>
          <a:p>
            <a:r>
              <a:rPr lang="hu-HU" sz="1400" dirty="0" smtClean="0">
                <a:solidFill>
                  <a:srgbClr val="004564"/>
                </a:solidFill>
              </a:rPr>
              <a:t>Kölcsön összege</a:t>
            </a:r>
          </a:p>
          <a:p>
            <a:endParaRPr lang="hu-HU" sz="1400" dirty="0">
              <a:solidFill>
                <a:srgbClr val="004564"/>
              </a:solidFill>
            </a:endParaRPr>
          </a:p>
          <a:p>
            <a:r>
              <a:rPr lang="hu-HU" sz="1400" dirty="0">
                <a:solidFill>
                  <a:srgbClr val="004564"/>
                </a:solidFill>
              </a:rPr>
              <a:t>Saját Forrás (Önerő</a:t>
            </a:r>
            <a:r>
              <a:rPr lang="hu-HU" sz="1400" dirty="0" smtClean="0">
                <a:solidFill>
                  <a:srgbClr val="004564"/>
                </a:solidFill>
              </a:rPr>
              <a:t>)</a:t>
            </a:r>
          </a:p>
          <a:p>
            <a:endParaRPr lang="hu-HU" sz="1400" dirty="0">
              <a:solidFill>
                <a:srgbClr val="004564"/>
              </a:solidFill>
            </a:endParaRPr>
          </a:p>
          <a:p>
            <a:r>
              <a:rPr lang="hu-HU" sz="1400" dirty="0">
                <a:solidFill>
                  <a:srgbClr val="004564"/>
                </a:solidFill>
              </a:rPr>
              <a:t>Kölcsön kamata, díjak, jutalékok</a:t>
            </a:r>
            <a:r>
              <a:rPr lang="hu-HU" sz="1400" dirty="0" smtClean="0">
                <a:solidFill>
                  <a:srgbClr val="004564"/>
                </a:solidFill>
              </a:rPr>
              <a:t>,</a:t>
            </a:r>
          </a:p>
          <a:p>
            <a:r>
              <a:rPr lang="hu-HU" sz="1400" dirty="0" smtClean="0">
                <a:solidFill>
                  <a:srgbClr val="004564"/>
                </a:solidFill>
              </a:rPr>
              <a:t> </a:t>
            </a:r>
            <a:endParaRPr lang="hu-HU" sz="1400" dirty="0">
              <a:solidFill>
                <a:srgbClr val="004564"/>
              </a:solidFill>
            </a:endParaRPr>
          </a:p>
          <a:p>
            <a:r>
              <a:rPr lang="hu-HU" sz="1400" dirty="0" smtClean="0">
                <a:solidFill>
                  <a:srgbClr val="004564"/>
                </a:solidFill>
              </a:rPr>
              <a:t>Futamidők</a:t>
            </a:r>
          </a:p>
          <a:p>
            <a:r>
              <a:rPr lang="hu-HU" sz="1400" dirty="0" smtClean="0">
                <a:solidFill>
                  <a:srgbClr val="004564"/>
                </a:solidFill>
              </a:rPr>
              <a:t>Törlesztés ütemezés</a:t>
            </a:r>
          </a:p>
          <a:p>
            <a:endParaRPr lang="hu-HU" sz="1400" dirty="0">
              <a:solidFill>
                <a:srgbClr val="004564"/>
              </a:solidFill>
            </a:endParaRPr>
          </a:p>
          <a:p>
            <a:r>
              <a:rPr lang="hu-HU" sz="1400" dirty="0">
                <a:solidFill>
                  <a:srgbClr val="004564"/>
                </a:solidFill>
              </a:rPr>
              <a:t>Biztosítéki elvárások, biztosítékok </a:t>
            </a:r>
            <a:r>
              <a:rPr lang="hu-HU" sz="1400" dirty="0" smtClean="0">
                <a:solidFill>
                  <a:srgbClr val="004564"/>
                </a:solidFill>
              </a:rPr>
              <a:t>köre</a:t>
            </a:r>
          </a:p>
          <a:p>
            <a:endParaRPr lang="hu-HU" sz="1400" dirty="0" smtClean="0">
              <a:solidFill>
                <a:srgbClr val="004564"/>
              </a:solidFill>
            </a:endParaRPr>
          </a:p>
          <a:p>
            <a:r>
              <a:rPr lang="hu-HU" sz="1400" dirty="0" smtClean="0">
                <a:solidFill>
                  <a:srgbClr val="004564"/>
                </a:solidFill>
              </a:rPr>
              <a:t>Indikátorok</a:t>
            </a:r>
          </a:p>
          <a:p>
            <a:r>
              <a:rPr lang="hu-HU" sz="1400" dirty="0" smtClean="0">
                <a:solidFill>
                  <a:srgbClr val="004564"/>
                </a:solidFill>
              </a:rPr>
              <a:t>Állami </a:t>
            </a:r>
            <a:r>
              <a:rPr lang="hu-HU" sz="1400" dirty="0">
                <a:solidFill>
                  <a:srgbClr val="004564"/>
                </a:solidFill>
              </a:rPr>
              <a:t>támogatás formája</a:t>
            </a:r>
          </a:p>
        </p:txBody>
      </p:sp>
      <p:sp>
        <p:nvSpPr>
          <p:cNvPr id="2" name="Dia számának helye 1"/>
          <p:cNvSpPr>
            <a:spLocks noGrp="1"/>
          </p:cNvSpPr>
          <p:nvPr>
            <p:ph type="sldNum" sz="quarter" idx="12"/>
          </p:nvPr>
        </p:nvSpPr>
        <p:spPr/>
        <p:txBody>
          <a:bodyPr/>
          <a:lstStyle/>
          <a:p>
            <a:fld id="{14989154-00E5-4490-9EFB-F8A4FA8E1256}" type="slidenum">
              <a:rPr lang="hu-HU" smtClean="0">
                <a:latin typeface="Arial"/>
              </a:rPr>
              <a:pPr/>
              <a:t>6</a:t>
            </a:fld>
            <a:endParaRPr lang="hu-HU" dirty="0">
              <a:latin typeface="Arial"/>
            </a:endParaRPr>
          </a:p>
        </p:txBody>
      </p:sp>
    </p:spTree>
    <p:extLst>
      <p:ext uri="{BB962C8B-B14F-4D97-AF65-F5344CB8AC3E}">
        <p14:creationId xmlns:p14="http://schemas.microsoft.com/office/powerpoint/2010/main" xmlns="" val="7392542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quarter" idx="4294967295"/>
          </p:nvPr>
        </p:nvSpPr>
        <p:spPr>
          <a:xfrm>
            <a:off x="0" y="3043238"/>
            <a:ext cx="9906000" cy="771525"/>
          </a:xfrm>
          <a:prstGeom prst="rect">
            <a:avLst/>
          </a:prstGeom>
          <a:solidFill>
            <a:srgbClr val="A5A6AA"/>
          </a:solidFill>
        </p:spPr>
        <p:txBody>
          <a:bodyPr>
            <a:normAutofit fontScale="85000" lnSpcReduction="20000"/>
          </a:bodyPr>
          <a:lstStyle/>
          <a:p>
            <a:pPr>
              <a:spcBef>
                <a:spcPct val="0"/>
              </a:spcBef>
              <a:buClrTx/>
            </a:pPr>
            <a:r>
              <a:rPr lang="hu-HU" b="0" dirty="0" smtClean="0">
                <a:solidFill>
                  <a:srgbClr val="004564"/>
                </a:solidFill>
                <a:latin typeface="Arial" charset="0"/>
              </a:rPr>
              <a:t>GINOP-8.8.1-17 Foglalkoztatás ösztönzése célú Hitelprogram</a:t>
            </a:r>
            <a:endParaRPr lang="hu-HU" b="0" dirty="0">
              <a:solidFill>
                <a:srgbClr val="004564"/>
              </a:solidFill>
              <a:latin typeface="Arial" charset="0"/>
            </a:endParaRPr>
          </a:p>
        </p:txBody>
      </p:sp>
      <p:sp>
        <p:nvSpPr>
          <p:cNvPr id="3" name="Dia számának helye 2"/>
          <p:cNvSpPr>
            <a:spLocks noGrp="1"/>
          </p:cNvSpPr>
          <p:nvPr>
            <p:ph type="sldNum" sz="quarter" idx="12"/>
          </p:nvPr>
        </p:nvSpPr>
        <p:spPr/>
        <p:txBody>
          <a:bodyPr/>
          <a:lstStyle/>
          <a:p>
            <a:fld id="{14989154-00E5-4490-9EFB-F8A4FA8E1256}" type="slidenum">
              <a:rPr lang="hu-HU" smtClean="0">
                <a:latin typeface="Arial"/>
              </a:rPr>
              <a:pPr/>
              <a:t>7</a:t>
            </a:fld>
            <a:endParaRPr lang="hu-HU" dirty="0">
              <a:latin typeface="Arial"/>
            </a:endParaRPr>
          </a:p>
        </p:txBody>
      </p:sp>
    </p:spTree>
    <p:extLst>
      <p:ext uri="{BB962C8B-B14F-4D97-AF65-F5344CB8AC3E}">
        <p14:creationId xmlns:p14="http://schemas.microsoft.com/office/powerpoint/2010/main" xmlns="" val="10454622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970372526"/>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zövegdoboz 4"/>
          <p:cNvSpPr txBox="1"/>
          <p:nvPr/>
        </p:nvSpPr>
        <p:spPr>
          <a:xfrm>
            <a:off x="740532" y="656692"/>
            <a:ext cx="8208912" cy="461665"/>
          </a:xfrm>
          <a:prstGeom prst="rect">
            <a:avLst/>
          </a:prstGeom>
          <a:noFill/>
        </p:spPr>
        <p:txBody>
          <a:bodyPr wrap="square" rtlCol="0">
            <a:spAutoFit/>
          </a:bodyPr>
          <a:lstStyle/>
          <a:p>
            <a:r>
              <a:rPr lang="hu-HU" sz="2400" dirty="0" smtClean="0"/>
              <a:t>Egy munkanélküli példáján keresztül.</a:t>
            </a:r>
            <a:endParaRPr lang="hu-HU" sz="2400" dirty="0"/>
          </a:p>
        </p:txBody>
      </p:sp>
      <p:sp>
        <p:nvSpPr>
          <p:cNvPr id="6" name="Dia számának helye 5"/>
          <p:cNvSpPr>
            <a:spLocks noGrp="1"/>
          </p:cNvSpPr>
          <p:nvPr>
            <p:ph type="sldNum" sz="quarter" idx="12"/>
          </p:nvPr>
        </p:nvSpPr>
        <p:spPr/>
        <p:txBody>
          <a:bodyPr/>
          <a:lstStyle/>
          <a:p>
            <a:fld id="{14989154-00E5-4490-9EFB-F8A4FA8E1256}" type="slidenum">
              <a:rPr lang="hu-HU" smtClean="0">
                <a:latin typeface="Arial"/>
              </a:rPr>
              <a:pPr/>
              <a:t>8</a:t>
            </a:fld>
            <a:endParaRPr lang="hu-HU" dirty="0">
              <a:latin typeface="Arial"/>
            </a:endParaRPr>
          </a:p>
        </p:txBody>
      </p:sp>
    </p:spTree>
    <p:extLst>
      <p:ext uri="{BB962C8B-B14F-4D97-AF65-F5344CB8AC3E}">
        <p14:creationId xmlns:p14="http://schemas.microsoft.com/office/powerpoint/2010/main" xmlns="" val="6678292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Egyéni 2. séma">
      <a:dk1>
        <a:srgbClr val="000000"/>
      </a:dk1>
      <a:lt1>
        <a:srgbClr val="FFFFFF"/>
      </a:lt1>
      <a:dk2>
        <a:srgbClr val="E30613"/>
      </a:dk2>
      <a:lt2>
        <a:srgbClr val="004564"/>
      </a:lt2>
      <a:accent1>
        <a:srgbClr val="F2F2F2"/>
      </a:accent1>
      <a:accent2>
        <a:srgbClr val="D8D8D8"/>
      </a:accent2>
      <a:accent3>
        <a:srgbClr val="7F7F7F"/>
      </a:accent3>
      <a:accent4>
        <a:srgbClr val="7030A0"/>
      </a:accent4>
      <a:accent5>
        <a:srgbClr val="C4C4C4"/>
      </a:accent5>
      <a:accent6>
        <a:srgbClr val="EAEAEA"/>
      </a:accent6>
      <a:hlink>
        <a:srgbClr val="DFF2FD"/>
      </a:hlink>
      <a:folHlink>
        <a:srgbClr val="EAEAEA"/>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ECF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gyéni 2. séma">
      <a:dk1>
        <a:srgbClr val="000000"/>
      </a:dk1>
      <a:lt1>
        <a:srgbClr val="FFFFFF"/>
      </a:lt1>
      <a:dk2>
        <a:srgbClr val="E30613"/>
      </a:dk2>
      <a:lt2>
        <a:srgbClr val="004564"/>
      </a:lt2>
      <a:accent1>
        <a:srgbClr val="F2F2F2"/>
      </a:accent1>
      <a:accent2>
        <a:srgbClr val="D8D8D8"/>
      </a:accent2>
      <a:accent3>
        <a:srgbClr val="7F7F7F"/>
      </a:accent3>
      <a:accent4>
        <a:srgbClr val="7030A0"/>
      </a:accent4>
      <a:accent5>
        <a:srgbClr val="C4C4C4"/>
      </a:accent5>
      <a:accent6>
        <a:srgbClr val="EAEAEA"/>
      </a:accent6>
      <a:hlink>
        <a:srgbClr val="DFF2FD"/>
      </a:hlink>
      <a:folHlink>
        <a:srgbClr val="EAEAEA"/>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ECF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MFB Pont">
      <a:dk1>
        <a:srgbClr val="5F5AA5"/>
      </a:dk1>
      <a:lt1>
        <a:sysClr val="window" lastClr="FFFFFF"/>
      </a:lt1>
      <a:dk2>
        <a:srgbClr val="004564"/>
      </a:dk2>
      <a:lt2>
        <a:srgbClr val="FFFFFF"/>
      </a:lt2>
      <a:accent1>
        <a:srgbClr val="004564"/>
      </a:accent1>
      <a:accent2>
        <a:srgbClr val="5F5AA5"/>
      </a:accent2>
      <a:accent3>
        <a:srgbClr val="A3A4A6"/>
      </a:accent3>
      <a:accent4>
        <a:srgbClr val="668FA2"/>
      </a:accent4>
      <a:accent5>
        <a:srgbClr val="9EA2D2"/>
      </a:accent5>
      <a:accent6>
        <a:srgbClr val="CFD0D1"/>
      </a:accent6>
      <a:hlink>
        <a:srgbClr val="5F5AA5"/>
      </a:hlink>
      <a:folHlink>
        <a:srgbClr val="323232"/>
      </a:folHlink>
    </a:clrScheme>
    <a:fontScheme name="MFB Pont sémája">
      <a:majorFont>
        <a:latin typeface="Arial"/>
        <a:ea typeface=""/>
        <a:cs typeface=""/>
      </a:majorFont>
      <a:minorFont>
        <a:latin typeface="Arial"/>
        <a:ea typeface=""/>
        <a:cs typeface=""/>
      </a:minorFont>
    </a:fontScheme>
    <a:fmtScheme name="Divat">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33587</TotalTime>
  <Words>1741</Words>
  <Application>Microsoft Office PowerPoint</Application>
  <PresentationFormat>A4 (210x297 mm)</PresentationFormat>
  <Paragraphs>345</Paragraphs>
  <Slides>23</Slides>
  <Notes>19</Notes>
  <HiddenSlides>1</HiddenSlides>
  <MMClips>0</MMClips>
  <ScaleCrop>false</ScaleCrop>
  <HeadingPairs>
    <vt:vector size="6" baseType="variant">
      <vt:variant>
        <vt:lpstr>Téma</vt:lpstr>
      </vt:variant>
      <vt:variant>
        <vt:i4>3</vt:i4>
      </vt:variant>
      <vt:variant>
        <vt:lpstr>Beágyazott OLE kiszolgálók</vt:lpstr>
      </vt:variant>
      <vt:variant>
        <vt:i4>1</vt:i4>
      </vt:variant>
      <vt:variant>
        <vt:lpstr>Diacímek</vt:lpstr>
      </vt:variant>
      <vt:variant>
        <vt:i4>23</vt:i4>
      </vt:variant>
    </vt:vector>
  </HeadingPairs>
  <TitlesOfParts>
    <vt:vector size="27" baseType="lpstr">
      <vt:lpstr>blank</vt:lpstr>
      <vt:lpstr>1_blank</vt:lpstr>
      <vt:lpstr>Office-téma</vt:lpstr>
      <vt:lpstr>think-cell Slide</vt:lpstr>
      <vt:lpstr>0. dia</vt:lpstr>
      <vt:lpstr>1. dia</vt:lpstr>
      <vt:lpstr>Információ – első kézből </vt:lpstr>
      <vt:lpstr>Európai uniós forrásból finanszírozott hiteltermékek szabályai</vt:lpstr>
      <vt:lpstr>Miért éri meg igénybe venni?</vt:lpstr>
      <vt:lpstr>Hol lehet igénybe venni? Ki tartja nyilván?</vt:lpstr>
      <vt:lpstr>Mit tartalmaznak a termékleírások? </vt:lpstr>
      <vt:lpstr>7. dia</vt:lpstr>
      <vt:lpstr>8. dia</vt:lpstr>
      <vt:lpstr>9. dia</vt:lpstr>
      <vt:lpstr>Honnan tájékozódjunk az Európai uniós forrásból finanszírozott  hiteltermékekről? </vt:lpstr>
      <vt:lpstr>Foglalkoztatás ösztönzése </vt:lpstr>
      <vt:lpstr>Foglalkoztatás ösztönzése </vt:lpstr>
      <vt:lpstr>Foglalkoztatás ösztönzése </vt:lpstr>
      <vt:lpstr>Foglalkoztatás ösztönzése </vt:lpstr>
      <vt:lpstr>Foglalkoztatás ösztönzése </vt:lpstr>
      <vt:lpstr>Foglalkoztatás ösztönzése </vt:lpstr>
      <vt:lpstr>Foglalkoztatás ösztönzése</vt:lpstr>
      <vt:lpstr>Foglalkoztatás ösztönzése</vt:lpstr>
      <vt:lpstr>Foglalkoztatás ösztönzése </vt:lpstr>
      <vt:lpstr>20. dia</vt:lpstr>
      <vt:lpstr>21. dia</vt:lpstr>
      <vt:lpstr>22. dia</vt:lpstr>
    </vt:vector>
  </TitlesOfParts>
  <Company>Erste Bank Hungary Zrt.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Varga Éva</dc:creator>
  <cp:lastModifiedBy>Lovász Gergő</cp:lastModifiedBy>
  <cp:revision>1072</cp:revision>
  <cp:lastPrinted>2016-12-13T15:14:08Z</cp:lastPrinted>
  <dcterms:created xsi:type="dcterms:W3CDTF">2014-03-21T11:49:45Z</dcterms:created>
  <dcterms:modified xsi:type="dcterms:W3CDTF">2017-09-27T07:12:59Z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Kiss Kalman</vt:lpwstr>
  </property>
</Properties>
</file>