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9" r:id="rId2"/>
    <p:sldId id="316" r:id="rId3"/>
    <p:sldId id="361" r:id="rId4"/>
    <p:sldId id="368" r:id="rId5"/>
    <p:sldId id="367" r:id="rId6"/>
    <p:sldId id="359" r:id="rId7"/>
    <p:sldId id="369" r:id="rId8"/>
    <p:sldId id="334" r:id="rId9"/>
    <p:sldId id="389" r:id="rId10"/>
    <p:sldId id="356" r:id="rId11"/>
    <p:sldId id="350" r:id="rId12"/>
    <p:sldId id="372" r:id="rId13"/>
    <p:sldId id="371" r:id="rId14"/>
    <p:sldId id="390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91" r:id="rId23"/>
    <p:sldId id="392" r:id="rId24"/>
    <p:sldId id="393" r:id="rId25"/>
    <p:sldId id="394" r:id="rId26"/>
    <p:sldId id="395" r:id="rId27"/>
    <p:sldId id="388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60" r:id="rId3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2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zte" initials="e" lastIdx="2" clrIdx="0"/>
  <p:cmAuthor id="1" name="Jakab Aro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1A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7" d="100"/>
          <a:sy n="67" d="100"/>
        </p:scale>
        <p:origin x="-112" y="-248"/>
      </p:cViewPr>
      <p:guideLst>
        <p:guide orient="horz" pos="482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-178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934CC-92F0-44CE-BA9A-01DDD7D5EA97}" type="doc">
      <dgm:prSet loTypeId="urn:microsoft.com/office/officeart/2005/8/layout/hierarchy5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9BF7C768-F0CA-437D-B0F0-B9C56AD45C87}">
      <dgm:prSet phldrT="[Szöveg]"/>
      <dgm:spPr/>
      <dgm:t>
        <a:bodyPr/>
        <a:lstStyle/>
        <a:p>
          <a:r>
            <a:rPr lang="hu-HU" dirty="0" smtClean="0"/>
            <a:t>Üzleti keretrendszer</a:t>
          </a:r>
        </a:p>
        <a:p>
          <a:r>
            <a:rPr lang="hu-HU" i="1" dirty="0" smtClean="0"/>
            <a:t>100 pont</a:t>
          </a:r>
          <a:endParaRPr lang="hu-HU" i="1" dirty="0"/>
        </a:p>
      </dgm:t>
    </dgm:pt>
    <dgm:pt modelId="{F16FC88D-1E49-4972-9AAE-C9C3A987EE74}" type="parTrans" cxnId="{D1CE7382-74E2-4458-8BA5-015E07360255}">
      <dgm:prSet/>
      <dgm:spPr/>
      <dgm:t>
        <a:bodyPr/>
        <a:lstStyle/>
        <a:p>
          <a:endParaRPr lang="hu-HU"/>
        </a:p>
      </dgm:t>
    </dgm:pt>
    <dgm:pt modelId="{3772345C-5471-4069-8EFF-B42E610A343E}" type="sibTrans" cxnId="{D1CE7382-74E2-4458-8BA5-015E07360255}">
      <dgm:prSet/>
      <dgm:spPr/>
      <dgm:t>
        <a:bodyPr/>
        <a:lstStyle/>
        <a:p>
          <a:endParaRPr lang="hu-HU"/>
        </a:p>
      </dgm:t>
    </dgm:pt>
    <dgm:pt modelId="{06C475F4-2B7F-4533-90B5-FAFD3F4A55D3}">
      <dgm:prSet phldrT="[Szöveg]"/>
      <dgm:spPr>
        <a:solidFill>
          <a:srgbClr val="FFFFCC"/>
        </a:solidFill>
      </dgm:spPr>
      <dgm:t>
        <a:bodyPr/>
        <a:lstStyle/>
        <a:p>
          <a:r>
            <a:rPr lang="hu-HU" dirty="0" smtClean="0"/>
            <a:t>Szervezet bemutatása</a:t>
          </a:r>
        </a:p>
        <a:p>
          <a:r>
            <a:rPr lang="hu-HU" i="1" dirty="0" smtClean="0"/>
            <a:t>40 pont</a:t>
          </a:r>
          <a:endParaRPr lang="hu-HU" i="1" dirty="0"/>
        </a:p>
      </dgm:t>
    </dgm:pt>
    <dgm:pt modelId="{FAF500D5-18DA-4544-BB79-08BCCC652937}" type="parTrans" cxnId="{1FEDD3BC-F41A-40D4-8F66-911ED34B5D7C}">
      <dgm:prSet/>
      <dgm:spPr/>
      <dgm:t>
        <a:bodyPr/>
        <a:lstStyle/>
        <a:p>
          <a:endParaRPr lang="hu-HU"/>
        </a:p>
      </dgm:t>
    </dgm:pt>
    <dgm:pt modelId="{CD6E40EC-B92A-4147-B745-9240B0556F0F}" type="sibTrans" cxnId="{1FEDD3BC-F41A-40D4-8F66-911ED34B5D7C}">
      <dgm:prSet/>
      <dgm:spPr/>
      <dgm:t>
        <a:bodyPr/>
        <a:lstStyle/>
        <a:p>
          <a:endParaRPr lang="hu-HU"/>
        </a:p>
      </dgm:t>
    </dgm:pt>
    <dgm:pt modelId="{F62FBB22-1E60-451D-B3E4-67F1297F70B2}">
      <dgm:prSet phldrT="[Szöveg]"/>
      <dgm:spPr>
        <a:solidFill>
          <a:srgbClr val="FFFFCC"/>
        </a:solidFill>
      </dgm:spPr>
      <dgm:t>
        <a:bodyPr/>
        <a:lstStyle/>
        <a:p>
          <a:r>
            <a:rPr lang="hu-HU" dirty="0" smtClean="0"/>
            <a:t>I. Működési jellemzők</a:t>
          </a:r>
        </a:p>
        <a:p>
          <a:r>
            <a:rPr lang="hu-HU" i="1" dirty="0" smtClean="0"/>
            <a:t>24 pont</a:t>
          </a:r>
          <a:endParaRPr lang="hu-HU" i="1" dirty="0"/>
        </a:p>
      </dgm:t>
    </dgm:pt>
    <dgm:pt modelId="{5A585C75-8095-4860-9341-92607D23758D}" type="parTrans" cxnId="{58D34EB4-D51D-40BB-A01B-B6AF2F294EFD}">
      <dgm:prSet/>
      <dgm:spPr/>
      <dgm:t>
        <a:bodyPr/>
        <a:lstStyle/>
        <a:p>
          <a:endParaRPr lang="hu-HU"/>
        </a:p>
      </dgm:t>
    </dgm:pt>
    <dgm:pt modelId="{07F008DC-8A5C-4131-B45A-A8DA17577668}" type="sibTrans" cxnId="{58D34EB4-D51D-40BB-A01B-B6AF2F294EFD}">
      <dgm:prSet/>
      <dgm:spPr/>
      <dgm:t>
        <a:bodyPr/>
        <a:lstStyle/>
        <a:p>
          <a:endParaRPr lang="hu-HU"/>
        </a:p>
      </dgm:t>
    </dgm:pt>
    <dgm:pt modelId="{2CA54F20-BFF7-465D-BD30-AF2029201899}">
      <dgm:prSet phldrT="[Szöveg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u-HU" dirty="0" smtClean="0"/>
            <a:t>Projektterv bemutatása</a:t>
          </a:r>
        </a:p>
        <a:p>
          <a:r>
            <a:rPr lang="hu-HU" i="1" dirty="0" smtClean="0"/>
            <a:t>60 pont</a:t>
          </a:r>
          <a:endParaRPr lang="hu-HU" i="1" dirty="0"/>
        </a:p>
      </dgm:t>
    </dgm:pt>
    <dgm:pt modelId="{73BFD0D2-759C-420B-9CAC-99ECC3A94277}" type="parTrans" cxnId="{4424A892-FAFC-4B46-A5DC-E4A1F61803BA}">
      <dgm:prSet/>
      <dgm:spPr/>
      <dgm:t>
        <a:bodyPr/>
        <a:lstStyle/>
        <a:p>
          <a:endParaRPr lang="hu-HU"/>
        </a:p>
      </dgm:t>
    </dgm:pt>
    <dgm:pt modelId="{84C70496-C489-4130-A0E7-E315C79312A0}" type="sibTrans" cxnId="{4424A892-FAFC-4B46-A5DC-E4A1F61803BA}">
      <dgm:prSet/>
      <dgm:spPr/>
      <dgm:t>
        <a:bodyPr/>
        <a:lstStyle/>
        <a:p>
          <a:endParaRPr lang="hu-HU"/>
        </a:p>
      </dgm:t>
    </dgm:pt>
    <dgm:pt modelId="{8DDAC233-EB79-417F-8502-36CB6A45CBE4}">
      <dgm:prSet phldrT="[Szöveg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III. Piaci környezet elemzése</a:t>
          </a:r>
        </a:p>
        <a:p>
          <a:r>
            <a:rPr lang="hu-HU" i="1" dirty="0" smtClean="0"/>
            <a:t>18 pont</a:t>
          </a:r>
          <a:endParaRPr lang="hu-HU" i="1" dirty="0"/>
        </a:p>
      </dgm:t>
    </dgm:pt>
    <dgm:pt modelId="{5677E709-2879-4A56-BFAA-0FBD878AF2FE}" type="parTrans" cxnId="{1F28C864-1C7C-4796-912B-01F8179FFD17}">
      <dgm:prSet/>
      <dgm:spPr/>
      <dgm:t>
        <a:bodyPr/>
        <a:lstStyle/>
        <a:p>
          <a:endParaRPr lang="hu-HU"/>
        </a:p>
      </dgm:t>
    </dgm:pt>
    <dgm:pt modelId="{C1DF3352-069C-46BA-A7FC-4C4B51AFFF34}" type="sibTrans" cxnId="{1F28C864-1C7C-4796-912B-01F8179FFD17}">
      <dgm:prSet/>
      <dgm:spPr/>
      <dgm:t>
        <a:bodyPr/>
        <a:lstStyle/>
        <a:p>
          <a:endParaRPr lang="hu-HU"/>
        </a:p>
      </dgm:t>
    </dgm:pt>
    <dgm:pt modelId="{08FFA109-58BD-402F-9B46-29B1B673ECF7}">
      <dgm:prSet phldrT="[Szöveg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IV. Pénzügyi megvalósíthatóság</a:t>
          </a:r>
        </a:p>
        <a:p>
          <a:r>
            <a:rPr lang="hu-HU" i="1" dirty="0" smtClean="0"/>
            <a:t>20 pont</a:t>
          </a:r>
          <a:endParaRPr lang="hu-HU" i="1" dirty="0"/>
        </a:p>
      </dgm:t>
    </dgm:pt>
    <dgm:pt modelId="{BE090226-F94E-452F-ADE9-C421D139B18D}" type="parTrans" cxnId="{5F0C5F1D-00C8-46FD-9FD1-E37BA18E50F4}">
      <dgm:prSet/>
      <dgm:spPr/>
      <dgm:t>
        <a:bodyPr/>
        <a:lstStyle/>
        <a:p>
          <a:endParaRPr lang="hu-HU"/>
        </a:p>
      </dgm:t>
    </dgm:pt>
    <dgm:pt modelId="{991DFF3D-243B-45E9-AB43-0FC7B54C187F}" type="sibTrans" cxnId="{5F0C5F1D-00C8-46FD-9FD1-E37BA18E50F4}">
      <dgm:prSet/>
      <dgm:spPr/>
      <dgm:t>
        <a:bodyPr/>
        <a:lstStyle/>
        <a:p>
          <a:endParaRPr lang="hu-HU"/>
        </a:p>
      </dgm:t>
    </dgm:pt>
    <dgm:pt modelId="{13DABACB-36F2-41D9-86DF-8A93BE0D425D}">
      <dgm:prSet phldrT="[Szöveg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u-HU" dirty="0" smtClean="0"/>
            <a:t>V. Szervezeti megvalósíthatóság</a:t>
          </a:r>
        </a:p>
        <a:p>
          <a:r>
            <a:rPr lang="hu-HU" i="1" dirty="0" smtClean="0"/>
            <a:t>8 pont</a:t>
          </a:r>
          <a:endParaRPr lang="hu-HU" i="1" dirty="0"/>
        </a:p>
      </dgm:t>
    </dgm:pt>
    <dgm:pt modelId="{F48DAC1A-0155-4385-A936-78AF873884D2}" type="parTrans" cxnId="{849FB450-BAE5-4B14-A5AF-D40DE8D6CF79}">
      <dgm:prSet/>
      <dgm:spPr/>
      <dgm:t>
        <a:bodyPr/>
        <a:lstStyle/>
        <a:p>
          <a:endParaRPr lang="hu-HU"/>
        </a:p>
      </dgm:t>
    </dgm:pt>
    <dgm:pt modelId="{99CF8E52-F683-4EA7-8D39-B9C90C5415B6}" type="sibTrans" cxnId="{849FB450-BAE5-4B14-A5AF-D40DE8D6CF79}">
      <dgm:prSet/>
      <dgm:spPr/>
      <dgm:t>
        <a:bodyPr/>
        <a:lstStyle/>
        <a:p>
          <a:endParaRPr lang="hu-HU"/>
        </a:p>
      </dgm:t>
    </dgm:pt>
    <dgm:pt modelId="{56B9A34C-60FA-4537-B646-451DFAA682B0}">
      <dgm:prSet phldrT="[Szöveg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u-HU" dirty="0" smtClean="0"/>
            <a:t>VI. Kockázatelemzés, -kezelés</a:t>
          </a:r>
        </a:p>
        <a:p>
          <a:r>
            <a:rPr lang="hu-HU" i="1" dirty="0" smtClean="0"/>
            <a:t>14 pont</a:t>
          </a:r>
          <a:endParaRPr lang="hu-HU" i="1" dirty="0"/>
        </a:p>
      </dgm:t>
    </dgm:pt>
    <dgm:pt modelId="{6E74E204-A200-4A46-8AF0-1C693CF9C1C8}" type="parTrans" cxnId="{3DF436F0-41F9-459B-B378-EF816EC188DE}">
      <dgm:prSet/>
      <dgm:spPr/>
      <dgm:t>
        <a:bodyPr/>
        <a:lstStyle/>
        <a:p>
          <a:endParaRPr lang="hu-HU"/>
        </a:p>
      </dgm:t>
    </dgm:pt>
    <dgm:pt modelId="{76A43398-9154-4B92-8E00-D55342E66300}" type="sibTrans" cxnId="{3DF436F0-41F9-459B-B378-EF816EC188DE}">
      <dgm:prSet/>
      <dgm:spPr/>
      <dgm:t>
        <a:bodyPr/>
        <a:lstStyle/>
        <a:p>
          <a:endParaRPr lang="hu-HU"/>
        </a:p>
      </dgm:t>
    </dgm:pt>
    <dgm:pt modelId="{4E6E3729-4F8E-4795-BD16-D2888BB7D25D}">
      <dgm:prSet phldrT="[Szöveg]"/>
      <dgm:spPr>
        <a:solidFill>
          <a:srgbClr val="FFFFCC"/>
        </a:solidFill>
      </dgm:spPr>
      <dgm:t>
        <a:bodyPr/>
        <a:lstStyle/>
        <a:p>
          <a:r>
            <a:rPr lang="hu-HU" dirty="0" smtClean="0"/>
            <a:t>II.  Szervezeti jellemzők</a:t>
          </a:r>
        </a:p>
        <a:p>
          <a:r>
            <a:rPr lang="hu-HU" i="1" dirty="0" smtClean="0"/>
            <a:t>16 pont</a:t>
          </a:r>
          <a:endParaRPr lang="hu-HU" i="1" dirty="0"/>
        </a:p>
      </dgm:t>
    </dgm:pt>
    <dgm:pt modelId="{38464996-062A-4717-AF41-B5E842E4DF48}" type="parTrans" cxnId="{97AC7429-F976-4AFD-BE39-8DD87CE90786}">
      <dgm:prSet/>
      <dgm:spPr/>
      <dgm:t>
        <a:bodyPr/>
        <a:lstStyle/>
        <a:p>
          <a:endParaRPr lang="hu-HU"/>
        </a:p>
      </dgm:t>
    </dgm:pt>
    <dgm:pt modelId="{121D40DB-4E14-4468-BD46-8F4CD14707DD}" type="sibTrans" cxnId="{97AC7429-F976-4AFD-BE39-8DD87CE90786}">
      <dgm:prSet/>
      <dgm:spPr/>
      <dgm:t>
        <a:bodyPr/>
        <a:lstStyle/>
        <a:p>
          <a:endParaRPr lang="hu-HU"/>
        </a:p>
      </dgm:t>
    </dgm:pt>
    <dgm:pt modelId="{E40083A1-F120-4AB2-A988-6CD59A79BD0D}" type="pres">
      <dgm:prSet presAssocID="{1BB934CC-92F0-44CE-BA9A-01DDD7D5EA9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61C8B34-6FA4-422B-97B6-91F8EF681C2C}" type="pres">
      <dgm:prSet presAssocID="{1BB934CC-92F0-44CE-BA9A-01DDD7D5EA97}" presName="hierFlow" presStyleCnt="0"/>
      <dgm:spPr/>
    </dgm:pt>
    <dgm:pt modelId="{69C6E699-28FE-488F-9841-860BEF6017B9}" type="pres">
      <dgm:prSet presAssocID="{1BB934CC-92F0-44CE-BA9A-01DDD7D5EA9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438D10-2A73-4CB9-AE44-80D5B1B7B6E5}" type="pres">
      <dgm:prSet presAssocID="{9BF7C768-F0CA-437D-B0F0-B9C56AD45C87}" presName="Name17" presStyleCnt="0"/>
      <dgm:spPr/>
    </dgm:pt>
    <dgm:pt modelId="{BCE93995-629F-48B1-91E1-05FC4211D524}" type="pres">
      <dgm:prSet presAssocID="{9BF7C768-F0CA-437D-B0F0-B9C56AD45C8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0067EE4-24F5-459E-A7BF-776D1216BD54}" type="pres">
      <dgm:prSet presAssocID="{9BF7C768-F0CA-437D-B0F0-B9C56AD45C87}" presName="hierChild2" presStyleCnt="0"/>
      <dgm:spPr/>
    </dgm:pt>
    <dgm:pt modelId="{F925B002-6420-4ED5-A523-4053CF40C2BE}" type="pres">
      <dgm:prSet presAssocID="{FAF500D5-18DA-4544-BB79-08BCCC652937}" presName="Name25" presStyleLbl="parChTrans1D2" presStyleIdx="0" presStyleCnt="2"/>
      <dgm:spPr/>
      <dgm:t>
        <a:bodyPr/>
        <a:lstStyle/>
        <a:p>
          <a:endParaRPr lang="hu-HU"/>
        </a:p>
      </dgm:t>
    </dgm:pt>
    <dgm:pt modelId="{2ADD4E7C-62E0-457E-9C92-087703325C66}" type="pres">
      <dgm:prSet presAssocID="{FAF500D5-18DA-4544-BB79-08BCCC652937}" presName="connTx" presStyleLbl="parChTrans1D2" presStyleIdx="0" presStyleCnt="2"/>
      <dgm:spPr/>
      <dgm:t>
        <a:bodyPr/>
        <a:lstStyle/>
        <a:p>
          <a:endParaRPr lang="hu-HU"/>
        </a:p>
      </dgm:t>
    </dgm:pt>
    <dgm:pt modelId="{DEF60DB6-9C06-476C-A908-2B51DDDCCB51}" type="pres">
      <dgm:prSet presAssocID="{06C475F4-2B7F-4533-90B5-FAFD3F4A55D3}" presName="Name30" presStyleCnt="0"/>
      <dgm:spPr/>
    </dgm:pt>
    <dgm:pt modelId="{10D4E008-73B2-4E6B-8163-21F4081A57F5}" type="pres">
      <dgm:prSet presAssocID="{06C475F4-2B7F-4533-90B5-FAFD3F4A55D3}" presName="level2Shape" presStyleLbl="node2" presStyleIdx="0" presStyleCnt="2"/>
      <dgm:spPr/>
      <dgm:t>
        <a:bodyPr/>
        <a:lstStyle/>
        <a:p>
          <a:endParaRPr lang="hu-HU"/>
        </a:p>
      </dgm:t>
    </dgm:pt>
    <dgm:pt modelId="{FF6CB666-9724-439D-B2FF-01C7BB307504}" type="pres">
      <dgm:prSet presAssocID="{06C475F4-2B7F-4533-90B5-FAFD3F4A55D3}" presName="hierChild3" presStyleCnt="0"/>
      <dgm:spPr/>
    </dgm:pt>
    <dgm:pt modelId="{20CB639D-CA4B-4A31-8491-7D1388ED40DB}" type="pres">
      <dgm:prSet presAssocID="{5A585C75-8095-4860-9341-92607D23758D}" presName="Name25" presStyleLbl="parChTrans1D3" presStyleIdx="0" presStyleCnt="6"/>
      <dgm:spPr/>
      <dgm:t>
        <a:bodyPr/>
        <a:lstStyle/>
        <a:p>
          <a:endParaRPr lang="hu-HU"/>
        </a:p>
      </dgm:t>
    </dgm:pt>
    <dgm:pt modelId="{7255753E-480E-4CF2-9A04-70AF197BFB44}" type="pres">
      <dgm:prSet presAssocID="{5A585C75-8095-4860-9341-92607D23758D}" presName="connTx" presStyleLbl="parChTrans1D3" presStyleIdx="0" presStyleCnt="6"/>
      <dgm:spPr/>
      <dgm:t>
        <a:bodyPr/>
        <a:lstStyle/>
        <a:p>
          <a:endParaRPr lang="hu-HU"/>
        </a:p>
      </dgm:t>
    </dgm:pt>
    <dgm:pt modelId="{097CEEDB-C70C-4EE1-A4CA-322F95E46B00}" type="pres">
      <dgm:prSet presAssocID="{F62FBB22-1E60-451D-B3E4-67F1297F70B2}" presName="Name30" presStyleCnt="0"/>
      <dgm:spPr/>
    </dgm:pt>
    <dgm:pt modelId="{D7ED4D57-9A62-4B61-B2F9-FA73634D1072}" type="pres">
      <dgm:prSet presAssocID="{F62FBB22-1E60-451D-B3E4-67F1297F70B2}" presName="level2Shape" presStyleLbl="node3" presStyleIdx="0" presStyleCnt="6"/>
      <dgm:spPr/>
      <dgm:t>
        <a:bodyPr/>
        <a:lstStyle/>
        <a:p>
          <a:endParaRPr lang="hu-HU"/>
        </a:p>
      </dgm:t>
    </dgm:pt>
    <dgm:pt modelId="{E9468CB9-7626-4B50-AA21-0AA9A1BBFD83}" type="pres">
      <dgm:prSet presAssocID="{F62FBB22-1E60-451D-B3E4-67F1297F70B2}" presName="hierChild3" presStyleCnt="0"/>
      <dgm:spPr/>
    </dgm:pt>
    <dgm:pt modelId="{9442EE2A-6D55-48EA-BDE0-28BF659C7582}" type="pres">
      <dgm:prSet presAssocID="{38464996-062A-4717-AF41-B5E842E4DF48}" presName="Name25" presStyleLbl="parChTrans1D3" presStyleIdx="1" presStyleCnt="6"/>
      <dgm:spPr/>
      <dgm:t>
        <a:bodyPr/>
        <a:lstStyle/>
        <a:p>
          <a:endParaRPr lang="hu-HU"/>
        </a:p>
      </dgm:t>
    </dgm:pt>
    <dgm:pt modelId="{D05B22AC-3A36-4AAC-9B1D-CCD2A49A32B0}" type="pres">
      <dgm:prSet presAssocID="{38464996-062A-4717-AF41-B5E842E4DF48}" presName="connTx" presStyleLbl="parChTrans1D3" presStyleIdx="1" presStyleCnt="6"/>
      <dgm:spPr/>
      <dgm:t>
        <a:bodyPr/>
        <a:lstStyle/>
        <a:p>
          <a:endParaRPr lang="hu-HU"/>
        </a:p>
      </dgm:t>
    </dgm:pt>
    <dgm:pt modelId="{8BA52677-665D-42C3-9F36-4A4D0B795D78}" type="pres">
      <dgm:prSet presAssocID="{4E6E3729-4F8E-4795-BD16-D2888BB7D25D}" presName="Name30" presStyleCnt="0"/>
      <dgm:spPr/>
    </dgm:pt>
    <dgm:pt modelId="{7834E4C1-33E7-4188-9FB0-A721CEEE3A80}" type="pres">
      <dgm:prSet presAssocID="{4E6E3729-4F8E-4795-BD16-D2888BB7D25D}" presName="level2Shape" presStyleLbl="node3" presStyleIdx="1" presStyleCnt="6"/>
      <dgm:spPr/>
      <dgm:t>
        <a:bodyPr/>
        <a:lstStyle/>
        <a:p>
          <a:endParaRPr lang="hu-HU"/>
        </a:p>
      </dgm:t>
    </dgm:pt>
    <dgm:pt modelId="{E34B9E37-90F3-4680-8B4B-A377D071EECF}" type="pres">
      <dgm:prSet presAssocID="{4E6E3729-4F8E-4795-BD16-D2888BB7D25D}" presName="hierChild3" presStyleCnt="0"/>
      <dgm:spPr/>
    </dgm:pt>
    <dgm:pt modelId="{1423115A-C6F2-4A7B-8696-821AF155ECB8}" type="pres">
      <dgm:prSet presAssocID="{73BFD0D2-759C-420B-9CAC-99ECC3A94277}" presName="Name25" presStyleLbl="parChTrans1D2" presStyleIdx="1" presStyleCnt="2"/>
      <dgm:spPr/>
      <dgm:t>
        <a:bodyPr/>
        <a:lstStyle/>
        <a:p>
          <a:endParaRPr lang="hu-HU"/>
        </a:p>
      </dgm:t>
    </dgm:pt>
    <dgm:pt modelId="{72B86EEB-4DBF-46CF-A0DE-A2798B6C2260}" type="pres">
      <dgm:prSet presAssocID="{73BFD0D2-759C-420B-9CAC-99ECC3A94277}" presName="connTx" presStyleLbl="parChTrans1D2" presStyleIdx="1" presStyleCnt="2"/>
      <dgm:spPr/>
      <dgm:t>
        <a:bodyPr/>
        <a:lstStyle/>
        <a:p>
          <a:endParaRPr lang="hu-HU"/>
        </a:p>
      </dgm:t>
    </dgm:pt>
    <dgm:pt modelId="{23B57615-F857-4E3B-80AE-EB2164940571}" type="pres">
      <dgm:prSet presAssocID="{2CA54F20-BFF7-465D-BD30-AF2029201899}" presName="Name30" presStyleCnt="0"/>
      <dgm:spPr/>
    </dgm:pt>
    <dgm:pt modelId="{5487CF45-EC17-4940-876A-1DE6DE13142E}" type="pres">
      <dgm:prSet presAssocID="{2CA54F20-BFF7-465D-BD30-AF2029201899}" presName="level2Shape" presStyleLbl="node2" presStyleIdx="1" presStyleCnt="2" custLinFactNeighborX="-8118" custLinFactNeighborY="-8040"/>
      <dgm:spPr/>
      <dgm:t>
        <a:bodyPr/>
        <a:lstStyle/>
        <a:p>
          <a:endParaRPr lang="hu-HU"/>
        </a:p>
      </dgm:t>
    </dgm:pt>
    <dgm:pt modelId="{37AD48B1-6F6A-4FB8-AEA3-3172A3A3B567}" type="pres">
      <dgm:prSet presAssocID="{2CA54F20-BFF7-465D-BD30-AF2029201899}" presName="hierChild3" presStyleCnt="0"/>
      <dgm:spPr/>
    </dgm:pt>
    <dgm:pt modelId="{1B01D213-EAE0-4E9D-BBB0-3355B7E1BC11}" type="pres">
      <dgm:prSet presAssocID="{5677E709-2879-4A56-BFAA-0FBD878AF2FE}" presName="Name25" presStyleLbl="parChTrans1D3" presStyleIdx="2" presStyleCnt="6"/>
      <dgm:spPr/>
      <dgm:t>
        <a:bodyPr/>
        <a:lstStyle/>
        <a:p>
          <a:endParaRPr lang="hu-HU"/>
        </a:p>
      </dgm:t>
    </dgm:pt>
    <dgm:pt modelId="{B8D34822-E88D-4F05-A133-BA1F37AB9E04}" type="pres">
      <dgm:prSet presAssocID="{5677E709-2879-4A56-BFAA-0FBD878AF2FE}" presName="connTx" presStyleLbl="parChTrans1D3" presStyleIdx="2" presStyleCnt="6"/>
      <dgm:spPr/>
      <dgm:t>
        <a:bodyPr/>
        <a:lstStyle/>
        <a:p>
          <a:endParaRPr lang="hu-HU"/>
        </a:p>
      </dgm:t>
    </dgm:pt>
    <dgm:pt modelId="{546DB1A6-3129-4C88-A620-91DCD7E1E055}" type="pres">
      <dgm:prSet presAssocID="{8DDAC233-EB79-417F-8502-36CB6A45CBE4}" presName="Name30" presStyleCnt="0"/>
      <dgm:spPr/>
    </dgm:pt>
    <dgm:pt modelId="{F210C9D4-2F36-4DAC-A499-07DAE3F5A719}" type="pres">
      <dgm:prSet presAssocID="{8DDAC233-EB79-417F-8502-36CB6A45CBE4}" presName="level2Shape" presStyleLbl="node3" presStyleIdx="2" presStyleCnt="6"/>
      <dgm:spPr/>
      <dgm:t>
        <a:bodyPr/>
        <a:lstStyle/>
        <a:p>
          <a:endParaRPr lang="hu-HU"/>
        </a:p>
      </dgm:t>
    </dgm:pt>
    <dgm:pt modelId="{43F1BEB5-C79D-4DE2-BD12-C1937D2A37DD}" type="pres">
      <dgm:prSet presAssocID="{8DDAC233-EB79-417F-8502-36CB6A45CBE4}" presName="hierChild3" presStyleCnt="0"/>
      <dgm:spPr/>
    </dgm:pt>
    <dgm:pt modelId="{F20EF0D7-3E88-4295-8B04-58A9ED481D7C}" type="pres">
      <dgm:prSet presAssocID="{BE090226-F94E-452F-ADE9-C421D139B18D}" presName="Name25" presStyleLbl="parChTrans1D3" presStyleIdx="3" presStyleCnt="6"/>
      <dgm:spPr/>
      <dgm:t>
        <a:bodyPr/>
        <a:lstStyle/>
        <a:p>
          <a:endParaRPr lang="hu-HU"/>
        </a:p>
      </dgm:t>
    </dgm:pt>
    <dgm:pt modelId="{ABC084B8-F3A2-4E39-9D14-2C28274DD8B5}" type="pres">
      <dgm:prSet presAssocID="{BE090226-F94E-452F-ADE9-C421D139B18D}" presName="connTx" presStyleLbl="parChTrans1D3" presStyleIdx="3" presStyleCnt="6"/>
      <dgm:spPr/>
      <dgm:t>
        <a:bodyPr/>
        <a:lstStyle/>
        <a:p>
          <a:endParaRPr lang="hu-HU"/>
        </a:p>
      </dgm:t>
    </dgm:pt>
    <dgm:pt modelId="{B1BEEAF4-46B3-46FE-9BD6-5A88D8DA0E0D}" type="pres">
      <dgm:prSet presAssocID="{08FFA109-58BD-402F-9B46-29B1B673ECF7}" presName="Name30" presStyleCnt="0"/>
      <dgm:spPr/>
    </dgm:pt>
    <dgm:pt modelId="{8854C588-6AC4-4940-8EB0-FDC82F9C8160}" type="pres">
      <dgm:prSet presAssocID="{08FFA109-58BD-402F-9B46-29B1B673ECF7}" presName="level2Shape" presStyleLbl="node3" presStyleIdx="3" presStyleCnt="6"/>
      <dgm:spPr/>
      <dgm:t>
        <a:bodyPr/>
        <a:lstStyle/>
        <a:p>
          <a:endParaRPr lang="hu-HU"/>
        </a:p>
      </dgm:t>
    </dgm:pt>
    <dgm:pt modelId="{F0371D28-140C-4698-931F-5016878CF8FD}" type="pres">
      <dgm:prSet presAssocID="{08FFA109-58BD-402F-9B46-29B1B673ECF7}" presName="hierChild3" presStyleCnt="0"/>
      <dgm:spPr/>
    </dgm:pt>
    <dgm:pt modelId="{13DEAF47-EE14-4D7F-AFCA-78C7F9D58D15}" type="pres">
      <dgm:prSet presAssocID="{F48DAC1A-0155-4385-A936-78AF873884D2}" presName="Name25" presStyleLbl="parChTrans1D3" presStyleIdx="4" presStyleCnt="6"/>
      <dgm:spPr/>
      <dgm:t>
        <a:bodyPr/>
        <a:lstStyle/>
        <a:p>
          <a:endParaRPr lang="hu-HU"/>
        </a:p>
      </dgm:t>
    </dgm:pt>
    <dgm:pt modelId="{9812AAF7-3564-4A84-8C09-BAF4A0388FF4}" type="pres">
      <dgm:prSet presAssocID="{F48DAC1A-0155-4385-A936-78AF873884D2}" presName="connTx" presStyleLbl="parChTrans1D3" presStyleIdx="4" presStyleCnt="6"/>
      <dgm:spPr/>
      <dgm:t>
        <a:bodyPr/>
        <a:lstStyle/>
        <a:p>
          <a:endParaRPr lang="hu-HU"/>
        </a:p>
      </dgm:t>
    </dgm:pt>
    <dgm:pt modelId="{AD9CD043-44C2-4913-AB4B-03A048B67F0B}" type="pres">
      <dgm:prSet presAssocID="{13DABACB-36F2-41D9-86DF-8A93BE0D425D}" presName="Name30" presStyleCnt="0"/>
      <dgm:spPr/>
    </dgm:pt>
    <dgm:pt modelId="{B350AB94-CE7F-420F-AE40-BF5573DDF445}" type="pres">
      <dgm:prSet presAssocID="{13DABACB-36F2-41D9-86DF-8A93BE0D425D}" presName="level2Shape" presStyleLbl="node3" presStyleIdx="4" presStyleCnt="6"/>
      <dgm:spPr/>
      <dgm:t>
        <a:bodyPr/>
        <a:lstStyle/>
        <a:p>
          <a:endParaRPr lang="hu-HU"/>
        </a:p>
      </dgm:t>
    </dgm:pt>
    <dgm:pt modelId="{1E05F319-AF0D-4FAA-8994-7453D39DA8D5}" type="pres">
      <dgm:prSet presAssocID="{13DABACB-36F2-41D9-86DF-8A93BE0D425D}" presName="hierChild3" presStyleCnt="0"/>
      <dgm:spPr/>
    </dgm:pt>
    <dgm:pt modelId="{8EC758B3-C78F-4623-BDCB-3BC397CA4C3E}" type="pres">
      <dgm:prSet presAssocID="{6E74E204-A200-4A46-8AF0-1C693CF9C1C8}" presName="Name25" presStyleLbl="parChTrans1D3" presStyleIdx="5" presStyleCnt="6"/>
      <dgm:spPr/>
      <dgm:t>
        <a:bodyPr/>
        <a:lstStyle/>
        <a:p>
          <a:endParaRPr lang="hu-HU"/>
        </a:p>
      </dgm:t>
    </dgm:pt>
    <dgm:pt modelId="{45EC10E2-795E-4A2B-AD27-FDFEA7314549}" type="pres">
      <dgm:prSet presAssocID="{6E74E204-A200-4A46-8AF0-1C693CF9C1C8}" presName="connTx" presStyleLbl="parChTrans1D3" presStyleIdx="5" presStyleCnt="6"/>
      <dgm:spPr/>
      <dgm:t>
        <a:bodyPr/>
        <a:lstStyle/>
        <a:p>
          <a:endParaRPr lang="hu-HU"/>
        </a:p>
      </dgm:t>
    </dgm:pt>
    <dgm:pt modelId="{62672A1A-A17B-4146-93F0-0785FEF639D8}" type="pres">
      <dgm:prSet presAssocID="{56B9A34C-60FA-4537-B646-451DFAA682B0}" presName="Name30" presStyleCnt="0"/>
      <dgm:spPr/>
    </dgm:pt>
    <dgm:pt modelId="{C20AE3AA-1425-4840-A09A-43EFE67C1CFF}" type="pres">
      <dgm:prSet presAssocID="{56B9A34C-60FA-4537-B646-451DFAA682B0}" presName="level2Shape" presStyleLbl="node3" presStyleIdx="5" presStyleCnt="6"/>
      <dgm:spPr/>
      <dgm:t>
        <a:bodyPr/>
        <a:lstStyle/>
        <a:p>
          <a:endParaRPr lang="hu-HU"/>
        </a:p>
      </dgm:t>
    </dgm:pt>
    <dgm:pt modelId="{0FE4B580-0BA6-4C54-A47E-1F090499B521}" type="pres">
      <dgm:prSet presAssocID="{56B9A34C-60FA-4537-B646-451DFAA682B0}" presName="hierChild3" presStyleCnt="0"/>
      <dgm:spPr/>
    </dgm:pt>
    <dgm:pt modelId="{052BF706-01B8-4B4B-9651-FFFFC0BC0B3C}" type="pres">
      <dgm:prSet presAssocID="{1BB934CC-92F0-44CE-BA9A-01DDD7D5EA97}" presName="bgShapesFlow" presStyleCnt="0"/>
      <dgm:spPr/>
    </dgm:pt>
  </dgm:ptLst>
  <dgm:cxnLst>
    <dgm:cxn modelId="{2F59F098-CE90-BF4E-8816-F4578DF75250}" type="presOf" srcId="{38464996-062A-4717-AF41-B5E842E4DF48}" destId="{D05B22AC-3A36-4AAC-9B1D-CCD2A49A32B0}" srcOrd="1" destOrd="0" presId="urn:microsoft.com/office/officeart/2005/8/layout/hierarchy5"/>
    <dgm:cxn modelId="{7F0950E0-AFBF-3943-B1E2-77C0030E6ABD}" type="presOf" srcId="{8DDAC233-EB79-417F-8502-36CB6A45CBE4}" destId="{F210C9D4-2F36-4DAC-A499-07DAE3F5A719}" srcOrd="0" destOrd="0" presId="urn:microsoft.com/office/officeart/2005/8/layout/hierarchy5"/>
    <dgm:cxn modelId="{3DF436F0-41F9-459B-B378-EF816EC188DE}" srcId="{2CA54F20-BFF7-465D-BD30-AF2029201899}" destId="{56B9A34C-60FA-4537-B646-451DFAA682B0}" srcOrd="3" destOrd="0" parTransId="{6E74E204-A200-4A46-8AF0-1C693CF9C1C8}" sibTransId="{76A43398-9154-4B92-8E00-D55342E66300}"/>
    <dgm:cxn modelId="{F27A2854-365E-5645-BC56-9EA1C19FB5D7}" type="presOf" srcId="{9BF7C768-F0CA-437D-B0F0-B9C56AD45C87}" destId="{BCE93995-629F-48B1-91E1-05FC4211D524}" srcOrd="0" destOrd="0" presId="urn:microsoft.com/office/officeart/2005/8/layout/hierarchy5"/>
    <dgm:cxn modelId="{FAF50B93-6CCB-F84E-9400-0FAA891D4568}" type="presOf" srcId="{06C475F4-2B7F-4533-90B5-FAFD3F4A55D3}" destId="{10D4E008-73B2-4E6B-8163-21F4081A57F5}" srcOrd="0" destOrd="0" presId="urn:microsoft.com/office/officeart/2005/8/layout/hierarchy5"/>
    <dgm:cxn modelId="{3C942E66-1C2B-CB45-A34C-896E123C73D9}" type="presOf" srcId="{5A585C75-8095-4860-9341-92607D23758D}" destId="{7255753E-480E-4CF2-9A04-70AF197BFB44}" srcOrd="1" destOrd="0" presId="urn:microsoft.com/office/officeart/2005/8/layout/hierarchy5"/>
    <dgm:cxn modelId="{7D6AEA3C-73B5-7444-86D2-6D4BE84075A9}" type="presOf" srcId="{1BB934CC-92F0-44CE-BA9A-01DDD7D5EA97}" destId="{E40083A1-F120-4AB2-A988-6CD59A79BD0D}" srcOrd="0" destOrd="0" presId="urn:microsoft.com/office/officeart/2005/8/layout/hierarchy5"/>
    <dgm:cxn modelId="{5F0C5F1D-00C8-46FD-9FD1-E37BA18E50F4}" srcId="{2CA54F20-BFF7-465D-BD30-AF2029201899}" destId="{08FFA109-58BD-402F-9B46-29B1B673ECF7}" srcOrd="1" destOrd="0" parTransId="{BE090226-F94E-452F-ADE9-C421D139B18D}" sibTransId="{991DFF3D-243B-45E9-AB43-0FC7B54C187F}"/>
    <dgm:cxn modelId="{A555FDFE-8647-EC4D-BB54-C32C18724F27}" type="presOf" srcId="{73BFD0D2-759C-420B-9CAC-99ECC3A94277}" destId="{72B86EEB-4DBF-46CF-A0DE-A2798B6C2260}" srcOrd="1" destOrd="0" presId="urn:microsoft.com/office/officeart/2005/8/layout/hierarchy5"/>
    <dgm:cxn modelId="{60A55C4B-6158-5940-8EBE-EB7A8C77EF44}" type="presOf" srcId="{F62FBB22-1E60-451D-B3E4-67F1297F70B2}" destId="{D7ED4D57-9A62-4B61-B2F9-FA73634D1072}" srcOrd="0" destOrd="0" presId="urn:microsoft.com/office/officeart/2005/8/layout/hierarchy5"/>
    <dgm:cxn modelId="{59E7F41E-685B-084F-9B68-139A11470E0B}" type="presOf" srcId="{F48DAC1A-0155-4385-A936-78AF873884D2}" destId="{13DEAF47-EE14-4D7F-AFCA-78C7F9D58D15}" srcOrd="0" destOrd="0" presId="urn:microsoft.com/office/officeart/2005/8/layout/hierarchy5"/>
    <dgm:cxn modelId="{9BD4AE8F-DB56-3D4D-825D-2526946C8A85}" type="presOf" srcId="{FAF500D5-18DA-4544-BB79-08BCCC652937}" destId="{2ADD4E7C-62E0-457E-9C92-087703325C66}" srcOrd="1" destOrd="0" presId="urn:microsoft.com/office/officeart/2005/8/layout/hierarchy5"/>
    <dgm:cxn modelId="{1FEDD3BC-F41A-40D4-8F66-911ED34B5D7C}" srcId="{9BF7C768-F0CA-437D-B0F0-B9C56AD45C87}" destId="{06C475F4-2B7F-4533-90B5-FAFD3F4A55D3}" srcOrd="0" destOrd="0" parTransId="{FAF500D5-18DA-4544-BB79-08BCCC652937}" sibTransId="{CD6E40EC-B92A-4147-B745-9240B0556F0F}"/>
    <dgm:cxn modelId="{58D34EB4-D51D-40BB-A01B-B6AF2F294EFD}" srcId="{06C475F4-2B7F-4533-90B5-FAFD3F4A55D3}" destId="{F62FBB22-1E60-451D-B3E4-67F1297F70B2}" srcOrd="0" destOrd="0" parTransId="{5A585C75-8095-4860-9341-92607D23758D}" sibTransId="{07F008DC-8A5C-4131-B45A-A8DA17577668}"/>
    <dgm:cxn modelId="{4424A892-FAFC-4B46-A5DC-E4A1F61803BA}" srcId="{9BF7C768-F0CA-437D-B0F0-B9C56AD45C87}" destId="{2CA54F20-BFF7-465D-BD30-AF2029201899}" srcOrd="1" destOrd="0" parTransId="{73BFD0D2-759C-420B-9CAC-99ECC3A94277}" sibTransId="{84C70496-C489-4130-A0E7-E315C79312A0}"/>
    <dgm:cxn modelId="{09976F60-9EEE-334E-8DE8-60D2A2FBE676}" type="presOf" srcId="{5A585C75-8095-4860-9341-92607D23758D}" destId="{20CB639D-CA4B-4A31-8491-7D1388ED40DB}" srcOrd="0" destOrd="0" presId="urn:microsoft.com/office/officeart/2005/8/layout/hierarchy5"/>
    <dgm:cxn modelId="{24EAC69B-7FB7-3848-BE9B-E8B112A06343}" type="presOf" srcId="{6E74E204-A200-4A46-8AF0-1C693CF9C1C8}" destId="{45EC10E2-795E-4A2B-AD27-FDFEA7314549}" srcOrd="1" destOrd="0" presId="urn:microsoft.com/office/officeart/2005/8/layout/hierarchy5"/>
    <dgm:cxn modelId="{D1CE7382-74E2-4458-8BA5-015E07360255}" srcId="{1BB934CC-92F0-44CE-BA9A-01DDD7D5EA97}" destId="{9BF7C768-F0CA-437D-B0F0-B9C56AD45C87}" srcOrd="0" destOrd="0" parTransId="{F16FC88D-1E49-4972-9AAE-C9C3A987EE74}" sibTransId="{3772345C-5471-4069-8EFF-B42E610A343E}"/>
    <dgm:cxn modelId="{39EBD86D-878E-B84E-BFFE-C89CF5BFD95F}" type="presOf" srcId="{BE090226-F94E-452F-ADE9-C421D139B18D}" destId="{ABC084B8-F3A2-4E39-9D14-2C28274DD8B5}" srcOrd="1" destOrd="0" presId="urn:microsoft.com/office/officeart/2005/8/layout/hierarchy5"/>
    <dgm:cxn modelId="{E083BE3D-11FD-9040-837A-8661182F73B2}" type="presOf" srcId="{BE090226-F94E-452F-ADE9-C421D139B18D}" destId="{F20EF0D7-3E88-4295-8B04-58A9ED481D7C}" srcOrd="0" destOrd="0" presId="urn:microsoft.com/office/officeart/2005/8/layout/hierarchy5"/>
    <dgm:cxn modelId="{A6432678-9C4E-9D47-9C88-5207365EBD2E}" type="presOf" srcId="{38464996-062A-4717-AF41-B5E842E4DF48}" destId="{9442EE2A-6D55-48EA-BDE0-28BF659C7582}" srcOrd="0" destOrd="0" presId="urn:microsoft.com/office/officeart/2005/8/layout/hierarchy5"/>
    <dgm:cxn modelId="{15FB624C-E336-7043-9A2F-061C0C04D6E0}" type="presOf" srcId="{2CA54F20-BFF7-465D-BD30-AF2029201899}" destId="{5487CF45-EC17-4940-876A-1DE6DE13142E}" srcOrd="0" destOrd="0" presId="urn:microsoft.com/office/officeart/2005/8/layout/hierarchy5"/>
    <dgm:cxn modelId="{50CAB93E-3396-FD4E-80D1-157FE137DA3F}" type="presOf" srcId="{F48DAC1A-0155-4385-A936-78AF873884D2}" destId="{9812AAF7-3564-4A84-8C09-BAF4A0388FF4}" srcOrd="1" destOrd="0" presId="urn:microsoft.com/office/officeart/2005/8/layout/hierarchy5"/>
    <dgm:cxn modelId="{DBACA5A6-8035-EA4D-B66B-4E7A5C11907E}" type="presOf" srcId="{6E74E204-A200-4A46-8AF0-1C693CF9C1C8}" destId="{8EC758B3-C78F-4623-BDCB-3BC397CA4C3E}" srcOrd="0" destOrd="0" presId="urn:microsoft.com/office/officeart/2005/8/layout/hierarchy5"/>
    <dgm:cxn modelId="{1F28C864-1C7C-4796-912B-01F8179FFD17}" srcId="{2CA54F20-BFF7-465D-BD30-AF2029201899}" destId="{8DDAC233-EB79-417F-8502-36CB6A45CBE4}" srcOrd="0" destOrd="0" parTransId="{5677E709-2879-4A56-BFAA-0FBD878AF2FE}" sibTransId="{C1DF3352-069C-46BA-A7FC-4C4B51AFFF34}"/>
    <dgm:cxn modelId="{5D19E05F-1450-F849-ACE1-21644750928E}" type="presOf" srcId="{08FFA109-58BD-402F-9B46-29B1B673ECF7}" destId="{8854C588-6AC4-4940-8EB0-FDC82F9C8160}" srcOrd="0" destOrd="0" presId="urn:microsoft.com/office/officeart/2005/8/layout/hierarchy5"/>
    <dgm:cxn modelId="{849FB450-BAE5-4B14-A5AF-D40DE8D6CF79}" srcId="{2CA54F20-BFF7-465D-BD30-AF2029201899}" destId="{13DABACB-36F2-41D9-86DF-8A93BE0D425D}" srcOrd="2" destOrd="0" parTransId="{F48DAC1A-0155-4385-A936-78AF873884D2}" sibTransId="{99CF8E52-F683-4EA7-8D39-B9C90C5415B6}"/>
    <dgm:cxn modelId="{97AC7429-F976-4AFD-BE39-8DD87CE90786}" srcId="{06C475F4-2B7F-4533-90B5-FAFD3F4A55D3}" destId="{4E6E3729-4F8E-4795-BD16-D2888BB7D25D}" srcOrd="1" destOrd="0" parTransId="{38464996-062A-4717-AF41-B5E842E4DF48}" sibTransId="{121D40DB-4E14-4468-BD46-8F4CD14707DD}"/>
    <dgm:cxn modelId="{666EA034-18E8-2047-B56F-BD9FEACC9ABB}" type="presOf" srcId="{13DABACB-36F2-41D9-86DF-8A93BE0D425D}" destId="{B350AB94-CE7F-420F-AE40-BF5573DDF445}" srcOrd="0" destOrd="0" presId="urn:microsoft.com/office/officeart/2005/8/layout/hierarchy5"/>
    <dgm:cxn modelId="{80C590A2-CCB1-4043-8FCF-0DD1882ED7ED}" type="presOf" srcId="{4E6E3729-4F8E-4795-BD16-D2888BB7D25D}" destId="{7834E4C1-33E7-4188-9FB0-A721CEEE3A80}" srcOrd="0" destOrd="0" presId="urn:microsoft.com/office/officeart/2005/8/layout/hierarchy5"/>
    <dgm:cxn modelId="{640CFE6F-AB8F-834E-84CD-7CDDD733413C}" type="presOf" srcId="{73BFD0D2-759C-420B-9CAC-99ECC3A94277}" destId="{1423115A-C6F2-4A7B-8696-821AF155ECB8}" srcOrd="0" destOrd="0" presId="urn:microsoft.com/office/officeart/2005/8/layout/hierarchy5"/>
    <dgm:cxn modelId="{FD7ACA84-FC7E-0E4C-98BA-14481CF04EEA}" type="presOf" srcId="{5677E709-2879-4A56-BFAA-0FBD878AF2FE}" destId="{B8D34822-E88D-4F05-A133-BA1F37AB9E04}" srcOrd="1" destOrd="0" presId="urn:microsoft.com/office/officeart/2005/8/layout/hierarchy5"/>
    <dgm:cxn modelId="{F4A9AACE-D12C-1744-AEC1-4B254F6CCBB4}" type="presOf" srcId="{FAF500D5-18DA-4544-BB79-08BCCC652937}" destId="{F925B002-6420-4ED5-A523-4053CF40C2BE}" srcOrd="0" destOrd="0" presId="urn:microsoft.com/office/officeart/2005/8/layout/hierarchy5"/>
    <dgm:cxn modelId="{141E032A-546A-4940-B8D7-232007FAAA38}" type="presOf" srcId="{5677E709-2879-4A56-BFAA-0FBD878AF2FE}" destId="{1B01D213-EAE0-4E9D-BBB0-3355B7E1BC11}" srcOrd="0" destOrd="0" presId="urn:microsoft.com/office/officeart/2005/8/layout/hierarchy5"/>
    <dgm:cxn modelId="{5718FE4D-CCAC-FB4A-B022-AF6341FA3CD6}" type="presOf" srcId="{56B9A34C-60FA-4537-B646-451DFAA682B0}" destId="{C20AE3AA-1425-4840-A09A-43EFE67C1CFF}" srcOrd="0" destOrd="0" presId="urn:microsoft.com/office/officeart/2005/8/layout/hierarchy5"/>
    <dgm:cxn modelId="{AE61D062-710F-4240-A1E6-36068C9E4C00}" type="presParOf" srcId="{E40083A1-F120-4AB2-A988-6CD59A79BD0D}" destId="{061C8B34-6FA4-422B-97B6-91F8EF681C2C}" srcOrd="0" destOrd="0" presId="urn:microsoft.com/office/officeart/2005/8/layout/hierarchy5"/>
    <dgm:cxn modelId="{F1FB3900-AD7F-F34D-8224-5BE6C0B40324}" type="presParOf" srcId="{061C8B34-6FA4-422B-97B6-91F8EF681C2C}" destId="{69C6E699-28FE-488F-9841-860BEF6017B9}" srcOrd="0" destOrd="0" presId="urn:microsoft.com/office/officeart/2005/8/layout/hierarchy5"/>
    <dgm:cxn modelId="{800DB69E-6BB8-9949-96E4-BA2498A58BA4}" type="presParOf" srcId="{69C6E699-28FE-488F-9841-860BEF6017B9}" destId="{6A438D10-2A73-4CB9-AE44-80D5B1B7B6E5}" srcOrd="0" destOrd="0" presId="urn:microsoft.com/office/officeart/2005/8/layout/hierarchy5"/>
    <dgm:cxn modelId="{CC1EE235-1523-CF48-B82B-7FC1670D6F9F}" type="presParOf" srcId="{6A438D10-2A73-4CB9-AE44-80D5B1B7B6E5}" destId="{BCE93995-629F-48B1-91E1-05FC4211D524}" srcOrd="0" destOrd="0" presId="urn:microsoft.com/office/officeart/2005/8/layout/hierarchy5"/>
    <dgm:cxn modelId="{915D34EE-AC37-584C-A0DE-441672FB07BC}" type="presParOf" srcId="{6A438D10-2A73-4CB9-AE44-80D5B1B7B6E5}" destId="{80067EE4-24F5-459E-A7BF-776D1216BD54}" srcOrd="1" destOrd="0" presId="urn:microsoft.com/office/officeart/2005/8/layout/hierarchy5"/>
    <dgm:cxn modelId="{B39B4C47-A36F-4247-B6D4-C2AB77097634}" type="presParOf" srcId="{80067EE4-24F5-459E-A7BF-776D1216BD54}" destId="{F925B002-6420-4ED5-A523-4053CF40C2BE}" srcOrd="0" destOrd="0" presId="urn:microsoft.com/office/officeart/2005/8/layout/hierarchy5"/>
    <dgm:cxn modelId="{9C78EED9-D4B6-B84E-B3BF-ACDD61117C71}" type="presParOf" srcId="{F925B002-6420-4ED5-A523-4053CF40C2BE}" destId="{2ADD4E7C-62E0-457E-9C92-087703325C66}" srcOrd="0" destOrd="0" presId="urn:microsoft.com/office/officeart/2005/8/layout/hierarchy5"/>
    <dgm:cxn modelId="{E49E8871-FD6D-5A4A-8BCF-61A161958AC9}" type="presParOf" srcId="{80067EE4-24F5-459E-A7BF-776D1216BD54}" destId="{DEF60DB6-9C06-476C-A908-2B51DDDCCB51}" srcOrd="1" destOrd="0" presId="urn:microsoft.com/office/officeart/2005/8/layout/hierarchy5"/>
    <dgm:cxn modelId="{BD98B6BF-556B-BA4C-AF1D-61929AEC1C33}" type="presParOf" srcId="{DEF60DB6-9C06-476C-A908-2B51DDDCCB51}" destId="{10D4E008-73B2-4E6B-8163-21F4081A57F5}" srcOrd="0" destOrd="0" presId="urn:microsoft.com/office/officeart/2005/8/layout/hierarchy5"/>
    <dgm:cxn modelId="{ACE38130-399E-2F4B-B545-F6ABD46E3599}" type="presParOf" srcId="{DEF60DB6-9C06-476C-A908-2B51DDDCCB51}" destId="{FF6CB666-9724-439D-B2FF-01C7BB307504}" srcOrd="1" destOrd="0" presId="urn:microsoft.com/office/officeart/2005/8/layout/hierarchy5"/>
    <dgm:cxn modelId="{71D6A411-EC7A-C74C-9A66-080A1F47DBB4}" type="presParOf" srcId="{FF6CB666-9724-439D-B2FF-01C7BB307504}" destId="{20CB639D-CA4B-4A31-8491-7D1388ED40DB}" srcOrd="0" destOrd="0" presId="urn:microsoft.com/office/officeart/2005/8/layout/hierarchy5"/>
    <dgm:cxn modelId="{BF6AB76D-D59A-3346-8762-D63BBEF8CAAC}" type="presParOf" srcId="{20CB639D-CA4B-4A31-8491-7D1388ED40DB}" destId="{7255753E-480E-4CF2-9A04-70AF197BFB44}" srcOrd="0" destOrd="0" presId="urn:microsoft.com/office/officeart/2005/8/layout/hierarchy5"/>
    <dgm:cxn modelId="{18783987-6AAE-FE45-A3BF-9CF82960D18C}" type="presParOf" srcId="{FF6CB666-9724-439D-B2FF-01C7BB307504}" destId="{097CEEDB-C70C-4EE1-A4CA-322F95E46B00}" srcOrd="1" destOrd="0" presId="urn:microsoft.com/office/officeart/2005/8/layout/hierarchy5"/>
    <dgm:cxn modelId="{E7223CA2-C98F-464C-8397-4159618E0A1F}" type="presParOf" srcId="{097CEEDB-C70C-4EE1-A4CA-322F95E46B00}" destId="{D7ED4D57-9A62-4B61-B2F9-FA73634D1072}" srcOrd="0" destOrd="0" presId="urn:microsoft.com/office/officeart/2005/8/layout/hierarchy5"/>
    <dgm:cxn modelId="{A3C1E1D5-FAFF-0042-859F-C6DAD3CD56E9}" type="presParOf" srcId="{097CEEDB-C70C-4EE1-A4CA-322F95E46B00}" destId="{E9468CB9-7626-4B50-AA21-0AA9A1BBFD83}" srcOrd="1" destOrd="0" presId="urn:microsoft.com/office/officeart/2005/8/layout/hierarchy5"/>
    <dgm:cxn modelId="{72624316-7B48-7947-8581-F476C17AF619}" type="presParOf" srcId="{FF6CB666-9724-439D-B2FF-01C7BB307504}" destId="{9442EE2A-6D55-48EA-BDE0-28BF659C7582}" srcOrd="2" destOrd="0" presId="urn:microsoft.com/office/officeart/2005/8/layout/hierarchy5"/>
    <dgm:cxn modelId="{D0FC2351-035B-5644-B460-209F1EC7A5E9}" type="presParOf" srcId="{9442EE2A-6D55-48EA-BDE0-28BF659C7582}" destId="{D05B22AC-3A36-4AAC-9B1D-CCD2A49A32B0}" srcOrd="0" destOrd="0" presId="urn:microsoft.com/office/officeart/2005/8/layout/hierarchy5"/>
    <dgm:cxn modelId="{D0AA9A2D-53B8-6E44-AC18-0CAB38DAC6A7}" type="presParOf" srcId="{FF6CB666-9724-439D-B2FF-01C7BB307504}" destId="{8BA52677-665D-42C3-9F36-4A4D0B795D78}" srcOrd="3" destOrd="0" presId="urn:microsoft.com/office/officeart/2005/8/layout/hierarchy5"/>
    <dgm:cxn modelId="{68DB892E-DE98-294F-952C-6B4B2D1BD2E5}" type="presParOf" srcId="{8BA52677-665D-42C3-9F36-4A4D0B795D78}" destId="{7834E4C1-33E7-4188-9FB0-A721CEEE3A80}" srcOrd="0" destOrd="0" presId="urn:microsoft.com/office/officeart/2005/8/layout/hierarchy5"/>
    <dgm:cxn modelId="{9EE7F793-1FAA-1942-84B1-73B2AFA1BB6D}" type="presParOf" srcId="{8BA52677-665D-42C3-9F36-4A4D0B795D78}" destId="{E34B9E37-90F3-4680-8B4B-A377D071EECF}" srcOrd="1" destOrd="0" presId="urn:microsoft.com/office/officeart/2005/8/layout/hierarchy5"/>
    <dgm:cxn modelId="{A3DC85F2-6D11-974C-8DF6-530A163A43BE}" type="presParOf" srcId="{80067EE4-24F5-459E-A7BF-776D1216BD54}" destId="{1423115A-C6F2-4A7B-8696-821AF155ECB8}" srcOrd="2" destOrd="0" presId="urn:microsoft.com/office/officeart/2005/8/layout/hierarchy5"/>
    <dgm:cxn modelId="{95D38A50-FE0A-0341-B8F0-11978CF684B1}" type="presParOf" srcId="{1423115A-C6F2-4A7B-8696-821AF155ECB8}" destId="{72B86EEB-4DBF-46CF-A0DE-A2798B6C2260}" srcOrd="0" destOrd="0" presId="urn:microsoft.com/office/officeart/2005/8/layout/hierarchy5"/>
    <dgm:cxn modelId="{0F9627D4-255E-B440-8680-0621D3C66E24}" type="presParOf" srcId="{80067EE4-24F5-459E-A7BF-776D1216BD54}" destId="{23B57615-F857-4E3B-80AE-EB2164940571}" srcOrd="3" destOrd="0" presId="urn:microsoft.com/office/officeart/2005/8/layout/hierarchy5"/>
    <dgm:cxn modelId="{50A059E4-EBFD-B945-BFD8-3E9F9252C6C0}" type="presParOf" srcId="{23B57615-F857-4E3B-80AE-EB2164940571}" destId="{5487CF45-EC17-4940-876A-1DE6DE13142E}" srcOrd="0" destOrd="0" presId="urn:microsoft.com/office/officeart/2005/8/layout/hierarchy5"/>
    <dgm:cxn modelId="{86770566-CB6F-4E4B-8F1E-76064AA2EA23}" type="presParOf" srcId="{23B57615-F857-4E3B-80AE-EB2164940571}" destId="{37AD48B1-6F6A-4FB8-AEA3-3172A3A3B567}" srcOrd="1" destOrd="0" presId="urn:microsoft.com/office/officeart/2005/8/layout/hierarchy5"/>
    <dgm:cxn modelId="{1A5C33C9-713F-BB41-9763-DDF7925C9463}" type="presParOf" srcId="{37AD48B1-6F6A-4FB8-AEA3-3172A3A3B567}" destId="{1B01D213-EAE0-4E9D-BBB0-3355B7E1BC11}" srcOrd="0" destOrd="0" presId="urn:microsoft.com/office/officeart/2005/8/layout/hierarchy5"/>
    <dgm:cxn modelId="{20BD5387-7250-8644-AE39-8186B4C51813}" type="presParOf" srcId="{1B01D213-EAE0-4E9D-BBB0-3355B7E1BC11}" destId="{B8D34822-E88D-4F05-A133-BA1F37AB9E04}" srcOrd="0" destOrd="0" presId="urn:microsoft.com/office/officeart/2005/8/layout/hierarchy5"/>
    <dgm:cxn modelId="{AFB54710-946A-2647-AF1A-BC8EB5792F8C}" type="presParOf" srcId="{37AD48B1-6F6A-4FB8-AEA3-3172A3A3B567}" destId="{546DB1A6-3129-4C88-A620-91DCD7E1E055}" srcOrd="1" destOrd="0" presId="urn:microsoft.com/office/officeart/2005/8/layout/hierarchy5"/>
    <dgm:cxn modelId="{5EF038FD-B068-744A-942F-1B692F16F144}" type="presParOf" srcId="{546DB1A6-3129-4C88-A620-91DCD7E1E055}" destId="{F210C9D4-2F36-4DAC-A499-07DAE3F5A719}" srcOrd="0" destOrd="0" presId="urn:microsoft.com/office/officeart/2005/8/layout/hierarchy5"/>
    <dgm:cxn modelId="{01A57157-CA51-BF44-BBC0-C225AEF6174E}" type="presParOf" srcId="{546DB1A6-3129-4C88-A620-91DCD7E1E055}" destId="{43F1BEB5-C79D-4DE2-BD12-C1937D2A37DD}" srcOrd="1" destOrd="0" presId="urn:microsoft.com/office/officeart/2005/8/layout/hierarchy5"/>
    <dgm:cxn modelId="{DDCA501A-E48E-4F40-86F7-BB68EB6C89EB}" type="presParOf" srcId="{37AD48B1-6F6A-4FB8-AEA3-3172A3A3B567}" destId="{F20EF0D7-3E88-4295-8B04-58A9ED481D7C}" srcOrd="2" destOrd="0" presId="urn:microsoft.com/office/officeart/2005/8/layout/hierarchy5"/>
    <dgm:cxn modelId="{46D47F5D-3A61-8A44-8816-0DC89687A8AD}" type="presParOf" srcId="{F20EF0D7-3E88-4295-8B04-58A9ED481D7C}" destId="{ABC084B8-F3A2-4E39-9D14-2C28274DD8B5}" srcOrd="0" destOrd="0" presId="urn:microsoft.com/office/officeart/2005/8/layout/hierarchy5"/>
    <dgm:cxn modelId="{D0FB78BF-0BC5-3A4F-B1E4-BA0ADA22CE90}" type="presParOf" srcId="{37AD48B1-6F6A-4FB8-AEA3-3172A3A3B567}" destId="{B1BEEAF4-46B3-46FE-9BD6-5A88D8DA0E0D}" srcOrd="3" destOrd="0" presId="urn:microsoft.com/office/officeart/2005/8/layout/hierarchy5"/>
    <dgm:cxn modelId="{5FFD9A39-CFB6-3B4D-A4CF-B888880858EC}" type="presParOf" srcId="{B1BEEAF4-46B3-46FE-9BD6-5A88D8DA0E0D}" destId="{8854C588-6AC4-4940-8EB0-FDC82F9C8160}" srcOrd="0" destOrd="0" presId="urn:microsoft.com/office/officeart/2005/8/layout/hierarchy5"/>
    <dgm:cxn modelId="{F1EA2A11-B9F1-254F-9F30-A7404F6495CE}" type="presParOf" srcId="{B1BEEAF4-46B3-46FE-9BD6-5A88D8DA0E0D}" destId="{F0371D28-140C-4698-931F-5016878CF8FD}" srcOrd="1" destOrd="0" presId="urn:microsoft.com/office/officeart/2005/8/layout/hierarchy5"/>
    <dgm:cxn modelId="{C1B84778-45CB-2142-ADA3-5AEA293E73AD}" type="presParOf" srcId="{37AD48B1-6F6A-4FB8-AEA3-3172A3A3B567}" destId="{13DEAF47-EE14-4D7F-AFCA-78C7F9D58D15}" srcOrd="4" destOrd="0" presId="urn:microsoft.com/office/officeart/2005/8/layout/hierarchy5"/>
    <dgm:cxn modelId="{72D33203-274A-8043-813D-9E4128B1554E}" type="presParOf" srcId="{13DEAF47-EE14-4D7F-AFCA-78C7F9D58D15}" destId="{9812AAF7-3564-4A84-8C09-BAF4A0388FF4}" srcOrd="0" destOrd="0" presId="urn:microsoft.com/office/officeart/2005/8/layout/hierarchy5"/>
    <dgm:cxn modelId="{38F3E60C-9EDD-7A48-99C9-BC4B5A89342A}" type="presParOf" srcId="{37AD48B1-6F6A-4FB8-AEA3-3172A3A3B567}" destId="{AD9CD043-44C2-4913-AB4B-03A048B67F0B}" srcOrd="5" destOrd="0" presId="urn:microsoft.com/office/officeart/2005/8/layout/hierarchy5"/>
    <dgm:cxn modelId="{19DB48EB-E3BB-9E46-A121-26AA29A1167E}" type="presParOf" srcId="{AD9CD043-44C2-4913-AB4B-03A048B67F0B}" destId="{B350AB94-CE7F-420F-AE40-BF5573DDF445}" srcOrd="0" destOrd="0" presId="urn:microsoft.com/office/officeart/2005/8/layout/hierarchy5"/>
    <dgm:cxn modelId="{D020943A-9F3B-5E45-B02E-B6E3A84B1ACD}" type="presParOf" srcId="{AD9CD043-44C2-4913-AB4B-03A048B67F0B}" destId="{1E05F319-AF0D-4FAA-8994-7453D39DA8D5}" srcOrd="1" destOrd="0" presId="urn:microsoft.com/office/officeart/2005/8/layout/hierarchy5"/>
    <dgm:cxn modelId="{B441EDFE-292B-A448-BD0C-00F7E9112972}" type="presParOf" srcId="{37AD48B1-6F6A-4FB8-AEA3-3172A3A3B567}" destId="{8EC758B3-C78F-4623-BDCB-3BC397CA4C3E}" srcOrd="6" destOrd="0" presId="urn:microsoft.com/office/officeart/2005/8/layout/hierarchy5"/>
    <dgm:cxn modelId="{97265CC7-8EDF-1442-A6F1-0A42AEEE2332}" type="presParOf" srcId="{8EC758B3-C78F-4623-BDCB-3BC397CA4C3E}" destId="{45EC10E2-795E-4A2B-AD27-FDFEA7314549}" srcOrd="0" destOrd="0" presId="urn:microsoft.com/office/officeart/2005/8/layout/hierarchy5"/>
    <dgm:cxn modelId="{64F99135-C93E-6345-B367-CC2B501D209F}" type="presParOf" srcId="{37AD48B1-6F6A-4FB8-AEA3-3172A3A3B567}" destId="{62672A1A-A17B-4146-93F0-0785FEF639D8}" srcOrd="7" destOrd="0" presId="urn:microsoft.com/office/officeart/2005/8/layout/hierarchy5"/>
    <dgm:cxn modelId="{D3E8D829-C9E7-6E4D-8E78-BD5A865FBE35}" type="presParOf" srcId="{62672A1A-A17B-4146-93F0-0785FEF639D8}" destId="{C20AE3AA-1425-4840-A09A-43EFE67C1CFF}" srcOrd="0" destOrd="0" presId="urn:microsoft.com/office/officeart/2005/8/layout/hierarchy5"/>
    <dgm:cxn modelId="{5AAFED73-B4DB-DB42-BDCA-2B651B8B296E}" type="presParOf" srcId="{62672A1A-A17B-4146-93F0-0785FEF639D8}" destId="{0FE4B580-0BA6-4C54-A47E-1F090499B521}" srcOrd="1" destOrd="0" presId="urn:microsoft.com/office/officeart/2005/8/layout/hierarchy5"/>
    <dgm:cxn modelId="{2A30380E-74B9-9C43-B260-EC990B3B4A55}" type="presParOf" srcId="{E40083A1-F120-4AB2-A988-6CD59A79BD0D}" destId="{052BF706-01B8-4B4B-9651-FFFFC0BC0B3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934CC-92F0-44CE-BA9A-01DDD7D5EA97}" type="doc">
      <dgm:prSet loTypeId="urn:microsoft.com/office/officeart/2005/8/layout/hierarchy5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9BF7C768-F0CA-437D-B0F0-B9C56AD45C87}">
      <dgm:prSet phldrT="[Szöveg]"/>
      <dgm:spPr/>
      <dgm:t>
        <a:bodyPr/>
        <a:lstStyle/>
        <a:p>
          <a:r>
            <a:rPr lang="hu-HU" dirty="0" smtClean="0"/>
            <a:t>Társadalmi hasznosság keretrendszer</a:t>
          </a:r>
        </a:p>
        <a:p>
          <a:r>
            <a:rPr lang="hu-HU" i="1" dirty="0" smtClean="0"/>
            <a:t>100 pont (100%)</a:t>
          </a:r>
          <a:endParaRPr lang="hu-HU" i="1" dirty="0"/>
        </a:p>
      </dgm:t>
    </dgm:pt>
    <dgm:pt modelId="{F16FC88D-1E49-4972-9AAE-C9C3A987EE74}" type="parTrans" cxnId="{D1CE7382-74E2-4458-8BA5-015E07360255}">
      <dgm:prSet/>
      <dgm:spPr/>
      <dgm:t>
        <a:bodyPr/>
        <a:lstStyle/>
        <a:p>
          <a:endParaRPr lang="hu-HU"/>
        </a:p>
      </dgm:t>
    </dgm:pt>
    <dgm:pt modelId="{3772345C-5471-4069-8EFF-B42E610A343E}" type="sibTrans" cxnId="{D1CE7382-74E2-4458-8BA5-015E07360255}">
      <dgm:prSet/>
      <dgm:spPr/>
      <dgm:t>
        <a:bodyPr/>
        <a:lstStyle/>
        <a:p>
          <a:endParaRPr lang="hu-HU"/>
        </a:p>
      </dgm:t>
    </dgm:pt>
    <dgm:pt modelId="{06C475F4-2B7F-4533-90B5-FAFD3F4A55D3}">
      <dgm:prSet phldrT="[Szöveg]"/>
      <dgm:spPr>
        <a:solidFill>
          <a:srgbClr val="FFFFCC"/>
        </a:solidFill>
      </dgm:spPr>
      <dgm:t>
        <a:bodyPr/>
        <a:lstStyle/>
        <a:p>
          <a:r>
            <a:rPr lang="hu-HU" dirty="0" smtClean="0"/>
            <a:t>I. A </a:t>
          </a:r>
          <a:r>
            <a:rPr lang="hu-HU" dirty="0" smtClean="0"/>
            <a:t>szervezet bemutatása</a:t>
          </a:r>
        </a:p>
        <a:p>
          <a:r>
            <a:rPr lang="hu-HU" i="1" dirty="0" smtClean="0"/>
            <a:t>18 </a:t>
          </a:r>
          <a:r>
            <a:rPr lang="hu-HU" i="1" dirty="0" smtClean="0"/>
            <a:t>pont</a:t>
          </a:r>
          <a:endParaRPr lang="hu-HU" i="1" dirty="0"/>
        </a:p>
      </dgm:t>
    </dgm:pt>
    <dgm:pt modelId="{FAF500D5-18DA-4544-BB79-08BCCC652937}" type="parTrans" cxnId="{1FEDD3BC-F41A-40D4-8F66-911ED34B5D7C}">
      <dgm:prSet/>
      <dgm:spPr/>
      <dgm:t>
        <a:bodyPr/>
        <a:lstStyle/>
        <a:p>
          <a:endParaRPr lang="hu-HU"/>
        </a:p>
      </dgm:t>
    </dgm:pt>
    <dgm:pt modelId="{CD6E40EC-B92A-4147-B745-9240B0556F0F}" type="sibTrans" cxnId="{1FEDD3BC-F41A-40D4-8F66-911ED34B5D7C}">
      <dgm:prSet/>
      <dgm:spPr/>
      <dgm:t>
        <a:bodyPr/>
        <a:lstStyle/>
        <a:p>
          <a:endParaRPr lang="hu-HU"/>
        </a:p>
      </dgm:t>
    </dgm:pt>
    <dgm:pt modelId="{2CA54F20-BFF7-465D-BD30-AF2029201899}">
      <dgm:prSet phldrT="[Szöveg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dirty="0" smtClean="0"/>
            <a:t>II. Társadalmi </a:t>
          </a:r>
          <a:r>
            <a:rPr lang="hu-HU" dirty="0" smtClean="0"/>
            <a:t>probléma</a:t>
          </a:r>
        </a:p>
        <a:p>
          <a:r>
            <a:rPr lang="hu-HU" i="1" dirty="0" smtClean="0"/>
            <a:t>19 pont</a:t>
          </a:r>
          <a:endParaRPr lang="hu-HU" i="1" dirty="0"/>
        </a:p>
      </dgm:t>
    </dgm:pt>
    <dgm:pt modelId="{73BFD0D2-759C-420B-9CAC-99ECC3A94277}" type="parTrans" cxnId="{4424A892-FAFC-4B46-A5DC-E4A1F61803BA}">
      <dgm:prSet/>
      <dgm:spPr/>
      <dgm:t>
        <a:bodyPr/>
        <a:lstStyle/>
        <a:p>
          <a:endParaRPr lang="hu-HU"/>
        </a:p>
      </dgm:t>
    </dgm:pt>
    <dgm:pt modelId="{84C70496-C489-4130-A0E7-E315C79312A0}" type="sibTrans" cxnId="{4424A892-FAFC-4B46-A5DC-E4A1F61803BA}">
      <dgm:prSet/>
      <dgm:spPr/>
      <dgm:t>
        <a:bodyPr/>
        <a:lstStyle/>
        <a:p>
          <a:endParaRPr lang="hu-HU"/>
        </a:p>
      </dgm:t>
    </dgm:pt>
    <dgm:pt modelId="{7DA79DC7-D77B-0E46-8C3B-17B23DBC8DC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noProof="0" dirty="0" smtClean="0"/>
            <a:t>III. Célcsoport </a:t>
          </a:r>
          <a:r>
            <a:rPr lang="hu-HU" noProof="0" dirty="0" smtClean="0"/>
            <a:t>és foglalkoztatás</a:t>
          </a:r>
        </a:p>
        <a:p>
          <a:r>
            <a:rPr lang="hu-HU" i="1" noProof="0" dirty="0" smtClean="0"/>
            <a:t>28 pont</a:t>
          </a:r>
          <a:endParaRPr lang="hu-HU" i="1" noProof="0" dirty="0"/>
        </a:p>
      </dgm:t>
    </dgm:pt>
    <dgm:pt modelId="{C4BE2332-9E75-4141-A4A8-DE30B36FDE38}" type="parTrans" cxnId="{E98EB92F-554D-364C-A606-BF48121A7B27}">
      <dgm:prSet/>
      <dgm:spPr/>
      <dgm:t>
        <a:bodyPr/>
        <a:lstStyle/>
        <a:p>
          <a:endParaRPr lang="en-US"/>
        </a:p>
      </dgm:t>
    </dgm:pt>
    <dgm:pt modelId="{FA913BD0-172D-FA48-A417-859E0E593674}" type="sibTrans" cxnId="{E98EB92F-554D-364C-A606-BF48121A7B27}">
      <dgm:prSet/>
      <dgm:spPr/>
      <dgm:t>
        <a:bodyPr/>
        <a:lstStyle/>
        <a:p>
          <a:endParaRPr lang="en-US"/>
        </a:p>
      </dgm:t>
    </dgm:pt>
    <dgm:pt modelId="{4EA5A7E5-1DDE-6F49-8AB9-5F7BCFC13045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u-HU" noProof="0" dirty="0" smtClean="0"/>
            <a:t>IV. Hatás</a:t>
          </a:r>
          <a:r>
            <a:rPr lang="hu-HU" noProof="0" dirty="0" smtClean="0"/>
            <a:t>, kommunikáció és kockázatelemzés</a:t>
          </a:r>
        </a:p>
        <a:p>
          <a:r>
            <a:rPr lang="hu-HU" i="1" noProof="0" dirty="0" smtClean="0"/>
            <a:t>35 pont</a:t>
          </a:r>
          <a:endParaRPr lang="hu-HU" i="1" noProof="0" dirty="0"/>
        </a:p>
      </dgm:t>
    </dgm:pt>
    <dgm:pt modelId="{0D0F4933-C5EB-AD4A-8C69-8274025B478B}" type="parTrans" cxnId="{6566F948-D5E6-4044-826C-19BD2C97040A}">
      <dgm:prSet/>
      <dgm:spPr/>
      <dgm:t>
        <a:bodyPr/>
        <a:lstStyle/>
        <a:p>
          <a:endParaRPr lang="en-US"/>
        </a:p>
      </dgm:t>
    </dgm:pt>
    <dgm:pt modelId="{901F4138-D7F3-3446-AE01-D5E8D3947DC7}" type="sibTrans" cxnId="{6566F948-D5E6-4044-826C-19BD2C97040A}">
      <dgm:prSet/>
      <dgm:spPr/>
      <dgm:t>
        <a:bodyPr/>
        <a:lstStyle/>
        <a:p>
          <a:endParaRPr lang="en-US"/>
        </a:p>
      </dgm:t>
    </dgm:pt>
    <dgm:pt modelId="{E40083A1-F120-4AB2-A988-6CD59A79BD0D}" type="pres">
      <dgm:prSet presAssocID="{1BB934CC-92F0-44CE-BA9A-01DDD7D5EA9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61C8B34-6FA4-422B-97B6-91F8EF681C2C}" type="pres">
      <dgm:prSet presAssocID="{1BB934CC-92F0-44CE-BA9A-01DDD7D5EA97}" presName="hierFlow" presStyleCnt="0"/>
      <dgm:spPr/>
    </dgm:pt>
    <dgm:pt modelId="{69C6E699-28FE-488F-9841-860BEF6017B9}" type="pres">
      <dgm:prSet presAssocID="{1BB934CC-92F0-44CE-BA9A-01DDD7D5EA9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A438D10-2A73-4CB9-AE44-80D5B1B7B6E5}" type="pres">
      <dgm:prSet presAssocID="{9BF7C768-F0CA-437D-B0F0-B9C56AD45C87}" presName="Name17" presStyleCnt="0"/>
      <dgm:spPr/>
    </dgm:pt>
    <dgm:pt modelId="{BCE93995-629F-48B1-91E1-05FC4211D524}" type="pres">
      <dgm:prSet presAssocID="{9BF7C768-F0CA-437D-B0F0-B9C56AD45C87}" presName="level1Shape" presStyleLbl="node0" presStyleIdx="0" presStyleCnt="1" custLinFactNeighborX="2702" custLinFactNeighborY="-3454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0067EE4-24F5-459E-A7BF-776D1216BD54}" type="pres">
      <dgm:prSet presAssocID="{9BF7C768-F0CA-437D-B0F0-B9C56AD45C87}" presName="hierChild2" presStyleCnt="0"/>
      <dgm:spPr/>
    </dgm:pt>
    <dgm:pt modelId="{F925B002-6420-4ED5-A523-4053CF40C2BE}" type="pres">
      <dgm:prSet presAssocID="{FAF500D5-18DA-4544-BB79-08BCCC652937}" presName="Name25" presStyleLbl="parChTrans1D2" presStyleIdx="0" presStyleCnt="4"/>
      <dgm:spPr/>
      <dgm:t>
        <a:bodyPr/>
        <a:lstStyle/>
        <a:p>
          <a:endParaRPr lang="hu-HU"/>
        </a:p>
      </dgm:t>
    </dgm:pt>
    <dgm:pt modelId="{2ADD4E7C-62E0-457E-9C92-087703325C66}" type="pres">
      <dgm:prSet presAssocID="{FAF500D5-18DA-4544-BB79-08BCCC652937}" presName="connTx" presStyleLbl="parChTrans1D2" presStyleIdx="0" presStyleCnt="4"/>
      <dgm:spPr/>
      <dgm:t>
        <a:bodyPr/>
        <a:lstStyle/>
        <a:p>
          <a:endParaRPr lang="hu-HU"/>
        </a:p>
      </dgm:t>
    </dgm:pt>
    <dgm:pt modelId="{DEF60DB6-9C06-476C-A908-2B51DDDCCB51}" type="pres">
      <dgm:prSet presAssocID="{06C475F4-2B7F-4533-90B5-FAFD3F4A55D3}" presName="Name30" presStyleCnt="0"/>
      <dgm:spPr/>
    </dgm:pt>
    <dgm:pt modelId="{10D4E008-73B2-4E6B-8163-21F4081A57F5}" type="pres">
      <dgm:prSet presAssocID="{06C475F4-2B7F-4533-90B5-FAFD3F4A55D3}" presName="level2Shape" presStyleLbl="node2" presStyleIdx="0" presStyleCnt="4" custLinFactNeighborX="-1363" custLinFactNeighborY="-86052"/>
      <dgm:spPr/>
      <dgm:t>
        <a:bodyPr/>
        <a:lstStyle/>
        <a:p>
          <a:endParaRPr lang="hu-HU"/>
        </a:p>
      </dgm:t>
    </dgm:pt>
    <dgm:pt modelId="{FF6CB666-9724-439D-B2FF-01C7BB307504}" type="pres">
      <dgm:prSet presAssocID="{06C475F4-2B7F-4533-90B5-FAFD3F4A55D3}" presName="hierChild3" presStyleCnt="0"/>
      <dgm:spPr/>
    </dgm:pt>
    <dgm:pt modelId="{1423115A-C6F2-4A7B-8696-821AF155ECB8}" type="pres">
      <dgm:prSet presAssocID="{73BFD0D2-759C-420B-9CAC-99ECC3A94277}" presName="Name25" presStyleLbl="parChTrans1D2" presStyleIdx="1" presStyleCnt="4"/>
      <dgm:spPr/>
      <dgm:t>
        <a:bodyPr/>
        <a:lstStyle/>
        <a:p>
          <a:endParaRPr lang="hu-HU"/>
        </a:p>
      </dgm:t>
    </dgm:pt>
    <dgm:pt modelId="{72B86EEB-4DBF-46CF-A0DE-A2798B6C2260}" type="pres">
      <dgm:prSet presAssocID="{73BFD0D2-759C-420B-9CAC-99ECC3A94277}" presName="connTx" presStyleLbl="parChTrans1D2" presStyleIdx="1" presStyleCnt="4"/>
      <dgm:spPr/>
      <dgm:t>
        <a:bodyPr/>
        <a:lstStyle/>
        <a:p>
          <a:endParaRPr lang="hu-HU"/>
        </a:p>
      </dgm:t>
    </dgm:pt>
    <dgm:pt modelId="{23B57615-F857-4E3B-80AE-EB2164940571}" type="pres">
      <dgm:prSet presAssocID="{2CA54F20-BFF7-465D-BD30-AF2029201899}" presName="Name30" presStyleCnt="0"/>
      <dgm:spPr/>
    </dgm:pt>
    <dgm:pt modelId="{5487CF45-EC17-4940-876A-1DE6DE13142E}" type="pres">
      <dgm:prSet presAssocID="{2CA54F20-BFF7-465D-BD30-AF2029201899}" presName="level2Shape" presStyleLbl="node2" presStyleIdx="1" presStyleCnt="4"/>
      <dgm:spPr/>
      <dgm:t>
        <a:bodyPr/>
        <a:lstStyle/>
        <a:p>
          <a:endParaRPr lang="hu-HU"/>
        </a:p>
      </dgm:t>
    </dgm:pt>
    <dgm:pt modelId="{37AD48B1-6F6A-4FB8-AEA3-3172A3A3B567}" type="pres">
      <dgm:prSet presAssocID="{2CA54F20-BFF7-465D-BD30-AF2029201899}" presName="hierChild3" presStyleCnt="0"/>
      <dgm:spPr/>
    </dgm:pt>
    <dgm:pt modelId="{DB456A67-1880-E44F-AA33-E170A1C3FF24}" type="pres">
      <dgm:prSet presAssocID="{C4BE2332-9E75-4141-A4A8-DE30B36FDE38}" presName="Name25" presStyleLbl="parChTrans1D2" presStyleIdx="2" presStyleCnt="4"/>
      <dgm:spPr/>
      <dgm:t>
        <a:bodyPr/>
        <a:lstStyle/>
        <a:p>
          <a:endParaRPr lang="en-US"/>
        </a:p>
      </dgm:t>
    </dgm:pt>
    <dgm:pt modelId="{DE5EBDC3-A9B7-CF48-A3D8-3BD714CEEDBF}" type="pres">
      <dgm:prSet presAssocID="{C4BE2332-9E75-4141-A4A8-DE30B36FDE3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1CEC7576-E5DC-314E-B8E4-18F00F93B7CE}" type="pres">
      <dgm:prSet presAssocID="{7DA79DC7-D77B-0E46-8C3B-17B23DBC8DC3}" presName="Name30" presStyleCnt="0"/>
      <dgm:spPr/>
    </dgm:pt>
    <dgm:pt modelId="{9ACF4D0E-88F6-7948-A41D-513FE7A93970}" type="pres">
      <dgm:prSet presAssocID="{7DA79DC7-D77B-0E46-8C3B-17B23DBC8DC3}" presName="level2Shape" presStyleLbl="node2" presStyleIdx="2" presStyleCnt="4" custLinFactNeighborX="1223" custLinFactNeighborY="2599"/>
      <dgm:spPr/>
      <dgm:t>
        <a:bodyPr/>
        <a:lstStyle/>
        <a:p>
          <a:endParaRPr lang="en-US"/>
        </a:p>
      </dgm:t>
    </dgm:pt>
    <dgm:pt modelId="{A22B595F-42EA-7840-9531-77F83B6AB0F8}" type="pres">
      <dgm:prSet presAssocID="{7DA79DC7-D77B-0E46-8C3B-17B23DBC8DC3}" presName="hierChild3" presStyleCnt="0"/>
      <dgm:spPr/>
    </dgm:pt>
    <dgm:pt modelId="{B3E4DF5C-5002-8A45-8462-5C5D3BBA5373}" type="pres">
      <dgm:prSet presAssocID="{0D0F4933-C5EB-AD4A-8C69-8274025B478B}" presName="Name25" presStyleLbl="parChTrans1D2" presStyleIdx="3" presStyleCnt="4"/>
      <dgm:spPr/>
      <dgm:t>
        <a:bodyPr/>
        <a:lstStyle/>
        <a:p>
          <a:endParaRPr lang="en-US"/>
        </a:p>
      </dgm:t>
    </dgm:pt>
    <dgm:pt modelId="{7E38DF9C-DB0D-D14D-9A21-9C29AC5738B8}" type="pres">
      <dgm:prSet presAssocID="{0D0F4933-C5EB-AD4A-8C69-8274025B478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409265B-9D88-EB43-B8B7-48A0EF182EA6}" type="pres">
      <dgm:prSet presAssocID="{4EA5A7E5-1DDE-6F49-8AB9-5F7BCFC13045}" presName="Name30" presStyleCnt="0"/>
      <dgm:spPr/>
    </dgm:pt>
    <dgm:pt modelId="{7AB3BEA9-8453-4A40-A0D0-CB437DB20389}" type="pres">
      <dgm:prSet presAssocID="{4EA5A7E5-1DDE-6F49-8AB9-5F7BCFC13045}" presName="level2Shape" presStyleLbl="node2" presStyleIdx="3" presStyleCnt="4" custLinFactNeighborX="1223" custLinFactNeighborY="2494"/>
      <dgm:spPr/>
      <dgm:t>
        <a:bodyPr/>
        <a:lstStyle/>
        <a:p>
          <a:endParaRPr lang="en-US"/>
        </a:p>
      </dgm:t>
    </dgm:pt>
    <dgm:pt modelId="{A8E5136C-F52C-AC46-889C-8A5D2BC9F69D}" type="pres">
      <dgm:prSet presAssocID="{4EA5A7E5-1DDE-6F49-8AB9-5F7BCFC13045}" presName="hierChild3" presStyleCnt="0"/>
      <dgm:spPr/>
    </dgm:pt>
    <dgm:pt modelId="{052BF706-01B8-4B4B-9651-FFFFC0BC0B3C}" type="pres">
      <dgm:prSet presAssocID="{1BB934CC-92F0-44CE-BA9A-01DDD7D5EA97}" presName="bgShapesFlow" presStyleCnt="0"/>
      <dgm:spPr/>
    </dgm:pt>
  </dgm:ptLst>
  <dgm:cxnLst>
    <dgm:cxn modelId="{E98EB92F-554D-364C-A606-BF48121A7B27}" srcId="{9BF7C768-F0CA-437D-B0F0-B9C56AD45C87}" destId="{7DA79DC7-D77B-0E46-8C3B-17B23DBC8DC3}" srcOrd="2" destOrd="0" parTransId="{C4BE2332-9E75-4141-A4A8-DE30B36FDE38}" sibTransId="{FA913BD0-172D-FA48-A417-859E0E593674}"/>
    <dgm:cxn modelId="{6573C4DA-803C-FD4E-8A87-11FAA3319AD9}" type="presOf" srcId="{73BFD0D2-759C-420B-9CAC-99ECC3A94277}" destId="{72B86EEB-4DBF-46CF-A0DE-A2798B6C2260}" srcOrd="1" destOrd="0" presId="urn:microsoft.com/office/officeart/2005/8/layout/hierarchy5"/>
    <dgm:cxn modelId="{073F8293-AD57-2040-AE9C-75A24DB59B56}" type="presOf" srcId="{FAF500D5-18DA-4544-BB79-08BCCC652937}" destId="{F925B002-6420-4ED5-A523-4053CF40C2BE}" srcOrd="0" destOrd="0" presId="urn:microsoft.com/office/officeart/2005/8/layout/hierarchy5"/>
    <dgm:cxn modelId="{696EA27A-DC5A-8B4F-BBEA-4A0504BAE06D}" type="presOf" srcId="{73BFD0D2-759C-420B-9CAC-99ECC3A94277}" destId="{1423115A-C6F2-4A7B-8696-821AF155ECB8}" srcOrd="0" destOrd="0" presId="urn:microsoft.com/office/officeart/2005/8/layout/hierarchy5"/>
    <dgm:cxn modelId="{2C728A89-EF46-D241-9C2E-F2AC512C08BF}" type="presOf" srcId="{9BF7C768-F0CA-437D-B0F0-B9C56AD45C87}" destId="{BCE93995-629F-48B1-91E1-05FC4211D524}" srcOrd="0" destOrd="0" presId="urn:microsoft.com/office/officeart/2005/8/layout/hierarchy5"/>
    <dgm:cxn modelId="{613CAA27-5E8C-0E4F-A81A-5B0823BBE429}" type="presOf" srcId="{2CA54F20-BFF7-465D-BD30-AF2029201899}" destId="{5487CF45-EC17-4940-876A-1DE6DE13142E}" srcOrd="0" destOrd="0" presId="urn:microsoft.com/office/officeart/2005/8/layout/hierarchy5"/>
    <dgm:cxn modelId="{69B1A629-1B7C-8C4C-8A6A-E7A57EB19C7D}" type="presOf" srcId="{06C475F4-2B7F-4533-90B5-FAFD3F4A55D3}" destId="{10D4E008-73B2-4E6B-8163-21F4081A57F5}" srcOrd="0" destOrd="0" presId="urn:microsoft.com/office/officeart/2005/8/layout/hierarchy5"/>
    <dgm:cxn modelId="{504DD653-8486-7E4A-8B9D-C3B3C752265F}" type="presOf" srcId="{0D0F4933-C5EB-AD4A-8C69-8274025B478B}" destId="{B3E4DF5C-5002-8A45-8462-5C5D3BBA5373}" srcOrd="0" destOrd="0" presId="urn:microsoft.com/office/officeart/2005/8/layout/hierarchy5"/>
    <dgm:cxn modelId="{01FD4A0A-F7C2-E549-94C9-74C4FF08E4D4}" type="presOf" srcId="{1BB934CC-92F0-44CE-BA9A-01DDD7D5EA97}" destId="{E40083A1-F120-4AB2-A988-6CD59A79BD0D}" srcOrd="0" destOrd="0" presId="urn:microsoft.com/office/officeart/2005/8/layout/hierarchy5"/>
    <dgm:cxn modelId="{1FF3CB44-E333-C941-9F8A-90E3E5F6269E}" type="presOf" srcId="{4EA5A7E5-1DDE-6F49-8AB9-5F7BCFC13045}" destId="{7AB3BEA9-8453-4A40-A0D0-CB437DB20389}" srcOrd="0" destOrd="0" presId="urn:microsoft.com/office/officeart/2005/8/layout/hierarchy5"/>
    <dgm:cxn modelId="{E211EB3C-8468-DB46-A3DA-2872C0470486}" type="presOf" srcId="{FAF500D5-18DA-4544-BB79-08BCCC652937}" destId="{2ADD4E7C-62E0-457E-9C92-087703325C66}" srcOrd="1" destOrd="0" presId="urn:microsoft.com/office/officeart/2005/8/layout/hierarchy5"/>
    <dgm:cxn modelId="{9BCD4F1E-2CEA-CA44-B5D0-4ABDE2939112}" type="presOf" srcId="{C4BE2332-9E75-4141-A4A8-DE30B36FDE38}" destId="{DB456A67-1880-E44F-AA33-E170A1C3FF24}" srcOrd="0" destOrd="0" presId="urn:microsoft.com/office/officeart/2005/8/layout/hierarchy5"/>
    <dgm:cxn modelId="{6566F948-D5E6-4044-826C-19BD2C97040A}" srcId="{9BF7C768-F0CA-437D-B0F0-B9C56AD45C87}" destId="{4EA5A7E5-1DDE-6F49-8AB9-5F7BCFC13045}" srcOrd="3" destOrd="0" parTransId="{0D0F4933-C5EB-AD4A-8C69-8274025B478B}" sibTransId="{901F4138-D7F3-3446-AE01-D5E8D3947DC7}"/>
    <dgm:cxn modelId="{19A0CBB9-7C7C-414F-8708-6A31072C0129}" type="presOf" srcId="{C4BE2332-9E75-4141-A4A8-DE30B36FDE38}" destId="{DE5EBDC3-A9B7-CF48-A3D8-3BD714CEEDBF}" srcOrd="1" destOrd="0" presId="urn:microsoft.com/office/officeart/2005/8/layout/hierarchy5"/>
    <dgm:cxn modelId="{1FEDD3BC-F41A-40D4-8F66-911ED34B5D7C}" srcId="{9BF7C768-F0CA-437D-B0F0-B9C56AD45C87}" destId="{06C475F4-2B7F-4533-90B5-FAFD3F4A55D3}" srcOrd="0" destOrd="0" parTransId="{FAF500D5-18DA-4544-BB79-08BCCC652937}" sibTransId="{CD6E40EC-B92A-4147-B745-9240B0556F0F}"/>
    <dgm:cxn modelId="{4424A892-FAFC-4B46-A5DC-E4A1F61803BA}" srcId="{9BF7C768-F0CA-437D-B0F0-B9C56AD45C87}" destId="{2CA54F20-BFF7-465D-BD30-AF2029201899}" srcOrd="1" destOrd="0" parTransId="{73BFD0D2-759C-420B-9CAC-99ECC3A94277}" sibTransId="{84C70496-C489-4130-A0E7-E315C79312A0}"/>
    <dgm:cxn modelId="{D1CE7382-74E2-4458-8BA5-015E07360255}" srcId="{1BB934CC-92F0-44CE-BA9A-01DDD7D5EA97}" destId="{9BF7C768-F0CA-437D-B0F0-B9C56AD45C87}" srcOrd="0" destOrd="0" parTransId="{F16FC88D-1E49-4972-9AAE-C9C3A987EE74}" sibTransId="{3772345C-5471-4069-8EFF-B42E610A343E}"/>
    <dgm:cxn modelId="{BF3138D3-2BEE-1D4F-8672-10E2B71DB859}" type="presOf" srcId="{0D0F4933-C5EB-AD4A-8C69-8274025B478B}" destId="{7E38DF9C-DB0D-D14D-9A21-9C29AC5738B8}" srcOrd="1" destOrd="0" presId="urn:microsoft.com/office/officeart/2005/8/layout/hierarchy5"/>
    <dgm:cxn modelId="{FEA34C70-754A-5048-9708-4728A33FA111}" type="presOf" srcId="{7DA79DC7-D77B-0E46-8C3B-17B23DBC8DC3}" destId="{9ACF4D0E-88F6-7948-A41D-513FE7A93970}" srcOrd="0" destOrd="0" presId="urn:microsoft.com/office/officeart/2005/8/layout/hierarchy5"/>
    <dgm:cxn modelId="{A13BE08A-533F-7B48-8057-7DCDD698798E}" type="presParOf" srcId="{E40083A1-F120-4AB2-A988-6CD59A79BD0D}" destId="{061C8B34-6FA4-422B-97B6-91F8EF681C2C}" srcOrd="0" destOrd="0" presId="urn:microsoft.com/office/officeart/2005/8/layout/hierarchy5"/>
    <dgm:cxn modelId="{76DE0429-EABA-3B43-9582-C053861355E0}" type="presParOf" srcId="{061C8B34-6FA4-422B-97B6-91F8EF681C2C}" destId="{69C6E699-28FE-488F-9841-860BEF6017B9}" srcOrd="0" destOrd="0" presId="urn:microsoft.com/office/officeart/2005/8/layout/hierarchy5"/>
    <dgm:cxn modelId="{1C2E914E-4B14-0948-BBB0-7FB7910471F8}" type="presParOf" srcId="{69C6E699-28FE-488F-9841-860BEF6017B9}" destId="{6A438D10-2A73-4CB9-AE44-80D5B1B7B6E5}" srcOrd="0" destOrd="0" presId="urn:microsoft.com/office/officeart/2005/8/layout/hierarchy5"/>
    <dgm:cxn modelId="{5F1C259A-9C63-1147-B09C-7E7E8D7ADFD0}" type="presParOf" srcId="{6A438D10-2A73-4CB9-AE44-80D5B1B7B6E5}" destId="{BCE93995-629F-48B1-91E1-05FC4211D524}" srcOrd="0" destOrd="0" presId="urn:microsoft.com/office/officeart/2005/8/layout/hierarchy5"/>
    <dgm:cxn modelId="{82C4049F-E35F-9F4B-9419-DB284372C93E}" type="presParOf" srcId="{6A438D10-2A73-4CB9-AE44-80D5B1B7B6E5}" destId="{80067EE4-24F5-459E-A7BF-776D1216BD54}" srcOrd="1" destOrd="0" presId="urn:microsoft.com/office/officeart/2005/8/layout/hierarchy5"/>
    <dgm:cxn modelId="{7861BA8A-D08C-0840-95E6-CE6822BA6E54}" type="presParOf" srcId="{80067EE4-24F5-459E-A7BF-776D1216BD54}" destId="{F925B002-6420-4ED5-A523-4053CF40C2BE}" srcOrd="0" destOrd="0" presId="urn:microsoft.com/office/officeart/2005/8/layout/hierarchy5"/>
    <dgm:cxn modelId="{A76CA865-731C-EB47-8BBE-3CE40B4BF2CD}" type="presParOf" srcId="{F925B002-6420-4ED5-A523-4053CF40C2BE}" destId="{2ADD4E7C-62E0-457E-9C92-087703325C66}" srcOrd="0" destOrd="0" presId="urn:microsoft.com/office/officeart/2005/8/layout/hierarchy5"/>
    <dgm:cxn modelId="{34980A0A-0472-2A4D-8DD8-8ACC5F83A444}" type="presParOf" srcId="{80067EE4-24F5-459E-A7BF-776D1216BD54}" destId="{DEF60DB6-9C06-476C-A908-2B51DDDCCB51}" srcOrd="1" destOrd="0" presId="urn:microsoft.com/office/officeart/2005/8/layout/hierarchy5"/>
    <dgm:cxn modelId="{F9E537FF-D031-0D4B-BBF5-C4C8AD9EC2B0}" type="presParOf" srcId="{DEF60DB6-9C06-476C-A908-2B51DDDCCB51}" destId="{10D4E008-73B2-4E6B-8163-21F4081A57F5}" srcOrd="0" destOrd="0" presId="urn:microsoft.com/office/officeart/2005/8/layout/hierarchy5"/>
    <dgm:cxn modelId="{53207C29-4BF1-064A-94C1-3C7D4C3B4018}" type="presParOf" srcId="{DEF60DB6-9C06-476C-A908-2B51DDDCCB51}" destId="{FF6CB666-9724-439D-B2FF-01C7BB307504}" srcOrd="1" destOrd="0" presId="urn:microsoft.com/office/officeart/2005/8/layout/hierarchy5"/>
    <dgm:cxn modelId="{5475C3A3-C7E7-DA48-ABF0-B42D5B05610E}" type="presParOf" srcId="{80067EE4-24F5-459E-A7BF-776D1216BD54}" destId="{1423115A-C6F2-4A7B-8696-821AF155ECB8}" srcOrd="2" destOrd="0" presId="urn:microsoft.com/office/officeart/2005/8/layout/hierarchy5"/>
    <dgm:cxn modelId="{E8C79C17-8BCE-F045-80F9-E32256BFDD81}" type="presParOf" srcId="{1423115A-C6F2-4A7B-8696-821AF155ECB8}" destId="{72B86EEB-4DBF-46CF-A0DE-A2798B6C2260}" srcOrd="0" destOrd="0" presId="urn:microsoft.com/office/officeart/2005/8/layout/hierarchy5"/>
    <dgm:cxn modelId="{E26C060B-655A-9440-8AAA-4B4D13D65D2E}" type="presParOf" srcId="{80067EE4-24F5-459E-A7BF-776D1216BD54}" destId="{23B57615-F857-4E3B-80AE-EB2164940571}" srcOrd="3" destOrd="0" presId="urn:microsoft.com/office/officeart/2005/8/layout/hierarchy5"/>
    <dgm:cxn modelId="{9DF9C243-DF69-764E-8B42-10FC0D8A896B}" type="presParOf" srcId="{23B57615-F857-4E3B-80AE-EB2164940571}" destId="{5487CF45-EC17-4940-876A-1DE6DE13142E}" srcOrd="0" destOrd="0" presId="urn:microsoft.com/office/officeart/2005/8/layout/hierarchy5"/>
    <dgm:cxn modelId="{7371BBB9-6D87-0D47-9CF7-DE848AF97AD3}" type="presParOf" srcId="{23B57615-F857-4E3B-80AE-EB2164940571}" destId="{37AD48B1-6F6A-4FB8-AEA3-3172A3A3B567}" srcOrd="1" destOrd="0" presId="urn:microsoft.com/office/officeart/2005/8/layout/hierarchy5"/>
    <dgm:cxn modelId="{9BFB7877-E373-474B-AF08-AC9FEAA8F49B}" type="presParOf" srcId="{80067EE4-24F5-459E-A7BF-776D1216BD54}" destId="{DB456A67-1880-E44F-AA33-E170A1C3FF24}" srcOrd="4" destOrd="0" presId="urn:microsoft.com/office/officeart/2005/8/layout/hierarchy5"/>
    <dgm:cxn modelId="{567EF4FF-E6B0-294C-A87F-596C89AC6EEA}" type="presParOf" srcId="{DB456A67-1880-E44F-AA33-E170A1C3FF24}" destId="{DE5EBDC3-A9B7-CF48-A3D8-3BD714CEEDBF}" srcOrd="0" destOrd="0" presId="urn:microsoft.com/office/officeart/2005/8/layout/hierarchy5"/>
    <dgm:cxn modelId="{303B1C68-BDE2-9747-AEA5-2618A137B0FE}" type="presParOf" srcId="{80067EE4-24F5-459E-A7BF-776D1216BD54}" destId="{1CEC7576-E5DC-314E-B8E4-18F00F93B7CE}" srcOrd="5" destOrd="0" presId="urn:microsoft.com/office/officeart/2005/8/layout/hierarchy5"/>
    <dgm:cxn modelId="{F9E2BE73-2EA7-0F4D-A1CB-48D82536D18E}" type="presParOf" srcId="{1CEC7576-E5DC-314E-B8E4-18F00F93B7CE}" destId="{9ACF4D0E-88F6-7948-A41D-513FE7A93970}" srcOrd="0" destOrd="0" presId="urn:microsoft.com/office/officeart/2005/8/layout/hierarchy5"/>
    <dgm:cxn modelId="{D019791A-E263-194E-9514-89C2982F0DFA}" type="presParOf" srcId="{1CEC7576-E5DC-314E-B8E4-18F00F93B7CE}" destId="{A22B595F-42EA-7840-9531-77F83B6AB0F8}" srcOrd="1" destOrd="0" presId="urn:microsoft.com/office/officeart/2005/8/layout/hierarchy5"/>
    <dgm:cxn modelId="{F673D477-9CC9-AB44-BAD3-9FDEBF082C94}" type="presParOf" srcId="{80067EE4-24F5-459E-A7BF-776D1216BD54}" destId="{B3E4DF5C-5002-8A45-8462-5C5D3BBA5373}" srcOrd="6" destOrd="0" presId="urn:microsoft.com/office/officeart/2005/8/layout/hierarchy5"/>
    <dgm:cxn modelId="{4BFEC3E4-7CF5-C344-8906-66078FCDB2E7}" type="presParOf" srcId="{B3E4DF5C-5002-8A45-8462-5C5D3BBA5373}" destId="{7E38DF9C-DB0D-D14D-9A21-9C29AC5738B8}" srcOrd="0" destOrd="0" presId="urn:microsoft.com/office/officeart/2005/8/layout/hierarchy5"/>
    <dgm:cxn modelId="{7E14BC98-0D07-A147-8D13-2D6870A576E6}" type="presParOf" srcId="{80067EE4-24F5-459E-A7BF-776D1216BD54}" destId="{2409265B-9D88-EB43-B8B7-48A0EF182EA6}" srcOrd="7" destOrd="0" presId="urn:microsoft.com/office/officeart/2005/8/layout/hierarchy5"/>
    <dgm:cxn modelId="{C0CAB3E6-884F-BC4E-AFB5-6A7A34CE4F3C}" type="presParOf" srcId="{2409265B-9D88-EB43-B8B7-48A0EF182EA6}" destId="{7AB3BEA9-8453-4A40-A0D0-CB437DB20389}" srcOrd="0" destOrd="0" presId="urn:microsoft.com/office/officeart/2005/8/layout/hierarchy5"/>
    <dgm:cxn modelId="{0957F144-D153-0F47-B4F0-71D53041BEA0}" type="presParOf" srcId="{2409265B-9D88-EB43-B8B7-48A0EF182EA6}" destId="{A8E5136C-F52C-AC46-889C-8A5D2BC9F69D}" srcOrd="1" destOrd="0" presId="urn:microsoft.com/office/officeart/2005/8/layout/hierarchy5"/>
    <dgm:cxn modelId="{8BE3576A-E5F3-E343-B185-0A671074D097}" type="presParOf" srcId="{E40083A1-F120-4AB2-A988-6CD59A79BD0D}" destId="{052BF706-01B8-4B4B-9651-FFFFC0BC0B3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93995-629F-48B1-91E1-05FC4211D524}">
      <dsp:nvSpPr>
        <dsp:cNvPr id="0" name=""/>
        <dsp:cNvSpPr/>
      </dsp:nvSpPr>
      <dsp:spPr>
        <a:xfrm>
          <a:off x="2773" y="1759604"/>
          <a:ext cx="1362902" cy="681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Üzleti keretrendszer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100 pont</a:t>
          </a:r>
          <a:endParaRPr lang="hu-HU" sz="1200" i="1" kern="1200" dirty="0"/>
        </a:p>
      </dsp:txBody>
      <dsp:txXfrm>
        <a:off x="22732" y="1779563"/>
        <a:ext cx="1322984" cy="641533"/>
      </dsp:txXfrm>
    </dsp:sp>
    <dsp:sp modelId="{F925B002-6420-4ED5-A523-4053CF40C2BE}">
      <dsp:nvSpPr>
        <dsp:cNvPr id="0" name=""/>
        <dsp:cNvSpPr/>
      </dsp:nvSpPr>
      <dsp:spPr>
        <a:xfrm rot="17692822">
          <a:off x="990373" y="1500273"/>
          <a:ext cx="1295765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295765" y="12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1605862" y="1480183"/>
        <a:ext cx="64788" cy="64788"/>
      </dsp:txXfrm>
    </dsp:sp>
    <dsp:sp modelId="{10D4E008-73B2-4E6B-8163-21F4081A57F5}">
      <dsp:nvSpPr>
        <dsp:cNvPr id="0" name=""/>
        <dsp:cNvSpPr/>
      </dsp:nvSpPr>
      <dsp:spPr>
        <a:xfrm>
          <a:off x="1910836" y="584100"/>
          <a:ext cx="1362902" cy="681451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Szervezet bemutatása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40 pont</a:t>
          </a:r>
          <a:endParaRPr lang="hu-HU" sz="1200" i="1" kern="1200" dirty="0"/>
        </a:p>
      </dsp:txBody>
      <dsp:txXfrm>
        <a:off x="1930795" y="604059"/>
        <a:ext cx="1322984" cy="641533"/>
      </dsp:txXfrm>
    </dsp:sp>
    <dsp:sp modelId="{20CB639D-CA4B-4A31-8491-7D1388ED40DB}">
      <dsp:nvSpPr>
        <dsp:cNvPr id="0" name=""/>
        <dsp:cNvSpPr/>
      </dsp:nvSpPr>
      <dsp:spPr>
        <a:xfrm rot="19457599">
          <a:off x="3210635" y="716604"/>
          <a:ext cx="671367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671367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529535" y="712125"/>
        <a:ext cx="33568" cy="33568"/>
      </dsp:txXfrm>
    </dsp:sp>
    <dsp:sp modelId="{D7ED4D57-9A62-4B61-B2F9-FA73634D1072}">
      <dsp:nvSpPr>
        <dsp:cNvPr id="0" name=""/>
        <dsp:cNvSpPr/>
      </dsp:nvSpPr>
      <dsp:spPr>
        <a:xfrm>
          <a:off x="3818899" y="192266"/>
          <a:ext cx="1362902" cy="681451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I. Működési jellemzők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24 pont</a:t>
          </a:r>
          <a:endParaRPr lang="hu-HU" sz="1200" i="1" kern="1200" dirty="0"/>
        </a:p>
      </dsp:txBody>
      <dsp:txXfrm>
        <a:off x="3838858" y="212225"/>
        <a:ext cx="1322984" cy="641533"/>
      </dsp:txXfrm>
    </dsp:sp>
    <dsp:sp modelId="{9442EE2A-6D55-48EA-BDE0-28BF659C7582}">
      <dsp:nvSpPr>
        <dsp:cNvPr id="0" name=""/>
        <dsp:cNvSpPr/>
      </dsp:nvSpPr>
      <dsp:spPr>
        <a:xfrm rot="2142401">
          <a:off x="3210635" y="1108438"/>
          <a:ext cx="671367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671367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529535" y="1103959"/>
        <a:ext cx="33568" cy="33568"/>
      </dsp:txXfrm>
    </dsp:sp>
    <dsp:sp modelId="{7834E4C1-33E7-4188-9FB0-A721CEEE3A80}">
      <dsp:nvSpPr>
        <dsp:cNvPr id="0" name=""/>
        <dsp:cNvSpPr/>
      </dsp:nvSpPr>
      <dsp:spPr>
        <a:xfrm>
          <a:off x="3818899" y="975935"/>
          <a:ext cx="1362902" cy="681451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II.  Szervezeti jellemzők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16 pont</a:t>
          </a:r>
          <a:endParaRPr lang="hu-HU" sz="1200" i="1" kern="1200" dirty="0"/>
        </a:p>
      </dsp:txBody>
      <dsp:txXfrm>
        <a:off x="3838858" y="995894"/>
        <a:ext cx="1322984" cy="641533"/>
      </dsp:txXfrm>
    </dsp:sp>
    <dsp:sp modelId="{1423115A-C6F2-4A7B-8696-821AF155ECB8}">
      <dsp:nvSpPr>
        <dsp:cNvPr id="0" name=""/>
        <dsp:cNvSpPr/>
      </dsp:nvSpPr>
      <dsp:spPr>
        <a:xfrm rot="4128469">
          <a:off x="981935" y="2648382"/>
          <a:ext cx="1202002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202002" y="12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1552886" y="2630636"/>
        <a:ext cx="60100" cy="60100"/>
      </dsp:txXfrm>
    </dsp:sp>
    <dsp:sp modelId="{5487CF45-EC17-4940-876A-1DE6DE13142E}">
      <dsp:nvSpPr>
        <dsp:cNvPr id="0" name=""/>
        <dsp:cNvSpPr/>
      </dsp:nvSpPr>
      <dsp:spPr>
        <a:xfrm>
          <a:off x="1800196" y="2880318"/>
          <a:ext cx="1362902" cy="68145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Projektterv bemutatása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60 pont</a:t>
          </a:r>
          <a:endParaRPr lang="hu-HU" sz="1200" i="1" kern="1200" dirty="0"/>
        </a:p>
      </dsp:txBody>
      <dsp:txXfrm>
        <a:off x="1820155" y="2900277"/>
        <a:ext cx="1322984" cy="641533"/>
      </dsp:txXfrm>
    </dsp:sp>
    <dsp:sp modelId="{1B01D213-EAE0-4E9D-BBB0-3355B7E1BC11}">
      <dsp:nvSpPr>
        <dsp:cNvPr id="0" name=""/>
        <dsp:cNvSpPr/>
      </dsp:nvSpPr>
      <dsp:spPr>
        <a:xfrm rot="18020077">
          <a:off x="2841754" y="2648382"/>
          <a:ext cx="1298489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298489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458537" y="2628224"/>
        <a:ext cx="64924" cy="64924"/>
      </dsp:txXfrm>
    </dsp:sp>
    <dsp:sp modelId="{F210C9D4-2F36-4DAC-A499-07DAE3F5A719}">
      <dsp:nvSpPr>
        <dsp:cNvPr id="0" name=""/>
        <dsp:cNvSpPr/>
      </dsp:nvSpPr>
      <dsp:spPr>
        <a:xfrm>
          <a:off x="3818899" y="1759604"/>
          <a:ext cx="1362902" cy="68145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III. Piaci környezet elemzése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18 pont</a:t>
          </a:r>
          <a:endParaRPr lang="hu-HU" sz="1200" i="1" kern="1200" dirty="0"/>
        </a:p>
      </dsp:txBody>
      <dsp:txXfrm>
        <a:off x="3838858" y="1779563"/>
        <a:ext cx="1322984" cy="641533"/>
      </dsp:txXfrm>
    </dsp:sp>
    <dsp:sp modelId="{F20EF0D7-3E88-4295-8B04-58A9ED481D7C}">
      <dsp:nvSpPr>
        <dsp:cNvPr id="0" name=""/>
        <dsp:cNvSpPr/>
      </dsp:nvSpPr>
      <dsp:spPr>
        <a:xfrm rot="19967960">
          <a:off x="3122327" y="3040216"/>
          <a:ext cx="737343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737343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472565" y="3034087"/>
        <a:ext cx="36867" cy="36867"/>
      </dsp:txXfrm>
    </dsp:sp>
    <dsp:sp modelId="{8854C588-6AC4-4940-8EB0-FDC82F9C8160}">
      <dsp:nvSpPr>
        <dsp:cNvPr id="0" name=""/>
        <dsp:cNvSpPr/>
      </dsp:nvSpPr>
      <dsp:spPr>
        <a:xfrm>
          <a:off x="3818899" y="2543272"/>
          <a:ext cx="1362902" cy="681451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IV. Pénzügyi megvalósíthatóság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20 pont</a:t>
          </a:r>
          <a:endParaRPr lang="hu-HU" sz="1200" i="1" kern="1200" dirty="0"/>
        </a:p>
      </dsp:txBody>
      <dsp:txXfrm>
        <a:off x="3838858" y="2563231"/>
        <a:ext cx="1322984" cy="641533"/>
      </dsp:txXfrm>
    </dsp:sp>
    <dsp:sp modelId="{13DEAF47-EE14-4D7F-AFCA-78C7F9D58D15}">
      <dsp:nvSpPr>
        <dsp:cNvPr id="0" name=""/>
        <dsp:cNvSpPr/>
      </dsp:nvSpPr>
      <dsp:spPr>
        <a:xfrm rot="2055372">
          <a:off x="3094279" y="3432050"/>
          <a:ext cx="793440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793440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471163" y="3424519"/>
        <a:ext cx="39672" cy="39672"/>
      </dsp:txXfrm>
    </dsp:sp>
    <dsp:sp modelId="{B350AB94-CE7F-420F-AE40-BF5573DDF445}">
      <dsp:nvSpPr>
        <dsp:cNvPr id="0" name=""/>
        <dsp:cNvSpPr/>
      </dsp:nvSpPr>
      <dsp:spPr>
        <a:xfrm>
          <a:off x="3818899" y="3326941"/>
          <a:ext cx="1362902" cy="68145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V. Szervezeti megvalósíthatóság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8 pont</a:t>
          </a:r>
          <a:endParaRPr lang="hu-HU" sz="1200" i="1" kern="1200" dirty="0"/>
        </a:p>
      </dsp:txBody>
      <dsp:txXfrm>
        <a:off x="3838858" y="3346900"/>
        <a:ext cx="1322984" cy="641533"/>
      </dsp:txXfrm>
    </dsp:sp>
    <dsp:sp modelId="{8EC758B3-C78F-4623-BDCB-3BC397CA4C3E}">
      <dsp:nvSpPr>
        <dsp:cNvPr id="0" name=""/>
        <dsp:cNvSpPr/>
      </dsp:nvSpPr>
      <dsp:spPr>
        <a:xfrm rot="3716422">
          <a:off x="2793917" y="3823885"/>
          <a:ext cx="1394163" cy="24609"/>
        </a:xfrm>
        <a:custGeom>
          <a:avLst/>
          <a:gdLst/>
          <a:ahLst/>
          <a:cxnLst/>
          <a:rect l="0" t="0" r="0" b="0"/>
          <a:pathLst>
            <a:path>
              <a:moveTo>
                <a:pt x="0" y="12304"/>
              </a:moveTo>
              <a:lnTo>
                <a:pt x="1394163" y="12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456145" y="3801335"/>
        <a:ext cx="69708" cy="69708"/>
      </dsp:txXfrm>
    </dsp:sp>
    <dsp:sp modelId="{C20AE3AA-1425-4840-A09A-43EFE67C1CFF}">
      <dsp:nvSpPr>
        <dsp:cNvPr id="0" name=""/>
        <dsp:cNvSpPr/>
      </dsp:nvSpPr>
      <dsp:spPr>
        <a:xfrm>
          <a:off x="3818899" y="4110610"/>
          <a:ext cx="1362902" cy="68145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VI. Kockázatelemzés, -kezelés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i="1" kern="1200" dirty="0" smtClean="0"/>
            <a:t>14 pont</a:t>
          </a:r>
          <a:endParaRPr lang="hu-HU" sz="1200" i="1" kern="1200" dirty="0"/>
        </a:p>
      </dsp:txBody>
      <dsp:txXfrm>
        <a:off x="3838858" y="4130569"/>
        <a:ext cx="1322984" cy="641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93995-629F-48B1-91E1-05FC4211D524}">
      <dsp:nvSpPr>
        <dsp:cNvPr id="0" name=""/>
        <dsp:cNvSpPr/>
      </dsp:nvSpPr>
      <dsp:spPr>
        <a:xfrm>
          <a:off x="521444" y="1384438"/>
          <a:ext cx="2005535" cy="10027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Társadalmi hasznosság keretrendszer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i="1" kern="1200" dirty="0" smtClean="0"/>
            <a:t>100 pont (100%)</a:t>
          </a:r>
          <a:endParaRPr lang="hu-HU" sz="1500" i="1" kern="1200" dirty="0"/>
        </a:p>
      </dsp:txBody>
      <dsp:txXfrm>
        <a:off x="550814" y="1413808"/>
        <a:ext cx="1946795" cy="944027"/>
      </dsp:txXfrm>
    </dsp:sp>
    <dsp:sp modelId="{F925B002-6420-4ED5-A523-4053CF40C2BE}">
      <dsp:nvSpPr>
        <dsp:cNvPr id="0" name=""/>
        <dsp:cNvSpPr/>
      </dsp:nvSpPr>
      <dsp:spPr>
        <a:xfrm rot="17849993">
          <a:off x="2106929" y="1173387"/>
          <a:ext cx="156078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60788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2848304" y="1154583"/>
        <a:ext cx="78039" cy="78039"/>
      </dsp:txXfrm>
    </dsp:sp>
    <dsp:sp modelId="{10D4E008-73B2-4E6B-8163-21F4081A57F5}">
      <dsp:nvSpPr>
        <dsp:cNvPr id="0" name=""/>
        <dsp:cNvSpPr/>
      </dsp:nvSpPr>
      <dsp:spPr>
        <a:xfrm>
          <a:off x="3247668" y="0"/>
          <a:ext cx="2005535" cy="1002767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I. A </a:t>
          </a:r>
          <a:r>
            <a:rPr lang="hu-HU" sz="1500" kern="1200" dirty="0" smtClean="0"/>
            <a:t>szervezet bemutatása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i="1" kern="1200" dirty="0" smtClean="0"/>
            <a:t>18 </a:t>
          </a:r>
          <a:r>
            <a:rPr lang="hu-HU" sz="1500" i="1" kern="1200" dirty="0" smtClean="0"/>
            <a:t>pont</a:t>
          </a:r>
          <a:endParaRPr lang="hu-HU" sz="1500" i="1" kern="1200" dirty="0"/>
        </a:p>
      </dsp:txBody>
      <dsp:txXfrm>
        <a:off x="3277038" y="29370"/>
        <a:ext cx="1946795" cy="944027"/>
      </dsp:txXfrm>
    </dsp:sp>
    <dsp:sp modelId="{1423115A-C6F2-4A7B-8696-821AF155ECB8}">
      <dsp:nvSpPr>
        <dsp:cNvPr id="0" name=""/>
        <dsp:cNvSpPr/>
      </dsp:nvSpPr>
      <dsp:spPr>
        <a:xfrm rot="20573820">
          <a:off x="2509674" y="1750524"/>
          <a:ext cx="78263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78263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2881425" y="1751173"/>
        <a:ext cx="39131" cy="39131"/>
      </dsp:txXfrm>
    </dsp:sp>
    <dsp:sp modelId="{5487CF45-EC17-4940-876A-1DE6DE13142E}">
      <dsp:nvSpPr>
        <dsp:cNvPr id="0" name=""/>
        <dsp:cNvSpPr/>
      </dsp:nvSpPr>
      <dsp:spPr>
        <a:xfrm>
          <a:off x="3275004" y="1154272"/>
          <a:ext cx="2005535" cy="1002767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II. Társadalmi </a:t>
          </a:r>
          <a:r>
            <a:rPr lang="hu-HU" sz="1500" kern="1200" dirty="0" smtClean="0"/>
            <a:t>probléma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i="1" kern="1200" dirty="0" smtClean="0"/>
            <a:t>19 pont</a:t>
          </a:r>
          <a:endParaRPr lang="hu-HU" sz="1500" i="1" kern="1200" dirty="0"/>
        </a:p>
      </dsp:txBody>
      <dsp:txXfrm>
        <a:off x="3304374" y="1183642"/>
        <a:ext cx="1946795" cy="944027"/>
      </dsp:txXfrm>
    </dsp:sp>
    <dsp:sp modelId="{DB456A67-1880-E44F-AA33-E170A1C3FF24}">
      <dsp:nvSpPr>
        <dsp:cNvPr id="0" name=""/>
        <dsp:cNvSpPr/>
      </dsp:nvSpPr>
      <dsp:spPr>
        <a:xfrm rot="3051261">
          <a:off x="2301375" y="2340146"/>
          <a:ext cx="122376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2376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82661" y="2329767"/>
        <a:ext cx="61188" cy="61188"/>
      </dsp:txXfrm>
    </dsp:sp>
    <dsp:sp modelId="{9ACF4D0E-88F6-7948-A41D-513FE7A93970}">
      <dsp:nvSpPr>
        <dsp:cNvPr id="0" name=""/>
        <dsp:cNvSpPr/>
      </dsp:nvSpPr>
      <dsp:spPr>
        <a:xfrm>
          <a:off x="3299531" y="2333517"/>
          <a:ext cx="2005535" cy="100276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III. Célcsoport </a:t>
          </a:r>
          <a:r>
            <a:rPr lang="hu-HU" sz="1500" kern="1200" noProof="0" dirty="0" smtClean="0"/>
            <a:t>és foglalkoztatás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i="1" kern="1200" noProof="0" dirty="0" smtClean="0"/>
            <a:t>28 pont</a:t>
          </a:r>
          <a:endParaRPr lang="hu-HU" sz="1500" i="1" kern="1200" noProof="0" dirty="0"/>
        </a:p>
      </dsp:txBody>
      <dsp:txXfrm>
        <a:off x="3328901" y="2362887"/>
        <a:ext cx="1946795" cy="944027"/>
      </dsp:txXfrm>
    </dsp:sp>
    <dsp:sp modelId="{B3E4DF5C-5002-8A45-8462-5C5D3BBA5373}">
      <dsp:nvSpPr>
        <dsp:cNvPr id="0" name=""/>
        <dsp:cNvSpPr/>
      </dsp:nvSpPr>
      <dsp:spPr>
        <a:xfrm rot="4175978">
          <a:off x="1805107" y="2904252"/>
          <a:ext cx="221629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1629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57848" y="2869059"/>
        <a:ext cx="110814" cy="110814"/>
      </dsp:txXfrm>
    </dsp:sp>
    <dsp:sp modelId="{7AB3BEA9-8453-4A40-A0D0-CB437DB20389}">
      <dsp:nvSpPr>
        <dsp:cNvPr id="0" name=""/>
        <dsp:cNvSpPr/>
      </dsp:nvSpPr>
      <dsp:spPr>
        <a:xfrm>
          <a:off x="3299531" y="3461728"/>
          <a:ext cx="2005535" cy="100276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IV. Hatás</a:t>
          </a:r>
          <a:r>
            <a:rPr lang="hu-HU" sz="1500" kern="1200" noProof="0" dirty="0" smtClean="0"/>
            <a:t>, kommunikáció és kockázatelemzés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i="1" kern="1200" noProof="0" dirty="0" smtClean="0"/>
            <a:t>35 pont</a:t>
          </a:r>
          <a:endParaRPr lang="hu-HU" sz="1500" i="1" kern="1200" noProof="0" dirty="0"/>
        </a:p>
      </dsp:txBody>
      <dsp:txXfrm>
        <a:off x="3328901" y="3491098"/>
        <a:ext cx="1946795" cy="94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00E80-9AE2-9947-98D0-44A31166E1B1}" type="datetimeFigureOut">
              <a:rPr lang="en-US" smtClean="0"/>
              <a:t>26/09/17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34E4A-27BD-924F-97DD-964B639D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3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C1CA9A-72A9-47DA-9D2C-B5BB70D3143E}" type="datetimeFigureOut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6BF914-42A5-411A-B850-8C07915C52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00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6BF914-42A5-411A-B850-8C07915C52F9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11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B256-FA33-4E9D-91C2-763F8E6EDF1A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B02A-36D6-4E11-A860-FF4E76505A9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31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A271-8C34-4109-A6F7-1CF4E339D366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59D9-2733-4A5C-88D3-2AF9DF787B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20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8075-762D-4ED4-A7C0-7F1A59083CB3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3C217-7914-4B29-BCD4-3E12813D74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56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70DB4-72CA-40D7-AE9C-B75764F85118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5F52-CB76-4B8B-8F44-6E23B3DDE71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63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3202-A01C-4870-BDF2-B3DF5A5EBD65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7AA9-1053-4826-B99C-D9A9C797B2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94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C7DD-C054-4B88-88E4-67822D64D02D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D3F9-1BC5-4B22-BB6C-0FEF986498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805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E086C-59F5-4341-801D-2347B1893622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190B-5684-4C64-90BB-F7CA8F0D72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0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8C6C-F391-49DE-8347-61C891AD9554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B7E69-66C8-4554-BB54-D672B44766F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42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E9DD-BC3E-4C6B-8014-3EEEFE833143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AB06-044C-46EF-A91C-76524E3594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6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7C1D-5CAF-42CB-9D5F-CCD4A7F57906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8ABB-EB45-4383-8F00-3C88BD9EC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05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CBA20-649D-4F11-A572-DEE600FDAD84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2F3B-FA63-402B-ACB6-F602E29573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86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DBA470-4796-4351-8C35-99CD366BBB85}" type="datetime1">
              <a:rPr lang="hu-HU"/>
              <a:pPr>
                <a:defRPr/>
              </a:pPr>
              <a:t>26/09/17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FDF864-1472-4E42-8F87-D55F3C0E8A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322263" y="2780928"/>
            <a:ext cx="8613775" cy="1470025"/>
          </a:xfrm>
        </p:spPr>
        <p:txBody>
          <a:bodyPr/>
          <a:lstStyle/>
          <a:p>
            <a:pPr>
              <a:defRPr/>
            </a:pPr>
            <a:r>
              <a:rPr lang="hu-HU" sz="4000" b="1" cap="all" dirty="0" smtClean="0"/>
              <a:t>IFKA </a:t>
            </a:r>
            <a:r>
              <a:rPr lang="hu-HU" sz="4000" b="1" cap="all" dirty="0" smtClean="0"/>
              <a:t>– </a:t>
            </a:r>
            <a:r>
              <a:rPr lang="hu-HU" sz="4000" b="1" cap="all" dirty="0" smtClean="0"/>
              <a:t>Piactárs </a:t>
            </a:r>
            <a:r>
              <a:rPr lang="hu-HU" sz="4000" b="1" cap="all" dirty="0"/>
              <a:t/>
            </a:r>
            <a:br>
              <a:rPr lang="hu-HU" sz="4000" b="1" cap="all" dirty="0"/>
            </a:br>
            <a:r>
              <a:rPr lang="hu-HU" sz="4000" b="1" cap="all" dirty="0"/>
              <a:t>ginop 5.1.7.</a:t>
            </a:r>
            <a:br>
              <a:rPr lang="hu-HU" sz="4000" b="1" cap="all" dirty="0"/>
            </a:br>
            <a:r>
              <a:rPr lang="hu-HU" sz="4000" b="1" cap="all" dirty="0"/>
              <a:t>Előminősítési </a:t>
            </a:r>
            <a:r>
              <a:rPr lang="hu-HU" sz="4000" b="1" cap="all" dirty="0" smtClean="0"/>
              <a:t>rendszerE</a:t>
            </a:r>
            <a:endParaRPr lang="hu-HU" sz="4000" b="1" dirty="0" smtClean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9DFD0-8916-4EB3-9EE7-87588DBC8F4B}" type="slidenum">
              <a:rPr lang="hu-HU"/>
              <a:pPr>
                <a:defRPr/>
              </a:pPr>
              <a:t>1</a:t>
            </a:fld>
            <a:endParaRPr lang="hu-HU"/>
          </a:p>
        </p:txBody>
      </p:sp>
      <p:pic>
        <p:nvPicPr>
          <p:cNvPr id="10" name="Kép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fka-logo-201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3" y="69872"/>
            <a:ext cx="2952899" cy="731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III.GINOP 5.1.7. előminősítő rendszer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Rectangle 48"/>
          <p:cNvSpPr/>
          <p:nvPr/>
        </p:nvSpPr>
        <p:spPr>
          <a:xfrm>
            <a:off x="2771800" y="2420888"/>
            <a:ext cx="3960440" cy="144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Minimum kritérium</a:t>
            </a:r>
          </a:p>
          <a:p>
            <a:pPr algn="ctr"/>
            <a:endParaRPr lang="hu-HU" b="1" dirty="0" smtClean="0"/>
          </a:p>
          <a:p>
            <a:pPr algn="ctr"/>
            <a:r>
              <a:rPr lang="hu-HU" sz="1400" dirty="0" smtClean="0"/>
              <a:t>A fejlesztési terv megfelel az 5.1.7-es kiírásnak?</a:t>
            </a:r>
          </a:p>
          <a:p>
            <a:pPr algn="ctr"/>
            <a:endParaRPr lang="hu-HU" sz="1400" dirty="0" smtClean="0"/>
          </a:p>
          <a:p>
            <a:pPr algn="ctr"/>
            <a:r>
              <a:rPr lang="en-US" sz="1400" dirty="0" smtClean="0"/>
              <a:t>M</a:t>
            </a:r>
            <a:r>
              <a:rPr lang="hu-HU" sz="1400" dirty="0" smtClean="0"/>
              <a:t>egfelelt/nem felelt meg/hiánypótlás </a:t>
            </a:r>
            <a:endParaRPr lang="hu-HU" sz="1400" dirty="0"/>
          </a:p>
        </p:txBody>
      </p:sp>
      <p:sp>
        <p:nvSpPr>
          <p:cNvPr id="54" name="Rectangle 53"/>
          <p:cNvSpPr/>
          <p:nvPr/>
        </p:nvSpPr>
        <p:spPr>
          <a:xfrm>
            <a:off x="611560" y="4365104"/>
            <a:ext cx="3960440" cy="2160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Üzleti keretrendszer</a:t>
            </a:r>
          </a:p>
          <a:p>
            <a:pPr algn="ctr"/>
            <a:endParaRPr lang="hu-HU" b="1" dirty="0" smtClean="0"/>
          </a:p>
          <a:p>
            <a:pPr algn="ctr"/>
            <a:r>
              <a:rPr lang="hu-HU" sz="1400" dirty="0" smtClean="0"/>
              <a:t>A fejlesztési terv üzleti terve érthető és adatokkal alátámasztott? </a:t>
            </a:r>
          </a:p>
          <a:p>
            <a:pPr algn="ctr"/>
            <a:r>
              <a:rPr lang="hu-HU" sz="1400" dirty="0" smtClean="0"/>
              <a:t>A cég tevékenysége alátámasztja-e a terveket? </a:t>
            </a:r>
          </a:p>
          <a:p>
            <a:pPr algn="ctr"/>
            <a:endParaRPr lang="hu-HU" sz="1400" dirty="0" smtClean="0"/>
          </a:p>
          <a:p>
            <a:pPr algn="ctr"/>
            <a:r>
              <a:rPr lang="hu-HU" sz="1400" dirty="0" smtClean="0"/>
              <a:t>50% alatt nem felelt meg/50-75% között fejlesztésre javasolt/75% felett minősített</a:t>
            </a:r>
            <a:endParaRPr lang="hu-HU" sz="1400" dirty="0"/>
          </a:p>
        </p:txBody>
      </p:sp>
      <p:sp>
        <p:nvSpPr>
          <p:cNvPr id="55" name="Rectangle 54"/>
          <p:cNvSpPr/>
          <p:nvPr/>
        </p:nvSpPr>
        <p:spPr>
          <a:xfrm>
            <a:off x="4932040" y="4365104"/>
            <a:ext cx="3960440" cy="21602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/>
              <a:t>Társadalmi hasznosság keretrendszer</a:t>
            </a:r>
          </a:p>
          <a:p>
            <a:pPr algn="ctr"/>
            <a:endParaRPr lang="hu-HU" b="1" dirty="0" smtClean="0"/>
          </a:p>
          <a:p>
            <a:pPr algn="ctr"/>
            <a:r>
              <a:rPr lang="hu-HU" sz="1400" dirty="0" smtClean="0"/>
              <a:t>Világosan kifejtett társadalmi célokkal rendelkezik-e a szervezet? </a:t>
            </a:r>
          </a:p>
          <a:p>
            <a:pPr algn="ctr"/>
            <a:r>
              <a:rPr lang="hu-HU" sz="1400" dirty="0" smtClean="0"/>
              <a:t>Megfelelő indikátorokat vállal-e?</a:t>
            </a:r>
          </a:p>
          <a:p>
            <a:pPr algn="ctr"/>
            <a:endParaRPr lang="hu-HU" sz="1400" dirty="0" smtClean="0"/>
          </a:p>
          <a:p>
            <a:pPr algn="ctr"/>
            <a:r>
              <a:rPr lang="hu-HU" sz="1400" dirty="0"/>
              <a:t>50% alatt nem felelt meg/</a:t>
            </a:r>
            <a:r>
              <a:rPr lang="hu-HU" sz="1400" dirty="0" smtClean="0"/>
              <a:t>50-75</a:t>
            </a:r>
            <a:r>
              <a:rPr lang="hu-HU" sz="1400" dirty="0"/>
              <a:t>% között fejlesztésre javasolt/75% felett </a:t>
            </a:r>
            <a:r>
              <a:rPr lang="hu-HU" sz="1400" dirty="0" smtClean="0"/>
              <a:t>minősített (100 millió felett 85%)</a:t>
            </a:r>
            <a:endParaRPr lang="hu-HU" sz="1400" dirty="0"/>
          </a:p>
        </p:txBody>
      </p:sp>
      <p:sp>
        <p:nvSpPr>
          <p:cNvPr id="79" name="Rectangle 78"/>
          <p:cNvSpPr/>
          <p:nvPr/>
        </p:nvSpPr>
        <p:spPr>
          <a:xfrm>
            <a:off x="2771800" y="1124744"/>
            <a:ext cx="3960440" cy="10801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Regisztráció</a:t>
            </a:r>
          </a:p>
          <a:p>
            <a:pPr algn="ctr"/>
            <a:endParaRPr lang="hu-HU" sz="1400" b="1" dirty="0"/>
          </a:p>
          <a:p>
            <a:pPr algn="ctr"/>
            <a:r>
              <a:rPr lang="hu-HU" sz="1400" b="1" dirty="0" smtClean="0"/>
              <a:t>Ellenőrzi a megfelelést: jogi forma, lezárt üzleti ével száma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27784" y="3717032"/>
            <a:ext cx="4176464" cy="864096"/>
          </a:xfrm>
          <a:prstGeom prst="rect">
            <a:avLst/>
          </a:prstGeom>
          <a:solidFill>
            <a:schemeClr val="accent4">
              <a:lumMod val="75000"/>
              <a:alpha val="34000"/>
            </a:schemeClr>
          </a:solidFill>
          <a:ln>
            <a:solidFill>
              <a:srgbClr val="E741A6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stA="50000" endPos="75000" dist="12700" dir="5400000" sy="-100000" algn="bl" rotWithShape="0"/>
          </a:effectLst>
          <a:scene3d>
            <a:camera prst="perspectiveFront"/>
            <a:lightRig rig="threePt" dir="t"/>
          </a:scene3d>
          <a:sp3d extrusionH="76200" contourW="12700" prstMaterial="matte">
            <a:bevelT/>
            <a:extrusionClr>
              <a:srgbClr val="E741A6"/>
            </a:extrusionClr>
            <a:contourClr>
              <a:srgbClr val="E741A6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V</a:t>
            </a:r>
            <a:r>
              <a:rPr lang="en-US" sz="1400" b="1" dirty="0" smtClean="0"/>
              <a:t>e</a:t>
            </a:r>
            <a:r>
              <a:rPr lang="hu-HU" sz="1400" b="1" dirty="0" smtClean="0"/>
              <a:t>zetői összefoglaló</a:t>
            </a:r>
          </a:p>
        </p:txBody>
      </p:sp>
    </p:spTree>
    <p:extLst>
      <p:ext uri="{BB962C8B-B14F-4D97-AF65-F5344CB8AC3E}">
        <p14:creationId xmlns:p14="http://schemas.microsoft.com/office/powerpoint/2010/main" val="157153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III. GINOP 5.1.7. előminősítés folyamata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Egyenes összekötő 5"/>
          <p:cNvCxnSpPr/>
          <p:nvPr/>
        </p:nvCxnSpPr>
        <p:spPr>
          <a:xfrm>
            <a:off x="250825" y="1001092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 számának helye 27"/>
          <p:cNvSpPr txBox="1">
            <a:spLocks/>
          </p:cNvSpPr>
          <p:nvPr/>
        </p:nvSpPr>
        <p:spPr>
          <a:xfrm>
            <a:off x="655320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DEB8EB7-DD25-4562-8016-55D5379B19B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49" name="Rectangle 48"/>
          <p:cNvSpPr/>
          <p:nvPr/>
        </p:nvSpPr>
        <p:spPr>
          <a:xfrm>
            <a:off x="4355976" y="1484784"/>
            <a:ext cx="244827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Minimum kritérium</a:t>
            </a:r>
          </a:p>
          <a:p>
            <a:pPr algn="ctr"/>
            <a:r>
              <a:rPr lang="hu-HU" sz="1400" dirty="0" smtClean="0"/>
              <a:t>Megfelelt</a:t>
            </a:r>
            <a:endParaRPr lang="hu-HU" sz="1400" dirty="0"/>
          </a:p>
        </p:txBody>
      </p:sp>
      <p:sp>
        <p:nvSpPr>
          <p:cNvPr id="50" name="Down Arrow 49"/>
          <p:cNvSpPr/>
          <p:nvPr/>
        </p:nvSpPr>
        <p:spPr>
          <a:xfrm>
            <a:off x="5174353" y="2204864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32040" y="2348880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Igen</a:t>
            </a:r>
            <a:endParaRPr lang="hu-HU" sz="1200" dirty="0"/>
          </a:p>
        </p:txBody>
      </p:sp>
      <p:sp>
        <p:nvSpPr>
          <p:cNvPr id="52" name="Oval 51"/>
          <p:cNvSpPr/>
          <p:nvPr/>
        </p:nvSpPr>
        <p:spPr>
          <a:xfrm>
            <a:off x="7632520" y="1648693"/>
            <a:ext cx="79208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Nem</a:t>
            </a:r>
            <a:endParaRPr lang="hu-HU" sz="1400" dirty="0"/>
          </a:p>
        </p:txBody>
      </p:sp>
      <p:sp>
        <p:nvSpPr>
          <p:cNvPr id="53" name="Rectangle 52"/>
          <p:cNvSpPr/>
          <p:nvPr/>
        </p:nvSpPr>
        <p:spPr>
          <a:xfrm>
            <a:off x="8568624" y="1124744"/>
            <a:ext cx="539880" cy="36003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1600" dirty="0" smtClean="0"/>
              <a:t>8 nap elteltével új projekttervet adhat be. </a:t>
            </a:r>
            <a:endParaRPr lang="hu-HU" sz="1600" dirty="0"/>
          </a:p>
        </p:txBody>
      </p:sp>
      <p:sp>
        <p:nvSpPr>
          <p:cNvPr id="54" name="Rectangle 53"/>
          <p:cNvSpPr/>
          <p:nvPr/>
        </p:nvSpPr>
        <p:spPr>
          <a:xfrm>
            <a:off x="3923928" y="2800821"/>
            <a:ext cx="288032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Üzleti előminősítés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23928" y="3933057"/>
            <a:ext cx="2880320" cy="360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Társadalmi hasznosság </a:t>
            </a:r>
          </a:p>
        </p:txBody>
      </p:sp>
      <p:sp>
        <p:nvSpPr>
          <p:cNvPr id="56" name="Oval 55"/>
          <p:cNvSpPr/>
          <p:nvPr/>
        </p:nvSpPr>
        <p:spPr>
          <a:xfrm>
            <a:off x="7632520" y="2728813"/>
            <a:ext cx="79208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50% alatt</a:t>
            </a:r>
            <a:endParaRPr lang="hu-HU" sz="1400" dirty="0"/>
          </a:p>
        </p:txBody>
      </p:sp>
      <p:sp>
        <p:nvSpPr>
          <p:cNvPr id="57" name="Rectangle 56"/>
          <p:cNvSpPr/>
          <p:nvPr/>
        </p:nvSpPr>
        <p:spPr>
          <a:xfrm>
            <a:off x="5508104" y="4653136"/>
            <a:ext cx="208823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75% felett</a:t>
            </a:r>
            <a:endParaRPr lang="hu-HU" sz="1400" dirty="0"/>
          </a:p>
        </p:txBody>
      </p:sp>
      <p:sp>
        <p:nvSpPr>
          <p:cNvPr id="58" name="Rectangle 57"/>
          <p:cNvSpPr/>
          <p:nvPr/>
        </p:nvSpPr>
        <p:spPr>
          <a:xfrm>
            <a:off x="3095786" y="4653136"/>
            <a:ext cx="208823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50% - 75% között</a:t>
            </a:r>
            <a:endParaRPr lang="hu-HU" sz="1400" dirty="0"/>
          </a:p>
        </p:txBody>
      </p:sp>
      <p:sp>
        <p:nvSpPr>
          <p:cNvPr id="59" name="Down Arrow 58"/>
          <p:cNvSpPr/>
          <p:nvPr/>
        </p:nvSpPr>
        <p:spPr>
          <a:xfrm>
            <a:off x="3275856" y="4365104"/>
            <a:ext cx="4176464" cy="2880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50% </a:t>
            </a:r>
            <a:r>
              <a:rPr lang="hu-HU" sz="1200" dirty="0" smtClean="0"/>
              <a:t>felett</a:t>
            </a:r>
            <a:endParaRPr lang="hu-HU" sz="1200" dirty="0"/>
          </a:p>
        </p:txBody>
      </p:sp>
      <p:sp>
        <p:nvSpPr>
          <p:cNvPr id="60" name="Rectangle 59"/>
          <p:cNvSpPr/>
          <p:nvPr/>
        </p:nvSpPr>
        <p:spPr>
          <a:xfrm rot="5400000" flipH="1">
            <a:off x="7947657" y="5519377"/>
            <a:ext cx="1152128" cy="118762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1400" dirty="0" smtClean="0"/>
              <a:t>GINOP 5.1.7. pályázat</a:t>
            </a:r>
            <a:endParaRPr lang="hu-HU" sz="1400" dirty="0"/>
          </a:p>
        </p:txBody>
      </p:sp>
      <p:sp>
        <p:nvSpPr>
          <p:cNvPr id="61" name="Rectangle 60"/>
          <p:cNvSpPr/>
          <p:nvPr/>
        </p:nvSpPr>
        <p:spPr>
          <a:xfrm>
            <a:off x="5436096" y="5969173"/>
            <a:ext cx="2232248" cy="72008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rgbClr val="000000"/>
                </a:solidFill>
              </a:rPr>
              <a:t>Minősítő tanusítvány kiadása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59832" y="5996555"/>
            <a:ext cx="2088232" cy="6926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Kontaktórás fejlesztés</a:t>
            </a:r>
            <a:endParaRPr lang="hu-HU" sz="1400" dirty="0"/>
          </a:p>
        </p:txBody>
      </p:sp>
      <p:sp>
        <p:nvSpPr>
          <p:cNvPr id="63" name="Rectangle 62"/>
          <p:cNvSpPr/>
          <p:nvPr/>
        </p:nvSpPr>
        <p:spPr>
          <a:xfrm>
            <a:off x="1835696" y="1360661"/>
            <a:ext cx="194421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Projektterv benyújtása</a:t>
            </a:r>
          </a:p>
          <a:p>
            <a:pPr algn="ctr"/>
            <a:r>
              <a:rPr lang="hu-HU" sz="1200" i="1" dirty="0" smtClean="0"/>
              <a:t>30 munkanap</a:t>
            </a:r>
            <a:endParaRPr lang="hu-HU" sz="1200" i="1" dirty="0"/>
          </a:p>
        </p:txBody>
      </p:sp>
      <p:sp>
        <p:nvSpPr>
          <p:cNvPr id="64" name="Down Arrow 63"/>
          <p:cNvSpPr/>
          <p:nvPr/>
        </p:nvSpPr>
        <p:spPr>
          <a:xfrm>
            <a:off x="5174353" y="2656805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5174353" y="3212976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932040" y="3356992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50% felett</a:t>
            </a:r>
            <a:endParaRPr lang="hu-HU" sz="1200" dirty="0"/>
          </a:p>
        </p:txBody>
      </p:sp>
      <p:sp>
        <p:nvSpPr>
          <p:cNvPr id="67" name="Down Arrow 66"/>
          <p:cNvSpPr/>
          <p:nvPr/>
        </p:nvSpPr>
        <p:spPr>
          <a:xfrm>
            <a:off x="5174353" y="3717032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3851920" y="1556792"/>
            <a:ext cx="4320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632520" y="3520901"/>
            <a:ext cx="792088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50% alatt</a:t>
            </a:r>
            <a:endParaRPr lang="hu-HU" sz="1400" dirty="0"/>
          </a:p>
        </p:txBody>
      </p:sp>
      <p:sp>
        <p:nvSpPr>
          <p:cNvPr id="70" name="Down Arrow 69"/>
          <p:cNvSpPr/>
          <p:nvPr/>
        </p:nvSpPr>
        <p:spPr>
          <a:xfrm>
            <a:off x="6385344" y="5373216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56176" y="5517232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Igen</a:t>
            </a:r>
            <a:endParaRPr lang="hu-HU" sz="1200" dirty="0"/>
          </a:p>
        </p:txBody>
      </p:sp>
      <p:sp>
        <p:nvSpPr>
          <p:cNvPr id="72" name="Down Arrow 71"/>
          <p:cNvSpPr/>
          <p:nvPr/>
        </p:nvSpPr>
        <p:spPr>
          <a:xfrm>
            <a:off x="6385344" y="5825157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3937072" y="5321101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707904" y="5517232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Igen</a:t>
            </a:r>
            <a:endParaRPr lang="hu-HU" sz="1200" dirty="0"/>
          </a:p>
        </p:txBody>
      </p:sp>
      <p:sp>
        <p:nvSpPr>
          <p:cNvPr id="75" name="Down Arrow 74"/>
          <p:cNvSpPr/>
          <p:nvPr/>
        </p:nvSpPr>
        <p:spPr>
          <a:xfrm>
            <a:off x="3937072" y="5805264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Bent-Up Arrow 75"/>
          <p:cNvSpPr/>
          <p:nvPr/>
        </p:nvSpPr>
        <p:spPr>
          <a:xfrm flipH="1">
            <a:off x="2123728" y="3232869"/>
            <a:ext cx="648072" cy="324036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835696" y="2080741"/>
            <a:ext cx="194421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Módosítot projektterv benyújtása</a:t>
            </a:r>
          </a:p>
          <a:p>
            <a:pPr algn="ctr"/>
            <a:r>
              <a:rPr lang="hu-HU" sz="1200" i="1" dirty="0" smtClean="0"/>
              <a:t>15 munkanap</a:t>
            </a:r>
            <a:endParaRPr lang="hu-HU" sz="1200" i="1" dirty="0"/>
          </a:p>
        </p:txBody>
      </p:sp>
      <p:sp>
        <p:nvSpPr>
          <p:cNvPr id="78" name="Right Arrow 77"/>
          <p:cNvSpPr/>
          <p:nvPr/>
        </p:nvSpPr>
        <p:spPr>
          <a:xfrm>
            <a:off x="3851920" y="2060848"/>
            <a:ext cx="4320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031" y="1072629"/>
            <a:ext cx="1732657" cy="19493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Regisztráció</a:t>
            </a:r>
          </a:p>
          <a:p>
            <a:pPr algn="ctr"/>
            <a:r>
              <a:rPr lang="hu-HU" sz="1400" b="1" dirty="0" smtClean="0"/>
              <a:t>Technikai kritériumok szűrése:  </a:t>
            </a:r>
            <a:endParaRPr lang="hu-HU" sz="1400" dirty="0" smtClean="0"/>
          </a:p>
          <a:p>
            <a:pPr algn="ctr"/>
            <a:r>
              <a:rPr lang="hu-HU" sz="1400" dirty="0" smtClean="0"/>
              <a:t>Jogi forma, </a:t>
            </a:r>
          </a:p>
          <a:p>
            <a:pPr algn="ctr"/>
            <a:r>
              <a:rPr lang="hu-HU" sz="1400" dirty="0" smtClean="0"/>
              <a:t>Lezárt üzleti évek,</a:t>
            </a:r>
          </a:p>
          <a:p>
            <a:pPr algn="ctr"/>
            <a:r>
              <a:rPr lang="hu-HU" sz="1400" dirty="0" smtClean="0"/>
              <a:t>Pályázati összeg</a:t>
            </a:r>
          </a:p>
          <a:p>
            <a:pPr marL="285750" indent="-285750">
              <a:buFont typeface="Arial"/>
              <a:buChar char="•"/>
            </a:pPr>
            <a:endParaRPr lang="hu-HU" sz="1400" dirty="0" smtClean="0"/>
          </a:p>
        </p:txBody>
      </p:sp>
      <p:sp>
        <p:nvSpPr>
          <p:cNvPr id="80" name="Right Arrow 79"/>
          <p:cNvSpPr/>
          <p:nvPr/>
        </p:nvSpPr>
        <p:spPr>
          <a:xfrm>
            <a:off x="6876256" y="2872829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>
            <a:off x="6876256" y="3664917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6876256" y="1792709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7668344" y="5825157"/>
            <a:ext cx="351656" cy="4236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Bent-Up Arrow 44"/>
          <p:cNvSpPr/>
          <p:nvPr/>
        </p:nvSpPr>
        <p:spPr>
          <a:xfrm rot="16200000" flipH="1">
            <a:off x="4154092" y="1858962"/>
            <a:ext cx="403770" cy="1008113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4427984" y="3429000"/>
            <a:ext cx="4427984" cy="17281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/>
              <a:t>Új foglalkoztatottak létszáma, 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/>
              <a:t>HH-k/megváltozott munkaképességűek </a:t>
            </a:r>
            <a:r>
              <a:rPr lang="hu-HU" sz="1400" dirty="0" smtClean="0"/>
              <a:t>aránya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 smtClean="0"/>
              <a:t>HH </a:t>
            </a:r>
            <a:r>
              <a:rPr lang="hu-HU" sz="1400" dirty="0" smtClean="0"/>
              <a:t>típus megnevezése (kik </a:t>
            </a:r>
            <a:r>
              <a:rPr lang="hu-HU" sz="1400" dirty="0" smtClean="0"/>
              <a:t>a kedvezményezettek)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 smtClean="0"/>
              <a:t>Létszámadatok </a:t>
            </a:r>
            <a:r>
              <a:rPr lang="hu-HU" sz="1400" dirty="0" smtClean="0"/>
              <a:t>alakulása, </a:t>
            </a:r>
            <a:r>
              <a:rPr lang="hu-HU" sz="1400" dirty="0" smtClean="0"/>
              <a:t>8 </a:t>
            </a:r>
            <a:r>
              <a:rPr lang="hu-HU" sz="1400" dirty="0" smtClean="0"/>
              <a:t>órás munkaviszonyra vetítve</a:t>
            </a:r>
            <a:endParaRPr lang="hu-HU" dirty="0"/>
          </a:p>
        </p:txBody>
      </p:sp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IV. Minimum kritériumok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12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95536" y="1052736"/>
            <a:ext cx="8496944" cy="4867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Célja:</a:t>
            </a:r>
          </a:p>
          <a:p>
            <a:pPr marL="0" lvl="1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000" dirty="0" smtClean="0">
                <a:solidFill>
                  <a:prstClr val="black"/>
                </a:solidFill>
              </a:rPr>
              <a:t> a GINOP 5.1.7.-nek való megfelelés vizsgálata</a:t>
            </a:r>
          </a:p>
          <a:p>
            <a:pPr marL="0" lvl="1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000" dirty="0" smtClean="0">
                <a:solidFill>
                  <a:prstClr val="black"/>
                </a:solidFill>
              </a:rPr>
              <a:t> ellentmondások, hibák kiszűrése és kijavítása</a:t>
            </a:r>
          </a:p>
          <a:p>
            <a:pPr marL="0" lvl="1">
              <a:lnSpc>
                <a:spcPct val="150000"/>
              </a:lnSpc>
              <a:buFont typeface="Wingdings" pitchFamily="2" charset="2"/>
              <a:buChar char="ü"/>
            </a:pPr>
            <a:r>
              <a:rPr lang="hu-HU" sz="2000" dirty="0" smtClean="0">
                <a:solidFill>
                  <a:prstClr val="black"/>
                </a:solidFill>
              </a:rPr>
              <a:t> hiánypótlási lehetőség kihasználása</a:t>
            </a:r>
          </a:p>
          <a:p>
            <a:pPr marL="0" lvl="1">
              <a:lnSpc>
                <a:spcPct val="150000"/>
              </a:lnSpc>
            </a:pPr>
            <a:r>
              <a:rPr lang="hu-HU" sz="2000" b="1" i="1" dirty="0" smtClean="0">
                <a:solidFill>
                  <a:prstClr val="black"/>
                </a:solidFill>
              </a:rPr>
              <a:t>Elemei: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 smtClean="0"/>
              <a:t>Lezárt üzleti évek száma</a:t>
            </a:r>
            <a:endParaRPr lang="hu-HU" sz="1400" dirty="0"/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/>
              <a:t>H</a:t>
            </a:r>
            <a:r>
              <a:rPr lang="hu-HU" sz="1400" dirty="0" smtClean="0"/>
              <a:t>elyszínek vs</a:t>
            </a:r>
            <a:r>
              <a:rPr lang="hu-HU" sz="1400" dirty="0" smtClean="0"/>
              <a:t>. az igényelt támogatási összeg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 smtClean="0"/>
              <a:t>Projekt </a:t>
            </a:r>
            <a:r>
              <a:rPr lang="hu-HU" sz="1400" dirty="0" smtClean="0"/>
              <a:t>időtartalma</a:t>
            </a:r>
          </a:p>
          <a:p>
            <a:pPr marL="625475" lvl="1" indent="-357188">
              <a:lnSpc>
                <a:spcPct val="150000"/>
              </a:lnSpc>
              <a:buFont typeface="Wingdings" charset="2"/>
              <a:buChar char="§"/>
            </a:pPr>
            <a:r>
              <a:rPr lang="hu-HU" sz="1400" dirty="0"/>
              <a:t>Projekt összköltsége = támogatás + hitel + </a:t>
            </a:r>
            <a:r>
              <a:rPr lang="hu-HU" sz="1400" dirty="0" smtClean="0"/>
              <a:t>önerő</a:t>
            </a:r>
            <a:endParaRPr lang="hu-HU" sz="1400" dirty="0" smtClean="0"/>
          </a:p>
          <a:p>
            <a:pPr marL="625475" lvl="1" indent="-357188">
              <a:lnSpc>
                <a:spcPct val="150000"/>
              </a:lnSpc>
            </a:pPr>
            <a:endParaRPr lang="hu-HU" sz="1400" dirty="0"/>
          </a:p>
          <a:p>
            <a:pPr marL="914400" lvl="1" indent="-457200">
              <a:lnSpc>
                <a:spcPct val="150000"/>
              </a:lnSpc>
            </a:pPr>
            <a:endParaRPr lang="hu-HU" sz="1400" dirty="0" smtClean="0"/>
          </a:p>
          <a:p>
            <a:pPr marL="914400" lvl="1" indent="-457200">
              <a:lnSpc>
                <a:spcPct val="150000"/>
              </a:lnSpc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2699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IV. Vezetői összefoglaló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13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95536" y="1052736"/>
            <a:ext cx="8496944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Célja: </a:t>
            </a:r>
          </a:p>
          <a:p>
            <a:pPr marL="0" lvl="1">
              <a:lnSpc>
                <a:spcPct val="150000"/>
              </a:lnSpc>
            </a:pPr>
            <a:r>
              <a:rPr lang="hu-HU" b="1" dirty="0" smtClean="0">
                <a:solidFill>
                  <a:prstClr val="black"/>
                </a:solidFill>
              </a:rPr>
              <a:t>GINOP 5.1.7. számára alapinfomáció biztosítása (minősítő tanusítvány melléklete)</a:t>
            </a:r>
          </a:p>
          <a:p>
            <a:pPr marL="0" lvl="1">
              <a:lnSpc>
                <a:spcPct val="150000"/>
              </a:lnSpc>
            </a:pPr>
            <a:r>
              <a:rPr lang="hu-HU" b="1" dirty="0" smtClean="0">
                <a:solidFill>
                  <a:prstClr val="black"/>
                </a:solidFill>
              </a:rPr>
              <a:t>Értékelési folyamat támogatása (értékelők+szupervizor) 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/>
              <a:t>Pályázat </a:t>
            </a:r>
            <a:r>
              <a:rPr lang="hu-HU" dirty="0" smtClean="0"/>
              <a:t>iktatószáma (</a:t>
            </a:r>
            <a:r>
              <a:rPr lang="hu-HU" dirty="0"/>
              <a:t>Adatlap</a:t>
            </a:r>
            <a:r>
              <a:rPr lang="hu-HU" dirty="0" smtClean="0"/>
              <a:t>);</a:t>
            </a:r>
            <a:endParaRPr lang="hu-HU" dirty="0"/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Cég adatai: név, KSH szám, lezárt üzleti évek száma, (Adatlap);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Szervezet árbevétele, statisztikai létszáma, fő tevékenységei (ÜK I.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hu-HU" dirty="0" smtClean="0"/>
              <a:t>II. </a:t>
            </a:r>
            <a:r>
              <a:rPr lang="en-US" dirty="0"/>
              <a:t>m</a:t>
            </a:r>
            <a:r>
              <a:rPr lang="hu-HU" dirty="0" smtClean="0"/>
              <a:t>odul);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Projekt időtartalma, helyszíne(i), költségvetése (</a:t>
            </a:r>
            <a:r>
              <a:rPr lang="hu-HU" dirty="0" smtClean="0"/>
              <a:t>MK és ÜK IV. modul)</a:t>
            </a:r>
            <a:r>
              <a:rPr lang="hu-HU" dirty="0" smtClean="0"/>
              <a:t>;</a:t>
            </a:r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Célcsoporttgokról infomáció, HH aránya, típusa és támogatás intenzitása (MK);</a:t>
            </a:r>
            <a:endParaRPr lang="hu-HU" dirty="0"/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Üzleti fejlesztés bemutatása: TEÁOR száma és bemutatása (ÜK III. </a:t>
            </a:r>
            <a:r>
              <a:rPr lang="en-US" dirty="0"/>
              <a:t>m</a:t>
            </a:r>
            <a:r>
              <a:rPr lang="hu-HU" dirty="0" smtClean="0"/>
              <a:t>odul);</a:t>
            </a:r>
            <a:endParaRPr lang="hu-HU" dirty="0"/>
          </a:p>
          <a:p>
            <a:pPr marL="914400" lvl="1" indent="-457200">
              <a:lnSpc>
                <a:spcPct val="150000"/>
              </a:lnSpc>
              <a:buFont typeface="Wingdings" charset="2"/>
              <a:buChar char="§"/>
            </a:pPr>
            <a:r>
              <a:rPr lang="hu-HU" dirty="0" smtClean="0"/>
              <a:t>Társadalmi probléma bemutatása: típusa és kifejtése (TK II. </a:t>
            </a:r>
            <a:r>
              <a:rPr lang="en-US" dirty="0"/>
              <a:t>m</a:t>
            </a:r>
            <a:r>
              <a:rPr lang="hu-HU" dirty="0" smtClean="0"/>
              <a:t>odul).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348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</a:t>
            </a:r>
            <a:r>
              <a:rPr lang="hu-HU" altLang="hu-HU" sz="3200" dirty="0" smtClean="0"/>
              <a:t>. Üzleti keretrendszer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14</a:t>
            </a:fld>
            <a:endParaRPr lang="hu-HU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37184012"/>
              </p:ext>
            </p:extLst>
          </p:nvPr>
        </p:nvGraphicFramePr>
        <p:xfrm>
          <a:off x="323528" y="1124744"/>
          <a:ext cx="51845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Kép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zövegdoboz 8"/>
          <p:cNvSpPr txBox="1"/>
          <p:nvPr/>
        </p:nvSpPr>
        <p:spPr>
          <a:xfrm>
            <a:off x="5724128" y="98072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Értékelési szempontok súlya</a:t>
            </a:r>
            <a:endParaRPr lang="hu-HU" dirty="0"/>
          </a:p>
        </p:txBody>
      </p:sp>
      <p:sp>
        <p:nvSpPr>
          <p:cNvPr id="9" name="Téglalap 11"/>
          <p:cNvSpPr/>
          <p:nvPr/>
        </p:nvSpPr>
        <p:spPr>
          <a:xfrm>
            <a:off x="6084168" y="1628800"/>
            <a:ext cx="122413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40 %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11" name="Téglalap 14"/>
          <p:cNvSpPr/>
          <p:nvPr/>
        </p:nvSpPr>
        <p:spPr>
          <a:xfrm>
            <a:off x="6084168" y="3140968"/>
            <a:ext cx="1224136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rgbClr val="FF0000"/>
                </a:solidFill>
              </a:rPr>
              <a:t>Kulcs-szempotok</a:t>
            </a:r>
          </a:p>
          <a:p>
            <a:pPr algn="ctr"/>
            <a:r>
              <a:rPr lang="hu-HU" sz="2400" dirty="0" smtClean="0">
                <a:solidFill>
                  <a:srgbClr val="FF0000"/>
                </a:solidFill>
              </a:rPr>
              <a:t>38 %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13" name="Téglalap 14"/>
          <p:cNvSpPr/>
          <p:nvPr/>
        </p:nvSpPr>
        <p:spPr>
          <a:xfrm>
            <a:off x="6084168" y="4581128"/>
            <a:ext cx="122413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22 %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15" name="Téglalap 11"/>
          <p:cNvSpPr/>
          <p:nvPr/>
        </p:nvSpPr>
        <p:spPr>
          <a:xfrm>
            <a:off x="7524328" y="2060848"/>
            <a:ext cx="1440160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Minősítés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75% felett 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9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179512" y="-46038"/>
            <a:ext cx="6912768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Pontozás, minősítés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15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zövegdoboz 17"/>
          <p:cNvSpPr txBox="1"/>
          <p:nvPr/>
        </p:nvSpPr>
        <p:spPr>
          <a:xfrm>
            <a:off x="395536" y="1052736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>
              <a:spcAft>
                <a:spcPts val="600"/>
              </a:spcAft>
              <a:buFont typeface="Arial" pitchFamily="34" charset="0"/>
              <a:buChar char="•"/>
            </a:pPr>
            <a:r>
              <a:rPr lang="hu-HU" b="1" dirty="0" smtClean="0"/>
              <a:t>Összes megszerezhető pontszám</a:t>
            </a:r>
            <a:r>
              <a:rPr lang="hu-HU" dirty="0" smtClean="0"/>
              <a:t>: 100 pont, ebből</a:t>
            </a:r>
          </a:p>
          <a:p>
            <a:pPr lvl="1" indent="361950">
              <a:buFont typeface="Wingdings" pitchFamily="2" charset="2"/>
              <a:buChar char="Ø"/>
            </a:pPr>
            <a:r>
              <a:rPr lang="hu-HU" dirty="0" smtClean="0"/>
              <a:t>szervezet értékelése 40 pont (40%)</a:t>
            </a:r>
          </a:p>
          <a:p>
            <a:pPr lvl="1" indent="361950">
              <a:buFont typeface="Wingdings" pitchFamily="2" charset="2"/>
              <a:buChar char="Ø"/>
            </a:pPr>
            <a:r>
              <a:rPr lang="hu-HU" dirty="0" smtClean="0"/>
              <a:t>fejlesztés értékelése 60 pont (60%)</a:t>
            </a:r>
          </a:p>
          <a:p>
            <a:pPr lvl="1" indent="361950">
              <a:buFont typeface="Wingdings" pitchFamily="2" charset="2"/>
              <a:buChar char="Ø"/>
            </a:pPr>
            <a:endParaRPr lang="hu-HU" dirty="0" smtClean="0"/>
          </a:p>
          <a:p>
            <a:pPr indent="361950">
              <a:spcAft>
                <a:spcPts val="600"/>
              </a:spcAft>
              <a:buFont typeface="Arial" pitchFamily="34" charset="0"/>
              <a:buChar char="•"/>
            </a:pPr>
            <a:r>
              <a:rPr lang="hu-HU" b="1" dirty="0" smtClean="0"/>
              <a:t>Sajátos szabályok</a:t>
            </a:r>
          </a:p>
          <a:p>
            <a:pPr lvl="1" indent="361950">
              <a:buFont typeface="Wingdings" pitchFamily="2" charset="2"/>
              <a:buChar char="Ø"/>
            </a:pPr>
            <a:r>
              <a:rPr lang="hu-HU" dirty="0" err="1" smtClean="0"/>
              <a:t>szvz</a:t>
            </a:r>
            <a:r>
              <a:rPr lang="hu-HU" dirty="0" smtClean="0"/>
              <a:t>, komplex  projektek az I. modulban megkapják a pontok min. 75%-át </a:t>
            </a:r>
          </a:p>
          <a:p>
            <a:pPr lvl="1" indent="361950">
              <a:buFont typeface="Wingdings" pitchFamily="2" charset="2"/>
              <a:buChar char="Ø"/>
            </a:pPr>
            <a:r>
              <a:rPr lang="hu-HU" dirty="0" smtClean="0"/>
              <a:t>kulcsszempontok: III. és IV. modul</a:t>
            </a:r>
          </a:p>
          <a:p>
            <a:pPr lvl="1" indent="361950"/>
            <a:endParaRPr lang="hu-HU" dirty="0" smtClean="0"/>
          </a:p>
          <a:p>
            <a:pPr indent="361950">
              <a:spcAft>
                <a:spcPts val="600"/>
              </a:spcAft>
              <a:buFont typeface="Arial" pitchFamily="34" charset="0"/>
              <a:buChar char="•"/>
            </a:pPr>
            <a:r>
              <a:rPr lang="hu-HU" b="1" dirty="0" smtClean="0"/>
              <a:t>Fejlesztésre jöhet</a:t>
            </a:r>
          </a:p>
          <a:p>
            <a:pPr lvl="1" indent="361950">
              <a:spcAft>
                <a:spcPts val="600"/>
              </a:spcAft>
              <a:buFont typeface="Wingdings" pitchFamily="2" charset="2"/>
              <a:buChar char="Ø"/>
            </a:pPr>
            <a:r>
              <a:rPr lang="hu-HU" dirty="0" err="1" smtClean="0"/>
              <a:t>összpontszám</a:t>
            </a:r>
            <a:r>
              <a:rPr lang="hu-HU" dirty="0" smtClean="0"/>
              <a:t> 50%-ának elérése esetén</a:t>
            </a:r>
          </a:p>
          <a:p>
            <a:pPr indent="361950">
              <a:spcAft>
                <a:spcPts val="600"/>
              </a:spcAft>
              <a:buFont typeface="Arial" pitchFamily="34" charset="0"/>
              <a:buChar char="•"/>
            </a:pPr>
            <a:endParaRPr lang="hu-HU" dirty="0" smtClean="0"/>
          </a:p>
          <a:p>
            <a:pPr indent="361950">
              <a:spcAft>
                <a:spcPts val="600"/>
              </a:spcAft>
              <a:buFont typeface="Arial" pitchFamily="34" charset="0"/>
              <a:buChar char="•"/>
            </a:pPr>
            <a:r>
              <a:rPr lang="hu-HU" b="1" dirty="0" smtClean="0"/>
              <a:t>Minősítés feltétele</a:t>
            </a:r>
          </a:p>
          <a:p>
            <a:pPr lvl="1" indent="361950">
              <a:buFont typeface="Wingdings" pitchFamily="2" charset="2"/>
              <a:buChar char="Ø"/>
            </a:pPr>
            <a:r>
              <a:rPr lang="hu-HU" dirty="0" err="1" smtClean="0"/>
              <a:t>összpontszám</a:t>
            </a:r>
            <a:r>
              <a:rPr lang="hu-HU" dirty="0" smtClean="0"/>
              <a:t> legalább 75%-ának </a:t>
            </a:r>
            <a:r>
              <a:rPr lang="hu-HU" u="sng" dirty="0" smtClean="0"/>
              <a:t>és</a:t>
            </a:r>
          </a:p>
          <a:p>
            <a:pPr marL="808038" lvl="1" indent="-361950">
              <a:buFont typeface="Wingdings" pitchFamily="2" charset="2"/>
              <a:buChar char="Ø"/>
            </a:pPr>
            <a:r>
              <a:rPr lang="hu-HU" dirty="0" smtClean="0"/>
              <a:t>a kulcsszempontok (III. és IV modul) pontjainak legalább 75%-ának megszerzése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28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A szervezet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16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I.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Működési jellemzők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I.1	Mennyi a szervezet eddig </a:t>
            </a:r>
            <a:r>
              <a:rPr lang="hu-HU" sz="1600" b="1" dirty="0" smtClean="0"/>
              <a:t>lezárt</a:t>
            </a:r>
            <a:r>
              <a:rPr lang="hu-HU" sz="1600" dirty="0" smtClean="0"/>
              <a:t> </a:t>
            </a:r>
            <a:r>
              <a:rPr lang="hu-HU" sz="1600" b="1" dirty="0" smtClean="0"/>
              <a:t>teljes üzleti éveinek száma</a:t>
            </a:r>
            <a:r>
              <a:rPr lang="hu-HU" sz="1600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I.2	Hogyan alakult a szervezet </a:t>
            </a:r>
            <a:r>
              <a:rPr lang="hu-HU" sz="1600" b="1" dirty="0" smtClean="0"/>
              <a:t>éves bevétele </a:t>
            </a:r>
            <a:r>
              <a:rPr lang="hu-HU" sz="1600" dirty="0" smtClean="0"/>
              <a:t>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I.3	Mekkora volt az </a:t>
            </a:r>
            <a:r>
              <a:rPr lang="hu-HU" sz="1600" b="1" dirty="0" smtClean="0"/>
              <a:t>üzleti jellegű bevételek aránya </a:t>
            </a:r>
            <a:r>
              <a:rPr lang="hu-HU" sz="1600" dirty="0" smtClean="0"/>
              <a:t>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I.4	Hogyan alakult a szervezet </a:t>
            </a:r>
            <a:r>
              <a:rPr lang="hu-HU" sz="1600" b="1" dirty="0" smtClean="0"/>
              <a:t>mérleg szerinti eredménye </a:t>
            </a:r>
            <a:r>
              <a:rPr lang="hu-HU" sz="1600" dirty="0" smtClean="0"/>
              <a:t>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I.5	Hogyan alakult a szervezet </a:t>
            </a:r>
            <a:r>
              <a:rPr lang="hu-HU" sz="1600" b="1" dirty="0" smtClean="0"/>
              <a:t>mérlegfőösszege</a:t>
            </a:r>
            <a:r>
              <a:rPr lang="hu-HU" sz="1600" dirty="0" smtClean="0"/>
              <a:t> 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I.6	Hogyan alakult a szervezet </a:t>
            </a:r>
            <a:r>
              <a:rPr lang="hu-HU" sz="1600" b="1" i="1" dirty="0" smtClean="0"/>
              <a:t>saját tőkéjének összege </a:t>
            </a:r>
            <a:r>
              <a:rPr lang="hu-HU" sz="1600" i="1" dirty="0" smtClean="0"/>
              <a:t>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I.7	</a:t>
            </a:r>
            <a:r>
              <a:rPr lang="hu-HU" sz="1600" b="1" i="1" dirty="0" smtClean="0"/>
              <a:t>Vett-e már fel hitelt</a:t>
            </a:r>
            <a:r>
              <a:rPr lang="hu-HU" sz="1600" i="1" dirty="0" smtClean="0"/>
              <a:t> a szervezet pénz- vagy hitelintézettől?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I.8	Hogyan alakult </a:t>
            </a:r>
            <a:r>
              <a:rPr lang="hu-HU" sz="1600" b="1" dirty="0" smtClean="0"/>
              <a:t>a teljes munkaidős átlagos statisztikai létszám </a:t>
            </a:r>
            <a:r>
              <a:rPr lang="hu-HU" sz="1600" dirty="0" smtClean="0"/>
              <a:t>az elmúlt 5 évben?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I.9	Milyen összegű </a:t>
            </a:r>
            <a:r>
              <a:rPr lang="hu-HU" sz="1600" b="1" dirty="0" smtClean="0"/>
              <a:t>uniós és/vagy hazai támogatás </a:t>
            </a:r>
            <a:r>
              <a:rPr lang="hu-HU" sz="1600" dirty="0" smtClean="0"/>
              <a:t>elszámolása történt meg az elmúlt 5 évben a szervezetnél?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I.10	Milyen, a tervezett fejlesztés szempontjából </a:t>
            </a:r>
            <a:r>
              <a:rPr lang="hu-HU" sz="1600" b="1" dirty="0" smtClean="0"/>
              <a:t>releváns eddigi tapasztalata</a:t>
            </a:r>
            <a:r>
              <a:rPr lang="hu-HU" sz="1600" dirty="0" smtClean="0"/>
              <a:t>, tevékenysége van a szervezetnek?</a:t>
            </a:r>
            <a:endParaRPr lang="hu-HU" sz="2800" dirty="0" smtClean="0"/>
          </a:p>
        </p:txBody>
      </p:sp>
      <p:sp>
        <p:nvSpPr>
          <p:cNvPr id="10" name="Lekerekített téglalap 9"/>
          <p:cNvSpPr/>
          <p:nvPr/>
        </p:nvSpPr>
        <p:spPr>
          <a:xfrm>
            <a:off x="7236296" y="1052736"/>
            <a:ext cx="1512168" cy="5760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24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5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A szervezet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17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II.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Szervezeti jellemzők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II.1	Mutassa be </a:t>
            </a:r>
            <a:r>
              <a:rPr lang="hu-HU" sz="1600" b="1" dirty="0" smtClean="0"/>
              <a:t>a szervezet küldetését</a:t>
            </a:r>
            <a:r>
              <a:rPr lang="hu-HU" sz="1600" dirty="0" smtClean="0"/>
              <a:t>, legfontosabb </a:t>
            </a:r>
            <a:r>
              <a:rPr lang="hu-HU" sz="1600" b="1" dirty="0" smtClean="0"/>
              <a:t>üzleti és társadalmi stratégiai céljait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II.2 	Mutassa be a szervezet </a:t>
            </a:r>
            <a:r>
              <a:rPr lang="hu-HU" sz="1600" b="1" dirty="0" smtClean="0"/>
              <a:t>fő tevékenységeit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II.3	Mutassa be a szervezet </a:t>
            </a:r>
            <a:r>
              <a:rPr lang="hu-HU" sz="1600" b="1" dirty="0" smtClean="0"/>
              <a:t>menedzsmentjének</a:t>
            </a:r>
            <a:r>
              <a:rPr lang="hu-HU" sz="1600" dirty="0" smtClean="0"/>
              <a:t> fő jellemzőit!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II.4	Milyen adatok érhetőek el a szervezetről </a:t>
            </a:r>
            <a:r>
              <a:rPr lang="hu-HU" sz="1600" b="1" i="1" dirty="0" smtClean="0"/>
              <a:t>online</a:t>
            </a:r>
            <a:r>
              <a:rPr lang="hu-HU" sz="1600" i="1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II.5	A szervezet rendelkezik-e </a:t>
            </a:r>
            <a:r>
              <a:rPr lang="hu-HU" sz="1600" b="1" dirty="0" smtClean="0"/>
              <a:t>formalizált üzleti tervvel </a:t>
            </a:r>
            <a:r>
              <a:rPr lang="hu-HU" sz="1600" dirty="0" smtClean="0"/>
              <a:t>? 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II.6	Működtet-e </a:t>
            </a:r>
            <a:r>
              <a:rPr lang="hu-HU" sz="1600" b="1" dirty="0" smtClean="0"/>
              <a:t>minőségbiztosítási rendszert </a:t>
            </a:r>
            <a:r>
              <a:rPr lang="hu-HU" sz="1600" dirty="0" smtClean="0"/>
              <a:t>és/vagy rendelkezik-e az vagy OFA Nonprofit Kft - BM </a:t>
            </a:r>
            <a:r>
              <a:rPr lang="hu-HU" sz="1600" b="1" dirty="0" smtClean="0"/>
              <a:t>Szociális Szövetkezeti Menedzser Tanúsítványával</a:t>
            </a:r>
            <a:r>
              <a:rPr lang="hu-HU" sz="1600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II.7	Van-e a szervezetnek </a:t>
            </a:r>
            <a:r>
              <a:rPr lang="hu-HU" sz="1600" b="1" dirty="0" smtClean="0"/>
              <a:t>szervezeti és működési szabályzata </a:t>
            </a:r>
            <a:r>
              <a:rPr lang="hu-HU" sz="1600" dirty="0" smtClean="0"/>
              <a:t>(SZMSZ)?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II.8	Rendelkezik </a:t>
            </a:r>
            <a:r>
              <a:rPr lang="hu-HU" sz="1600" b="1" i="1" dirty="0" smtClean="0"/>
              <a:t>GINOP-5.1.3 előminősítéssel </a:t>
            </a:r>
            <a:r>
              <a:rPr lang="hu-HU" sz="1600" i="1" dirty="0" smtClean="0"/>
              <a:t>és/vagy OFA Nonprofit Kft. által kiállított társadalmi vállalkozás </a:t>
            </a:r>
            <a:r>
              <a:rPr lang="hu-HU" sz="1600" b="1" i="1" dirty="0" smtClean="0"/>
              <a:t>Megfelelőségi Nyilatkozatta</a:t>
            </a:r>
            <a:r>
              <a:rPr lang="hu-HU" sz="1600" i="1" dirty="0" smtClean="0"/>
              <a:t>l?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II.9	Rendelkezésre állnak-e a fejlesztéshez kapcsolódó </a:t>
            </a:r>
            <a:r>
              <a:rPr lang="hu-HU" sz="1600" b="1" dirty="0" smtClean="0"/>
              <a:t>munkaköri leírások </a:t>
            </a:r>
            <a:r>
              <a:rPr lang="hu-HU" sz="1600" dirty="0" smtClean="0"/>
              <a:t>a szervezetnél?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II.10	Hogyan értékelik a </a:t>
            </a:r>
            <a:r>
              <a:rPr lang="hu-HU" sz="1600" b="1" dirty="0" smtClean="0"/>
              <a:t>dolgozók teljesítményét</a:t>
            </a:r>
            <a:r>
              <a:rPr lang="hu-HU" sz="1600" dirty="0" smtClean="0"/>
              <a:t>? 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II.11	Hogyan mérik a </a:t>
            </a:r>
            <a:r>
              <a:rPr lang="hu-HU" sz="1600" b="1" dirty="0" smtClean="0"/>
              <a:t>vevői elégedettséget</a:t>
            </a:r>
            <a:r>
              <a:rPr lang="hu-HU" sz="1600" dirty="0" smtClean="0"/>
              <a:t>?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7236296" y="1052736"/>
            <a:ext cx="1512168" cy="5760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16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2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A fejlesztés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18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III.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Piaci környezet elemzése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III.1	Mutassa be a </a:t>
            </a:r>
            <a:r>
              <a:rPr lang="hu-HU" sz="1600" b="1" i="1" dirty="0" smtClean="0"/>
              <a:t>tervezett fejlesztést</a:t>
            </a:r>
            <a:r>
              <a:rPr lang="hu-HU" sz="1600" i="1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III.2	Mutassa be a </a:t>
            </a:r>
            <a:r>
              <a:rPr lang="hu-HU" sz="1600" b="1" dirty="0" smtClean="0"/>
              <a:t>piacelemzés, piackutatá</a:t>
            </a:r>
            <a:r>
              <a:rPr lang="hu-HU" sz="1600" dirty="0" smtClean="0"/>
              <a:t>s fő eredményeit!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III.3	Mutassa be a </a:t>
            </a:r>
            <a:r>
              <a:rPr lang="hu-HU" sz="1600" b="1" dirty="0" smtClean="0"/>
              <a:t>versenyelemzés</a:t>
            </a:r>
            <a:r>
              <a:rPr lang="hu-HU" sz="1600" dirty="0" smtClean="0"/>
              <a:t> fő eredményeit!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III.4	Mutassa be a fejlesztés </a:t>
            </a:r>
            <a:r>
              <a:rPr lang="hu-HU" sz="1600" b="1" dirty="0" smtClean="0"/>
              <a:t>marketing</a:t>
            </a:r>
            <a:r>
              <a:rPr lang="hu-HU" sz="1600" dirty="0" smtClean="0"/>
              <a:t> tervét!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</p:txBody>
      </p:sp>
      <p:sp>
        <p:nvSpPr>
          <p:cNvPr id="12" name="Szövegdoboz 11"/>
          <p:cNvSpPr txBox="1"/>
          <p:nvPr/>
        </p:nvSpPr>
        <p:spPr>
          <a:xfrm rot="1984137">
            <a:off x="5621213" y="1858296"/>
            <a:ext cx="2825791" cy="46166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accent3"/>
                </a:solidFill>
              </a:rPr>
              <a:t>Kulcsszempontok!</a:t>
            </a:r>
            <a:endParaRPr lang="hu-HU" sz="2400" dirty="0">
              <a:solidFill>
                <a:schemeClr val="accent3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7308304" y="1052736"/>
            <a:ext cx="1512168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18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35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A fejlesztés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19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IV.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Pénzügyi megvalósíthatóság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IV.1	Kérjük, mutassa be a  </a:t>
            </a:r>
            <a:r>
              <a:rPr lang="hu-HU" sz="1600" b="1" i="1" dirty="0" smtClean="0"/>
              <a:t>támogatás tervezett felhasználását</a:t>
            </a:r>
            <a:r>
              <a:rPr lang="hu-HU" sz="1600" i="1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IV.2	Kérjük, mutassa be a fejlesztéshez felvenni kívánt </a:t>
            </a:r>
            <a:r>
              <a:rPr lang="hu-HU" sz="1600" b="1" i="1" dirty="0" smtClean="0"/>
              <a:t>hitel főbb jellemzőit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IV.3	Kérjük, adja meg a tervezett </a:t>
            </a:r>
            <a:r>
              <a:rPr lang="hu-HU" sz="1600" b="1" dirty="0" smtClean="0"/>
              <a:t>fejlesztés eredménytervét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IV.4	Kérjük, adja meg előzetes </a:t>
            </a:r>
            <a:r>
              <a:rPr lang="hu-HU" sz="1600" b="1" dirty="0" smtClean="0"/>
              <a:t>likviditási tervét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</p:txBody>
      </p:sp>
      <p:sp>
        <p:nvSpPr>
          <p:cNvPr id="12" name="Szövegdoboz 11"/>
          <p:cNvSpPr txBox="1"/>
          <p:nvPr/>
        </p:nvSpPr>
        <p:spPr>
          <a:xfrm rot="1984137">
            <a:off x="5621213" y="1858296"/>
            <a:ext cx="2825791" cy="461665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accent3"/>
                </a:solidFill>
              </a:rPr>
              <a:t>Kulcsszempontok!</a:t>
            </a:r>
            <a:endParaRPr lang="hu-HU" sz="2400" dirty="0">
              <a:solidFill>
                <a:schemeClr val="accent3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7308304" y="1052736"/>
            <a:ext cx="1512168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20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5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971600" y="-90265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TARTALOM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647564" y="1052736"/>
            <a:ext cx="7848872" cy="472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20000"/>
              </a:lnSpc>
              <a:buFontTx/>
              <a:buAutoNum type="romanUcPeriod"/>
            </a:pPr>
            <a:r>
              <a:rPr lang="hu-HU" sz="3200" dirty="0"/>
              <a:t>GINOP 5.1.3. statisztikái</a:t>
            </a:r>
          </a:p>
          <a:p>
            <a:pPr marL="400050" indent="-400050">
              <a:lnSpc>
                <a:spcPct val="120000"/>
              </a:lnSpc>
              <a:buFontTx/>
              <a:buAutoNum type="romanUcPeriod"/>
            </a:pPr>
            <a:r>
              <a:rPr lang="hu-HU" sz="3200" dirty="0" smtClean="0"/>
              <a:t>GINOP 5.1.2. bemutatása</a:t>
            </a:r>
          </a:p>
          <a:p>
            <a:pPr marL="400050" indent="-400050">
              <a:lnSpc>
                <a:spcPct val="120000"/>
              </a:lnSpc>
              <a:buFontTx/>
              <a:buAutoNum type="romanUcPeriod"/>
            </a:pPr>
            <a:r>
              <a:rPr lang="hu-HU" sz="3200" dirty="0" smtClean="0"/>
              <a:t>GINOP 5.1.7. </a:t>
            </a:r>
            <a:r>
              <a:rPr lang="hu-HU" sz="3200" dirty="0"/>
              <a:t>előminősítő </a:t>
            </a:r>
            <a:r>
              <a:rPr lang="hu-HU" sz="3200" dirty="0" smtClean="0"/>
              <a:t>rendszer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hu-HU" sz="3200" dirty="0" smtClean="0"/>
              <a:t>Minimum kritériumok és vezetői összefoglaló</a:t>
            </a:r>
          </a:p>
          <a:p>
            <a:pPr marL="400050" indent="-400050">
              <a:lnSpc>
                <a:spcPct val="120000"/>
              </a:lnSpc>
              <a:buAutoNum type="romanUcPeriod"/>
            </a:pPr>
            <a:r>
              <a:rPr lang="hu-HU" sz="3200" dirty="0" smtClean="0"/>
              <a:t>Üzleti keretrendszer</a:t>
            </a:r>
          </a:p>
          <a:p>
            <a:pPr marL="400050" indent="-400050">
              <a:lnSpc>
                <a:spcPct val="120000"/>
              </a:lnSpc>
              <a:buFontTx/>
              <a:buAutoNum type="romanUcPeriod"/>
            </a:pPr>
            <a:r>
              <a:rPr lang="hu-HU" sz="3200" dirty="0" smtClean="0"/>
              <a:t>Társadalmi hatás keretrendszer</a:t>
            </a:r>
          </a:p>
          <a:p>
            <a:pPr marL="857250" lvl="1" indent="-400050">
              <a:buFontTx/>
              <a:buAutoNum type="romanUcPeriod"/>
            </a:pPr>
            <a:endParaRPr lang="hu-HU" sz="3200" dirty="0" smtClean="0"/>
          </a:p>
        </p:txBody>
      </p:sp>
      <p:pic>
        <p:nvPicPr>
          <p:cNvPr id="7" name="Kép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70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V. A fejlesztés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20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V.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Szervezeti megvalósíthatóság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V.1	Kérjük, mutassa be a </a:t>
            </a:r>
            <a:r>
              <a:rPr lang="hu-HU" sz="1600" b="1" dirty="0" smtClean="0"/>
              <a:t>menedzsmentnek, szakmai megvalósítóknak </a:t>
            </a:r>
            <a:r>
              <a:rPr lang="hu-HU" sz="1600" dirty="0" smtClean="0"/>
              <a:t>a projekt szempontjából </a:t>
            </a:r>
            <a:r>
              <a:rPr lang="hu-HU" sz="1600" b="1" dirty="0" smtClean="0"/>
              <a:t>releváns korábbi tapasztalatait</a:t>
            </a:r>
            <a:r>
              <a:rPr lang="hu-HU" sz="1600" dirty="0" smtClean="0"/>
              <a:t>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V.2	Kérjük, jelölje meg a fejlesztésben érintett legfontosabb </a:t>
            </a:r>
            <a:r>
              <a:rPr lang="hu-HU" sz="1600" b="1" dirty="0" smtClean="0"/>
              <a:t>együttműködő partnerek </a:t>
            </a:r>
            <a:r>
              <a:rPr lang="hu-HU" sz="1600" dirty="0" smtClean="0"/>
              <a:t>nevét és elérhetőségét!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V.3	Mekkora az </a:t>
            </a:r>
            <a:r>
              <a:rPr lang="hu-HU" sz="1600" b="1" dirty="0" smtClean="0"/>
              <a:t>igényelt támogatás nagysága </a:t>
            </a:r>
            <a:r>
              <a:rPr lang="hu-HU" sz="1600" dirty="0" smtClean="0"/>
              <a:t>az utolsó lezárt üzleti év </a:t>
            </a:r>
            <a:r>
              <a:rPr lang="hu-HU" sz="1600" b="1" dirty="0" smtClean="0"/>
              <a:t>összes bevételéhez</a:t>
            </a:r>
            <a:r>
              <a:rPr lang="hu-HU" sz="1600" dirty="0" smtClean="0"/>
              <a:t>, illetve az </a:t>
            </a:r>
            <a:r>
              <a:rPr lang="hu-HU" sz="1600" b="1" dirty="0" smtClean="0"/>
              <a:t>üzleti jellegű bevételhez </a:t>
            </a:r>
            <a:r>
              <a:rPr lang="hu-HU" sz="1600" dirty="0" smtClean="0"/>
              <a:t>képest? 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V.4	Hogyan alakul az </a:t>
            </a:r>
            <a:r>
              <a:rPr lang="hu-HU" sz="1600" b="1" dirty="0" smtClean="0"/>
              <a:t>egy új teljes munkaidős foglalkoztatottra jutó igényelt támogatás</a:t>
            </a:r>
            <a:r>
              <a:rPr lang="hu-HU" sz="1600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i="1" dirty="0" smtClean="0"/>
              <a:t>V.5	Mekkora a szervezet </a:t>
            </a:r>
            <a:r>
              <a:rPr lang="hu-HU" sz="1600" b="1" i="1" dirty="0" smtClean="0"/>
              <a:t>üzleti árbevételének növekedése</a:t>
            </a:r>
            <a:r>
              <a:rPr lang="hu-HU" sz="1600" i="1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</p:txBody>
      </p:sp>
      <p:sp>
        <p:nvSpPr>
          <p:cNvPr id="10" name="Lekerekített téglalap 9"/>
          <p:cNvSpPr/>
          <p:nvPr/>
        </p:nvSpPr>
        <p:spPr>
          <a:xfrm>
            <a:off x="7308304" y="1052736"/>
            <a:ext cx="1512168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8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3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/>
              <a:t>V. A fejlesztés értékelése 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21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836712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hu-HU" sz="2400" b="1" dirty="0" smtClean="0">
                <a:solidFill>
                  <a:prstClr val="black"/>
                </a:solidFill>
              </a:rPr>
              <a:t>VI. </a:t>
            </a:r>
            <a:r>
              <a:rPr lang="en-US" sz="2400" b="1" dirty="0" smtClean="0">
                <a:solidFill>
                  <a:prstClr val="black"/>
                </a:solidFill>
              </a:rPr>
              <a:t>m</a:t>
            </a:r>
            <a:r>
              <a:rPr lang="hu-HU" sz="2400" b="1" dirty="0" err="1" smtClean="0">
                <a:solidFill>
                  <a:prstClr val="black"/>
                </a:solidFill>
              </a:rPr>
              <a:t>odul</a:t>
            </a:r>
            <a:r>
              <a:rPr lang="hu-HU" sz="2400" b="1" dirty="0" smtClean="0">
                <a:solidFill>
                  <a:prstClr val="black"/>
                </a:solidFill>
              </a:rPr>
              <a:t>: Kockázatelemzés, </a:t>
            </a:r>
            <a:r>
              <a:rPr lang="hu-HU" sz="2400" b="1" dirty="0" err="1" smtClean="0">
                <a:solidFill>
                  <a:prstClr val="black"/>
                </a:solidFill>
              </a:rPr>
              <a:t>-kezelés</a:t>
            </a:r>
            <a:endParaRPr lang="hu-HU" sz="2400" b="1" dirty="0" smtClean="0">
              <a:solidFill>
                <a:prstClr val="black"/>
              </a:solidFill>
            </a:endParaRP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VI.1	Milyen </a:t>
            </a:r>
            <a:r>
              <a:rPr lang="hu-HU" sz="1600" b="1" dirty="0" smtClean="0"/>
              <a:t>kockázatokkal</a:t>
            </a:r>
            <a:r>
              <a:rPr lang="hu-HU" sz="1600" dirty="0" smtClean="0"/>
              <a:t> kell számolnia a tervezett </a:t>
            </a:r>
            <a:r>
              <a:rPr lang="hu-HU" sz="1600" b="1" dirty="0" smtClean="0"/>
              <a:t>fejlesztés megvalósítása során</a:t>
            </a:r>
            <a:r>
              <a:rPr lang="hu-HU" sz="1600" dirty="0" smtClean="0"/>
              <a:t>, és azokat hogyan kívánja </a:t>
            </a:r>
            <a:r>
              <a:rPr lang="hu-HU" sz="1600" b="1" dirty="0" smtClean="0"/>
              <a:t>kezelni</a:t>
            </a:r>
            <a:r>
              <a:rPr lang="hu-HU" sz="1600" dirty="0" smtClean="0"/>
              <a:t>? 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VI.2	Milyen lényeges </a:t>
            </a:r>
            <a:r>
              <a:rPr lang="hu-HU" sz="1600" b="1" dirty="0" smtClean="0"/>
              <a:t>kockázatokkal </a:t>
            </a:r>
            <a:r>
              <a:rPr lang="hu-HU" sz="1600" dirty="0" smtClean="0"/>
              <a:t>kell számolnia a tervezett </a:t>
            </a:r>
            <a:r>
              <a:rPr lang="hu-HU" sz="1600" b="1" dirty="0" smtClean="0"/>
              <a:t>fejlesztés megvalósítását követően</a:t>
            </a:r>
            <a:r>
              <a:rPr lang="hu-HU" sz="1600" dirty="0" smtClean="0"/>
              <a:t>, és azokat hogyan kívánja </a:t>
            </a:r>
            <a:r>
              <a:rPr lang="hu-HU" sz="1600" b="1" dirty="0" smtClean="0"/>
              <a:t>kezelni</a:t>
            </a:r>
            <a:r>
              <a:rPr lang="hu-HU" sz="1600" dirty="0" smtClean="0"/>
              <a:t>? 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VI.3	Rendelkezik-e a fejlesztés eredményéhez kapcsolódó </a:t>
            </a:r>
            <a:r>
              <a:rPr lang="hu-HU" sz="1600" b="1" dirty="0" smtClean="0"/>
              <a:t>vevői szándéknyilatkozatokkal</a:t>
            </a:r>
            <a:r>
              <a:rPr lang="hu-HU" sz="1600" dirty="0" smtClean="0"/>
              <a:t>?</a:t>
            </a:r>
          </a:p>
          <a:p>
            <a:pPr marL="514350" indent="-514350">
              <a:lnSpc>
                <a:spcPct val="150000"/>
              </a:lnSpc>
            </a:pPr>
            <a:r>
              <a:rPr lang="hu-HU" sz="1600" dirty="0" smtClean="0"/>
              <a:t>VI.4	Milyen </a:t>
            </a:r>
            <a:r>
              <a:rPr lang="hu-HU" sz="1600" b="1" dirty="0" smtClean="0"/>
              <a:t>engedélyek</a:t>
            </a:r>
            <a:r>
              <a:rPr lang="hu-HU" sz="1600" dirty="0" smtClean="0"/>
              <a:t> szükségesek a fejlesztés megvalósításához, működtetéséhez?</a:t>
            </a:r>
          </a:p>
          <a:p>
            <a:pPr marL="514350" indent="-514350">
              <a:lnSpc>
                <a:spcPct val="150000"/>
              </a:lnSpc>
            </a:pPr>
            <a:endParaRPr lang="hu-HU" sz="1600" dirty="0" smtClean="0"/>
          </a:p>
        </p:txBody>
      </p:sp>
      <p:sp>
        <p:nvSpPr>
          <p:cNvPr id="10" name="Lekerekített téglalap 9"/>
          <p:cNvSpPr/>
          <p:nvPr/>
        </p:nvSpPr>
        <p:spPr>
          <a:xfrm>
            <a:off x="7308304" y="1052736"/>
            <a:ext cx="1512168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14 pont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4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Üzleti modell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8720"/>
            <a:ext cx="9144000" cy="570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2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Üzleti modell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ia számának helye 27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DEB8EB7-DD25-4562-8016-55D5379B19B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11" name="Rectangle 10"/>
          <p:cNvSpPr/>
          <p:nvPr/>
        </p:nvSpPr>
        <p:spPr>
          <a:xfrm>
            <a:off x="467544" y="980728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hu-HU" sz="2400" i="1" dirty="0" smtClean="0"/>
              <a:t>”</a:t>
            </a:r>
            <a:r>
              <a:rPr lang="hu-HU" sz="2400" i="1" dirty="0" smtClean="0"/>
              <a:t>1. A vásárló miért fizet? (szolgáltatás, termék, előfizetés, élmény, stb.? 2. Mi az tevékenységek hálója</a:t>
            </a:r>
            <a:r>
              <a:rPr lang="hu-HU" sz="2400" i="1" dirty="0"/>
              <a:t>, </a:t>
            </a:r>
            <a:r>
              <a:rPr lang="hu-HU" sz="2400" i="1" dirty="0" smtClean="0"/>
              <a:t>amit a sikeressége érdekében végez, és amelyek a vállalkozás kulcsfontosságú hajtóerejét biztosítják?.” </a:t>
            </a:r>
          </a:p>
          <a:p>
            <a:pPr marL="285750" indent="-285750">
              <a:buFont typeface="Arial"/>
              <a:buChar char="•"/>
            </a:pPr>
            <a:r>
              <a:rPr lang="hu-HU" sz="2400" b="1" i="1" dirty="0" smtClean="0"/>
              <a:t>”Az üzleti modell lényegében egy olyan történet, amely elmagyarázzák, hogy a vállalkozás hogyan működik. A jó üzleti modell a következő egyszerű kérdéseket válaszolja meg: Ki a vásárló és a vásárló számára mit jelent értéket? Ugyanakkor megválaszolja azt a kérdés, amit minden vállalkozót foglalkoztat: </a:t>
            </a:r>
            <a:r>
              <a:rPr lang="hu-HU" sz="2400" b="1" i="1" dirty="0"/>
              <a:t>h</a:t>
            </a:r>
            <a:r>
              <a:rPr lang="hu-HU" sz="2400" b="1" i="1" dirty="0" smtClean="0"/>
              <a:t>ogyan leszünk nyereségesek? Vagyis, hogy mi az a gazdasági logika, ami megmagyarázza, hogyan tudunk értéket teremteni a vásálóink számára egy működő költség struktúrában?” </a:t>
            </a:r>
            <a:endParaRPr lang="hu-HU" sz="2400" b="1" i="1" dirty="0"/>
          </a:p>
        </p:txBody>
      </p:sp>
    </p:spTree>
    <p:extLst>
      <p:ext uri="{BB962C8B-B14F-4D97-AF65-F5344CB8AC3E}">
        <p14:creationId xmlns:p14="http://schemas.microsoft.com/office/powerpoint/2010/main" val="239711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Üzleti modell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ia számának helye 27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DEB8EB7-DD25-4562-8016-55D5379B19B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11" name="Rectangle 10"/>
          <p:cNvSpPr/>
          <p:nvPr/>
        </p:nvSpPr>
        <p:spPr>
          <a:xfrm>
            <a:off x="467544" y="11247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dirty="0" smtClean="0"/>
              <a:t>"egy vállalat alapvető logikájának és egy értékhálózaton belül az értékteremtést és értékszerzést szolgáló stratégiai választásainak ábrázolása.”</a:t>
            </a:r>
            <a:endParaRPr lang="hu-HU" b="1" i="1" dirty="0"/>
          </a:p>
        </p:txBody>
      </p:sp>
      <p:pic>
        <p:nvPicPr>
          <p:cNvPr id="2" name="Picture 1" descr="Screen Shot 2017-02-01 at 09.52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2620"/>
            <a:ext cx="6444208" cy="50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2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Környezetelmzés</a:t>
            </a:r>
            <a:endParaRPr lang="hu-HU" altLang="hu-HU" sz="32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25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0"/>
          <p:cNvSpPr/>
          <p:nvPr/>
        </p:nvSpPr>
        <p:spPr>
          <a:xfrm>
            <a:off x="5076056" y="1772816"/>
            <a:ext cx="3960440" cy="39604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célpiac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44008" y="2636912"/>
            <a:ext cx="2367880" cy="23678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r>
              <a:rPr lang="en-US" dirty="0" err="1" smtClean="0"/>
              <a:t>Értékesítési</a:t>
            </a:r>
            <a:r>
              <a:rPr lang="en-US" dirty="0" smtClean="0"/>
              <a:t> </a:t>
            </a:r>
            <a:r>
              <a:rPr lang="en-US" dirty="0" err="1" smtClean="0"/>
              <a:t>piac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499992" y="3356992"/>
            <a:ext cx="1008112" cy="10081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Vevőim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3284984"/>
            <a:ext cx="23666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Termék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11960" y="1196752"/>
            <a:ext cx="371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400" b="1" dirty="0" smtClean="0">
                <a:solidFill>
                  <a:srgbClr val="4F81BD"/>
                </a:solidFill>
              </a:rPr>
              <a:t>Növekszik, vagy csökken?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267744" y="2780928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2400" b="1" dirty="0" smtClean="0">
                <a:solidFill>
                  <a:srgbClr val="FF0000"/>
                </a:solidFill>
              </a:rPr>
              <a:t>V</a:t>
            </a:r>
            <a:r>
              <a:rPr lang="en-US" altLang="hu-HU" sz="2400" b="1" dirty="0" smtClean="0">
                <a:solidFill>
                  <a:srgbClr val="FF0000"/>
                </a:solidFill>
              </a:rPr>
              <a:t>e</a:t>
            </a:r>
            <a:r>
              <a:rPr lang="hu-HU" altLang="hu-HU" sz="2400" b="1" dirty="0" smtClean="0">
                <a:solidFill>
                  <a:srgbClr val="FF0000"/>
                </a:solidFill>
              </a:rPr>
              <a:t>rsenyhelyzet?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908720"/>
            <a:ext cx="3600400" cy="1872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Arial"/>
                <a:ea typeface="Arial"/>
                <a:cs typeface="Arial"/>
              </a:rPr>
              <a:t>V</a:t>
            </a:r>
            <a:r>
              <a:rPr lang="en-US" sz="2800" b="1" dirty="0" smtClean="0">
                <a:latin typeface="Arial"/>
                <a:ea typeface="Arial"/>
                <a:cs typeface="Arial"/>
              </a:rPr>
              <a:t>e</a:t>
            </a:r>
            <a:r>
              <a:rPr lang="hu-HU" sz="2800" b="1" dirty="0" smtClean="0">
                <a:latin typeface="Arial"/>
                <a:ea typeface="Arial"/>
                <a:cs typeface="Arial"/>
              </a:rPr>
              <a:t>rsenytársak </a:t>
            </a:r>
            <a:endParaRPr lang="hu-HU" sz="2800" b="1" dirty="0">
              <a:latin typeface="Arial"/>
              <a:ea typeface="Arial"/>
              <a:cs typeface="Arial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2771800" y="3429000"/>
            <a:ext cx="1656184" cy="64807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Vevői</a:t>
            </a:r>
            <a:r>
              <a:rPr lang="en-US" dirty="0" smtClean="0"/>
              <a:t> </a:t>
            </a:r>
            <a:r>
              <a:rPr lang="en-US" dirty="0" err="1" smtClean="0"/>
              <a:t>igény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555776" y="4077072"/>
            <a:ext cx="1944216" cy="9361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sz="3200" dirty="0" smtClean="0"/>
              <a:t>Pénzügyi</a:t>
            </a:r>
            <a:r>
              <a:rPr lang="hu-HU" sz="3200" b="1" dirty="0" smtClean="0">
                <a:solidFill>
                  <a:schemeClr val="accent1"/>
                </a:solidFill>
              </a:rPr>
              <a:t> </a:t>
            </a:r>
            <a:r>
              <a:rPr lang="hu-HU" sz="3200" dirty="0"/>
              <a:t>tervezés</a:t>
            </a:r>
            <a:endParaRPr lang="hu-HU" altLang="hu-HU" sz="32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26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1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539552" y="5157192"/>
            <a:ext cx="4032448" cy="1368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Arial"/>
                <a:ea typeface="Arial"/>
                <a:cs typeface="Arial"/>
              </a:rPr>
              <a:t>Értékesítési </a:t>
            </a:r>
            <a:r>
              <a:rPr lang="hu-HU" sz="2000" b="1" dirty="0">
                <a:latin typeface="Arial"/>
                <a:ea typeface="Arial"/>
                <a:cs typeface="Arial"/>
              </a:rPr>
              <a:t>terv </a:t>
            </a:r>
            <a:endParaRPr lang="hu-HU" sz="2000" b="1" dirty="0" smtClean="0">
              <a:latin typeface="Arial"/>
              <a:ea typeface="Arial"/>
              <a:cs typeface="Arial"/>
            </a:endParaRPr>
          </a:p>
          <a:p>
            <a:pPr algn="ctr"/>
            <a:r>
              <a:rPr lang="hu-HU" dirty="0" smtClean="0">
                <a:latin typeface="Arial"/>
                <a:ea typeface="Arial"/>
                <a:cs typeface="Arial"/>
              </a:rPr>
              <a:t>volumen</a:t>
            </a:r>
            <a:r>
              <a:rPr lang="hu-HU" dirty="0">
                <a:latin typeface="Arial"/>
                <a:ea typeface="Arial"/>
                <a:cs typeface="Arial"/>
              </a:rPr>
              <a:t>+egységek+egyéb meghatározók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16016" y="5157192"/>
            <a:ext cx="4140968" cy="1368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latin typeface="Arial"/>
                <a:ea typeface="Arial"/>
                <a:cs typeface="Arial"/>
              </a:rPr>
              <a:t>Beruházási </a:t>
            </a:r>
            <a:r>
              <a:rPr lang="hu-HU" sz="2400" b="1" dirty="0">
                <a:latin typeface="Arial"/>
                <a:ea typeface="Arial"/>
                <a:cs typeface="Arial"/>
              </a:rPr>
              <a:t>és fejlesztési terv </a:t>
            </a:r>
            <a:endParaRPr lang="hu-HU" sz="2400" b="1" dirty="0" smtClean="0">
              <a:latin typeface="Arial"/>
              <a:ea typeface="Arial"/>
              <a:cs typeface="Arial"/>
            </a:endParaRPr>
          </a:p>
          <a:p>
            <a:pPr algn="ctr"/>
            <a:r>
              <a:rPr lang="hu-HU" dirty="0" smtClean="0">
                <a:latin typeface="Arial"/>
                <a:ea typeface="Arial"/>
                <a:cs typeface="Arial"/>
              </a:rPr>
              <a:t>Mit</a:t>
            </a:r>
            <a:r>
              <a:rPr lang="hu-HU" dirty="0">
                <a:latin typeface="Arial"/>
                <a:ea typeface="Arial"/>
                <a:cs typeface="Arial"/>
              </a:rPr>
              <a:t>? Mire? Mennyiért? Milyen üzleti értéket állítok vele elő?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19672" y="3284984"/>
            <a:ext cx="6336704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latin typeface="Arial"/>
                <a:ea typeface="Arial"/>
                <a:cs typeface="Arial"/>
              </a:rPr>
              <a:t>Eredményterv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9552" y="1268760"/>
            <a:ext cx="3528392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latin typeface="Arial"/>
                <a:ea typeface="Arial"/>
                <a:cs typeface="Arial"/>
              </a:rPr>
              <a:t>Cash flow terv</a:t>
            </a:r>
            <a:endParaRPr lang="hu-HU" sz="2800" b="1" dirty="0">
              <a:latin typeface="Arial"/>
              <a:ea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1268760"/>
            <a:ext cx="3528392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800" b="1" strike="sngStrike" dirty="0" smtClean="0">
                <a:latin typeface="Arial"/>
                <a:ea typeface="Arial"/>
                <a:cs typeface="Arial"/>
              </a:rPr>
              <a:t>Mérleg terv</a:t>
            </a:r>
            <a:endParaRPr lang="hu-HU" sz="2800" b="1" strike="sngStrike" dirty="0">
              <a:latin typeface="Arial"/>
              <a:ea typeface="Arial"/>
              <a:cs typeface="Arial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8244408" y="3068960"/>
            <a:ext cx="467544" cy="2016224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1691680" y="4509120"/>
            <a:ext cx="504056" cy="79208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>
            <a:off x="2483768" y="4509120"/>
            <a:ext cx="504056" cy="79208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3275856" y="4509120"/>
            <a:ext cx="504056" cy="79208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611560" y="3068960"/>
            <a:ext cx="432048" cy="2016224"/>
          </a:xfrm>
          <a:prstGeom prst="upArrow">
            <a:avLst/>
          </a:prstGeom>
          <a:ln>
            <a:solidFill>
              <a:srgbClr val="5B9BD5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5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3635896" cy="2564904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 smtClean="0"/>
              <a:t>Társadalmi keretrendszer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27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95536" y="1052736"/>
            <a:ext cx="84969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</a:pPr>
            <a:endParaRPr lang="hu-HU" sz="1400" dirty="0" smtClean="0"/>
          </a:p>
          <a:p>
            <a:pPr marL="914400" lvl="1" indent="-457200">
              <a:lnSpc>
                <a:spcPct val="150000"/>
              </a:lnSpc>
            </a:pP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51520" y="1052736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Lekerekített téglalap 1"/>
          <p:cNvSpPr/>
          <p:nvPr/>
        </p:nvSpPr>
        <p:spPr>
          <a:xfrm>
            <a:off x="2195736" y="1052736"/>
            <a:ext cx="4357464" cy="809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TÁRSADALMI PROBLÉMA</a:t>
            </a:r>
          </a:p>
          <a:p>
            <a:pPr algn="ctr"/>
            <a:r>
              <a:rPr lang="hu-HU" dirty="0" smtClean="0"/>
              <a:t>Társadalmi cél</a:t>
            </a:r>
          </a:p>
          <a:p>
            <a:pPr algn="ctr"/>
            <a:r>
              <a:rPr lang="hu-HU" dirty="0" smtClean="0"/>
              <a:t>Lokalizáció - beágyazottság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2197359" y="2204477"/>
            <a:ext cx="4285456" cy="10801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FOGLALKOZTATÁS a célcsoportban és azon kívül (GINOP-5.1.7 konstrukció alapján)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2195736" y="3645024"/>
            <a:ext cx="4270702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KOMMUNIKÁCIÓ</a:t>
            </a:r>
          </a:p>
          <a:p>
            <a:pPr algn="ctr"/>
            <a:r>
              <a:rPr lang="hu-HU" dirty="0" smtClean="0"/>
              <a:t>HATÁSELEMZÉS</a:t>
            </a:r>
          </a:p>
          <a:p>
            <a:pPr algn="ctr"/>
            <a:r>
              <a:rPr lang="hu-HU" dirty="0" smtClean="0"/>
              <a:t>KOCKÁZATELEMZÉS</a:t>
            </a:r>
            <a:endParaRPr lang="hu-HU" dirty="0"/>
          </a:p>
        </p:txBody>
      </p:sp>
      <p:sp>
        <p:nvSpPr>
          <p:cNvPr id="18" name="Lekerekített téglalap 17"/>
          <p:cNvSpPr/>
          <p:nvPr/>
        </p:nvSpPr>
        <p:spPr>
          <a:xfrm>
            <a:off x="2190612" y="5042194"/>
            <a:ext cx="427070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NYERESÉG TÁRSADALMI CÉLÚ FELHASZNÁLÁSA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4331087" y="1929899"/>
            <a:ext cx="9000" cy="219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4283596" y="3394749"/>
            <a:ext cx="9000" cy="219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4292596" y="4691280"/>
            <a:ext cx="9000" cy="219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alagnyíl jobbra 7"/>
          <p:cNvSpPr/>
          <p:nvPr/>
        </p:nvSpPr>
        <p:spPr>
          <a:xfrm>
            <a:off x="1403648" y="1340768"/>
            <a:ext cx="576064" cy="41694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3" name="Szalagnyíl jobbra 22"/>
          <p:cNvSpPr/>
          <p:nvPr/>
        </p:nvSpPr>
        <p:spPr>
          <a:xfrm rot="10800000">
            <a:off x="6801722" y="1310010"/>
            <a:ext cx="576064" cy="41694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36384" y="2007460"/>
            <a:ext cx="1261815" cy="28360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SZERVEZET</a:t>
            </a:r>
            <a:endParaRPr lang="hu-HU" dirty="0"/>
          </a:p>
        </p:txBody>
      </p:sp>
      <p:graphicFrame>
        <p:nvGraphicFramePr>
          <p:cNvPr id="22" name="Tábláza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60898"/>
              </p:ext>
            </p:extLst>
          </p:nvPr>
        </p:nvGraphicFramePr>
        <p:xfrm>
          <a:off x="0" y="6109413"/>
          <a:ext cx="37079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  <a:gridCol w="123596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Hatás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Indikátor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Mérőeszköz</a:t>
                      </a:r>
                      <a:endParaRPr lang="hu-H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3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Társadalmi hatás keretrendszer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28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01141764"/>
              </p:ext>
            </p:extLst>
          </p:nvPr>
        </p:nvGraphicFramePr>
        <p:xfrm>
          <a:off x="336374" y="1167491"/>
          <a:ext cx="574779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églalap 11"/>
          <p:cNvSpPr/>
          <p:nvPr/>
        </p:nvSpPr>
        <p:spPr>
          <a:xfrm>
            <a:off x="6372200" y="2060848"/>
            <a:ext cx="1584176" cy="2592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Minősítés</a:t>
            </a:r>
          </a:p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75% felett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hu-HU" dirty="0" smtClean="0">
                <a:solidFill>
                  <a:schemeClr val="tx1"/>
                </a:solidFill>
              </a:rPr>
              <a:t>agyprojektek esetén 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(100 MFt) 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85%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1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3635896" cy="2564904"/>
          </a:xfrm>
          <a:prstGeom prst="rect">
            <a:avLst/>
          </a:prstGeom>
          <a:noFill/>
          <a:ln>
            <a:noFill/>
          </a:ln>
        </p:spPr>
      </p:pic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IV. Társadalmi keretrendszer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29</a:t>
            </a:fld>
            <a:endParaRPr lang="hu-HU" dirty="0"/>
          </a:p>
        </p:txBody>
      </p:sp>
      <p:pic>
        <p:nvPicPr>
          <p:cNvPr id="14" name="Kép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95536" y="1052736"/>
            <a:ext cx="849694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</a:pPr>
            <a:endParaRPr lang="hu-HU" sz="1400" dirty="0" smtClean="0"/>
          </a:p>
          <a:p>
            <a:pPr marL="914400" lvl="1" indent="-457200">
              <a:lnSpc>
                <a:spcPct val="150000"/>
              </a:lnSpc>
            </a:pP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251520" y="1052736"/>
            <a:ext cx="84249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sz="2200" b="1" dirty="0" smtClean="0"/>
              <a:t>Alapvető </a:t>
            </a:r>
            <a:r>
              <a:rPr lang="hu-HU" sz="2200" b="1" dirty="0" err="1" smtClean="0"/>
              <a:t>policy-k</a:t>
            </a:r>
            <a:r>
              <a:rPr lang="hu-HU" sz="2200" b="1" dirty="0" smtClean="0"/>
              <a:t> a GINOP-5.1.3-as keretrendszer tanulságai alapján: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11" name="Jobbra nyíl 10"/>
          <p:cNvSpPr/>
          <p:nvPr/>
        </p:nvSpPr>
        <p:spPr>
          <a:xfrm>
            <a:off x="467544" y="2276872"/>
            <a:ext cx="352839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Moduláris felépítés</a:t>
            </a:r>
            <a:endParaRPr lang="hu-HU" dirty="0"/>
          </a:p>
        </p:txBody>
      </p:sp>
      <p:sp>
        <p:nvSpPr>
          <p:cNvPr id="12" name="Jobbra nyíl 11"/>
          <p:cNvSpPr/>
          <p:nvPr/>
        </p:nvSpPr>
        <p:spPr>
          <a:xfrm>
            <a:off x="467544" y="4365104"/>
            <a:ext cx="35283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Még átláthatóbb (szakmailag) struktúra</a:t>
            </a:r>
            <a:endParaRPr lang="hu-HU" dirty="0"/>
          </a:p>
        </p:txBody>
      </p:sp>
      <p:sp>
        <p:nvSpPr>
          <p:cNvPr id="13" name="Jobbra nyíl 12"/>
          <p:cNvSpPr/>
          <p:nvPr/>
        </p:nvSpPr>
        <p:spPr>
          <a:xfrm>
            <a:off x="467544" y="3284984"/>
            <a:ext cx="360040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Hatásmérés és kommunikáció nagyobb súlya</a:t>
            </a:r>
            <a:endParaRPr lang="hu-HU" dirty="0"/>
          </a:p>
        </p:txBody>
      </p:sp>
      <p:sp>
        <p:nvSpPr>
          <p:cNvPr id="15" name="Jobbra nyíl 14"/>
          <p:cNvSpPr/>
          <p:nvPr/>
        </p:nvSpPr>
        <p:spPr>
          <a:xfrm>
            <a:off x="4355976" y="2204864"/>
            <a:ext cx="352839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Reálisan tervezett értékelési segédlet</a:t>
            </a:r>
            <a:endParaRPr lang="hu-HU" dirty="0"/>
          </a:p>
        </p:txBody>
      </p:sp>
      <p:sp>
        <p:nvSpPr>
          <p:cNvPr id="17" name="Jobbra nyíl 16"/>
          <p:cNvSpPr/>
          <p:nvPr/>
        </p:nvSpPr>
        <p:spPr>
          <a:xfrm>
            <a:off x="4355976" y="3501008"/>
            <a:ext cx="3528392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Projektméret szerint rugalmas, de mégis precíz értékelés (belső arányok hangsúlya)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31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I. GINOP 5.1.3. statisztika </a:t>
            </a:r>
            <a:r>
              <a:rPr lang="hu-HU" altLang="hu-HU" sz="1800" dirty="0" smtClean="0"/>
              <a:t>2017.08.28</a:t>
            </a:r>
            <a:r>
              <a:rPr lang="hu-HU" altLang="hu-HU" sz="3200" dirty="0" smtClean="0"/>
              <a:t>.</a:t>
            </a: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Egyenes összekötő 5"/>
          <p:cNvCxnSpPr/>
          <p:nvPr/>
        </p:nvCxnSpPr>
        <p:spPr>
          <a:xfrm>
            <a:off x="250825" y="1001092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 számának helye 27"/>
          <p:cNvSpPr txBox="1">
            <a:spLocks/>
          </p:cNvSpPr>
          <p:nvPr/>
        </p:nvSpPr>
        <p:spPr>
          <a:xfrm>
            <a:off x="6553200" y="65922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DEB8EB7-DD25-4562-8016-55D5379B19B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49" name="Rectangle 48"/>
          <p:cNvSpPr/>
          <p:nvPr/>
        </p:nvSpPr>
        <p:spPr>
          <a:xfrm>
            <a:off x="4355976" y="1484784"/>
            <a:ext cx="244827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Minimum kritérium</a:t>
            </a:r>
          </a:p>
          <a:p>
            <a:pPr algn="ctr"/>
            <a:endParaRPr lang="hu-HU" sz="1400" dirty="0"/>
          </a:p>
        </p:txBody>
      </p:sp>
      <p:sp>
        <p:nvSpPr>
          <p:cNvPr id="50" name="Down Arrow 49"/>
          <p:cNvSpPr/>
          <p:nvPr/>
        </p:nvSpPr>
        <p:spPr>
          <a:xfrm>
            <a:off x="5174353" y="2204864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32040" y="2348880"/>
            <a:ext cx="864096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93%</a:t>
            </a:r>
            <a:endParaRPr lang="hu-HU" sz="1200" dirty="0"/>
          </a:p>
        </p:txBody>
      </p:sp>
      <p:sp>
        <p:nvSpPr>
          <p:cNvPr id="52" name="Oval 51"/>
          <p:cNvSpPr/>
          <p:nvPr/>
        </p:nvSpPr>
        <p:spPr>
          <a:xfrm>
            <a:off x="7632520" y="1648693"/>
            <a:ext cx="899920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7%</a:t>
            </a:r>
            <a:endParaRPr lang="hu-HU" sz="1400" dirty="0"/>
          </a:p>
        </p:txBody>
      </p:sp>
      <p:sp>
        <p:nvSpPr>
          <p:cNvPr id="53" name="Rectangle 52"/>
          <p:cNvSpPr/>
          <p:nvPr/>
        </p:nvSpPr>
        <p:spPr>
          <a:xfrm>
            <a:off x="8568624" y="1124744"/>
            <a:ext cx="539880" cy="36003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1600" dirty="0" smtClean="0"/>
              <a:t>127 db elutasítitott porjektterv</a:t>
            </a:r>
          </a:p>
          <a:p>
            <a:pPr algn="ctr"/>
            <a:r>
              <a:rPr lang="hu-HU" sz="1600" dirty="0" smtClean="0"/>
              <a:t>28%</a:t>
            </a:r>
            <a:endParaRPr lang="hu-HU" sz="1600" dirty="0"/>
          </a:p>
        </p:txBody>
      </p:sp>
      <p:sp>
        <p:nvSpPr>
          <p:cNvPr id="54" name="Rectangle 53"/>
          <p:cNvSpPr/>
          <p:nvPr/>
        </p:nvSpPr>
        <p:spPr>
          <a:xfrm>
            <a:off x="3923928" y="2800821"/>
            <a:ext cx="288032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Üzleti keretrendszer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23928" y="3933057"/>
            <a:ext cx="2880320" cy="360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Társadalmi hasznosság </a:t>
            </a:r>
          </a:p>
        </p:txBody>
      </p:sp>
      <p:sp>
        <p:nvSpPr>
          <p:cNvPr id="56" name="Oval 55"/>
          <p:cNvSpPr/>
          <p:nvPr/>
        </p:nvSpPr>
        <p:spPr>
          <a:xfrm>
            <a:off x="7632520" y="2728813"/>
            <a:ext cx="899920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14%</a:t>
            </a:r>
            <a:endParaRPr lang="hu-HU" sz="1400" dirty="0"/>
          </a:p>
        </p:txBody>
      </p:sp>
      <p:sp>
        <p:nvSpPr>
          <p:cNvPr id="57" name="Rectangle 56"/>
          <p:cNvSpPr/>
          <p:nvPr/>
        </p:nvSpPr>
        <p:spPr>
          <a:xfrm>
            <a:off x="5508104" y="4653136"/>
            <a:ext cx="208823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75% felett</a:t>
            </a:r>
          </a:p>
          <a:p>
            <a:pPr algn="ctr"/>
            <a:r>
              <a:rPr lang="hu-HU" sz="1400" dirty="0" smtClean="0"/>
              <a:t>34,5%</a:t>
            </a:r>
            <a:endParaRPr lang="hu-HU" sz="1400" dirty="0"/>
          </a:p>
        </p:txBody>
      </p:sp>
      <p:sp>
        <p:nvSpPr>
          <p:cNvPr id="58" name="Rectangle 57"/>
          <p:cNvSpPr/>
          <p:nvPr/>
        </p:nvSpPr>
        <p:spPr>
          <a:xfrm>
            <a:off x="3095786" y="4653136"/>
            <a:ext cx="2088232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50% - 75% között</a:t>
            </a:r>
          </a:p>
          <a:p>
            <a:pPr algn="ctr"/>
            <a:r>
              <a:rPr lang="hu-HU" sz="1400" dirty="0" smtClean="0"/>
              <a:t>37,5%</a:t>
            </a:r>
            <a:endParaRPr lang="hu-HU" sz="1400" dirty="0"/>
          </a:p>
        </p:txBody>
      </p:sp>
      <p:sp>
        <p:nvSpPr>
          <p:cNvPr id="59" name="Down Arrow 58"/>
          <p:cNvSpPr/>
          <p:nvPr/>
        </p:nvSpPr>
        <p:spPr>
          <a:xfrm>
            <a:off x="3275856" y="4365104"/>
            <a:ext cx="4176464" cy="2880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60" name="Rectangle 59"/>
          <p:cNvSpPr/>
          <p:nvPr/>
        </p:nvSpPr>
        <p:spPr>
          <a:xfrm rot="5400000" flipH="1">
            <a:off x="7947657" y="5519377"/>
            <a:ext cx="1152128" cy="118762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u-HU" sz="1400" dirty="0" smtClean="0"/>
              <a:t>GINOP 5.1.3. pályázat</a:t>
            </a:r>
            <a:endParaRPr lang="hu-HU" sz="1400" dirty="0"/>
          </a:p>
        </p:txBody>
      </p:sp>
      <p:sp>
        <p:nvSpPr>
          <p:cNvPr id="61" name="Rectangle 60"/>
          <p:cNvSpPr/>
          <p:nvPr/>
        </p:nvSpPr>
        <p:spPr>
          <a:xfrm>
            <a:off x="5436096" y="5969173"/>
            <a:ext cx="2232248" cy="72008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rgbClr val="000000"/>
                </a:solidFill>
              </a:rPr>
              <a:t>168 db</a:t>
            </a:r>
          </a:p>
          <a:p>
            <a:pPr algn="ctr"/>
            <a:r>
              <a:rPr lang="hu-HU" sz="1400" dirty="0" smtClean="0">
                <a:solidFill>
                  <a:srgbClr val="000000"/>
                </a:solidFill>
              </a:rPr>
              <a:t>Minősítő tanusítvány</a:t>
            </a:r>
          </a:p>
          <a:p>
            <a:pPr algn="ctr"/>
            <a:r>
              <a:rPr lang="hu-HU" sz="1400" dirty="0">
                <a:solidFill>
                  <a:srgbClr val="000000"/>
                </a:solidFill>
              </a:rPr>
              <a:t>6</a:t>
            </a:r>
            <a:r>
              <a:rPr lang="hu-HU" sz="1400" dirty="0" smtClean="0">
                <a:solidFill>
                  <a:srgbClr val="000000"/>
                </a:solidFill>
              </a:rPr>
              <a:t>,3 milliárd HUF</a:t>
            </a:r>
            <a:endParaRPr lang="hu-HU" sz="140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59832" y="5996555"/>
            <a:ext cx="2088232" cy="6926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Kontaktórás fejlesztés</a:t>
            </a:r>
          </a:p>
          <a:p>
            <a:pPr algn="ctr"/>
            <a:r>
              <a:rPr lang="hu-HU" sz="1400" dirty="0" smtClean="0"/>
              <a:t>1. kör 162 db</a:t>
            </a:r>
          </a:p>
          <a:p>
            <a:pPr algn="ctr"/>
            <a:r>
              <a:rPr lang="hu-HU" sz="1400" dirty="0" smtClean="0"/>
              <a:t> 2. kör 21 db</a:t>
            </a:r>
            <a:endParaRPr lang="hu-HU" sz="1400" dirty="0"/>
          </a:p>
        </p:txBody>
      </p:sp>
      <p:sp>
        <p:nvSpPr>
          <p:cNvPr id="63" name="Rectangle 62"/>
          <p:cNvSpPr/>
          <p:nvPr/>
        </p:nvSpPr>
        <p:spPr>
          <a:xfrm>
            <a:off x="1835696" y="1360661"/>
            <a:ext cx="194421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376 db projektterv</a:t>
            </a:r>
          </a:p>
          <a:p>
            <a:pPr algn="ctr"/>
            <a:r>
              <a:rPr lang="hu-HU" sz="1400" dirty="0" smtClean="0"/>
              <a:t>13,8 milliárd HUF</a:t>
            </a:r>
          </a:p>
        </p:txBody>
      </p:sp>
      <p:sp>
        <p:nvSpPr>
          <p:cNvPr id="64" name="Down Arrow 63"/>
          <p:cNvSpPr/>
          <p:nvPr/>
        </p:nvSpPr>
        <p:spPr>
          <a:xfrm>
            <a:off x="5174353" y="2656805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5174353" y="3212976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>
            <a:off x="5174353" y="3717032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3851920" y="1556792"/>
            <a:ext cx="4320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632520" y="3520901"/>
            <a:ext cx="899920" cy="432048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7%</a:t>
            </a:r>
            <a:endParaRPr lang="hu-HU" sz="1400" dirty="0"/>
          </a:p>
        </p:txBody>
      </p:sp>
      <p:sp>
        <p:nvSpPr>
          <p:cNvPr id="70" name="Down Arrow 69"/>
          <p:cNvSpPr/>
          <p:nvPr/>
        </p:nvSpPr>
        <p:spPr>
          <a:xfrm>
            <a:off x="6385344" y="5373216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156176" y="5517232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72" name="Down Arrow 71"/>
          <p:cNvSpPr/>
          <p:nvPr/>
        </p:nvSpPr>
        <p:spPr>
          <a:xfrm>
            <a:off x="6385344" y="5825157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3937072" y="5321101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707904" y="5517232"/>
            <a:ext cx="792088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200" dirty="0"/>
          </a:p>
        </p:txBody>
      </p:sp>
      <p:sp>
        <p:nvSpPr>
          <p:cNvPr id="75" name="Down Arrow 74"/>
          <p:cNvSpPr/>
          <p:nvPr/>
        </p:nvSpPr>
        <p:spPr>
          <a:xfrm>
            <a:off x="3937072" y="5805264"/>
            <a:ext cx="333751" cy="14401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Bent-Up Arrow 75"/>
          <p:cNvSpPr/>
          <p:nvPr/>
        </p:nvSpPr>
        <p:spPr>
          <a:xfrm flipH="1">
            <a:off x="2123728" y="3232869"/>
            <a:ext cx="648072" cy="324036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835696" y="2080741"/>
            <a:ext cx="194421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166 db </a:t>
            </a:r>
          </a:p>
          <a:p>
            <a:pPr algn="ctr"/>
            <a:r>
              <a:rPr lang="hu-HU" sz="1400" dirty="0" smtClean="0"/>
              <a:t>Módosítot projektterv</a:t>
            </a:r>
            <a:endParaRPr lang="hu-HU" sz="1200" i="1" dirty="0"/>
          </a:p>
        </p:txBody>
      </p:sp>
      <p:sp>
        <p:nvSpPr>
          <p:cNvPr id="78" name="Right Arrow 77"/>
          <p:cNvSpPr/>
          <p:nvPr/>
        </p:nvSpPr>
        <p:spPr>
          <a:xfrm>
            <a:off x="3851920" y="2060848"/>
            <a:ext cx="432048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031" y="1072629"/>
            <a:ext cx="1732657" cy="19493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956 db regisztrált szervezet</a:t>
            </a:r>
          </a:p>
          <a:p>
            <a:pPr algn="ctr"/>
            <a:r>
              <a:rPr lang="hu-HU" sz="1400" b="1" dirty="0" smtClean="0"/>
              <a:t>26 milliárd HUF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6876256" y="2872829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>
            <a:off x="6876256" y="3664917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6876256" y="1792709"/>
            <a:ext cx="68389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7668344" y="5825157"/>
            <a:ext cx="351656" cy="4236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Bent-Up Arrow 44"/>
          <p:cNvSpPr/>
          <p:nvPr/>
        </p:nvSpPr>
        <p:spPr>
          <a:xfrm rot="16200000" flipH="1">
            <a:off x="4154092" y="1858962"/>
            <a:ext cx="403770" cy="1008113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932040" y="3356992"/>
            <a:ext cx="864096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134 db 32%</a:t>
            </a:r>
            <a:endParaRPr lang="hu-HU" sz="1200" dirty="0"/>
          </a:p>
        </p:txBody>
      </p:sp>
      <p:sp>
        <p:nvSpPr>
          <p:cNvPr id="46" name="Oval 45"/>
          <p:cNvSpPr/>
          <p:nvPr/>
        </p:nvSpPr>
        <p:spPr>
          <a:xfrm>
            <a:off x="4932040" y="4365104"/>
            <a:ext cx="864096" cy="288032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/>
              <a:t>137 db 33%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00573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/>
              <a:t>Társadalmi hatás keretrendszer</a:t>
            </a:r>
            <a:endParaRPr lang="hu-HU" altLang="hu-HU" sz="3200" dirty="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30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1052736"/>
            <a:ext cx="849694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romanUcPeriod"/>
            </a:pPr>
            <a:r>
              <a:rPr lang="hu-HU" sz="2400" b="1" u="sng" dirty="0" smtClean="0"/>
              <a:t>A szervezet bemutatása</a:t>
            </a:r>
            <a:r>
              <a:rPr lang="hu-HU" sz="2400" u="sng" dirty="0" smtClean="0"/>
              <a:t>  </a:t>
            </a:r>
            <a:r>
              <a:rPr lang="hu-HU" sz="2400" dirty="0" smtClean="0"/>
              <a:t>- 18 pont (18%)</a:t>
            </a:r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I.1</a:t>
            </a:r>
            <a:r>
              <a:rPr lang="hu-HU" sz="2000" dirty="0" smtClean="0"/>
              <a:t> A </a:t>
            </a:r>
            <a:r>
              <a:rPr lang="hu-HU" sz="2000" b="1" dirty="0" smtClean="0"/>
              <a:t>szervezet</a:t>
            </a:r>
            <a:r>
              <a:rPr lang="hu-HU" sz="2000" dirty="0" smtClean="0"/>
              <a:t> és </a:t>
            </a:r>
            <a:r>
              <a:rPr lang="hu-HU" sz="2000" b="1" dirty="0" smtClean="0"/>
              <a:t>főbb tevékenységeinek </a:t>
            </a:r>
            <a:r>
              <a:rPr lang="hu-HU" sz="2000" dirty="0" smtClean="0"/>
              <a:t>bemutatása </a:t>
            </a:r>
            <a:r>
              <a:rPr lang="hu-HU" sz="2000" i="1" dirty="0" smtClean="0"/>
              <a:t>– 3 pont </a:t>
            </a:r>
            <a:endParaRPr lang="hu-HU" sz="20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I.2</a:t>
            </a:r>
            <a:r>
              <a:rPr lang="hu-HU" sz="2000" dirty="0" smtClean="0"/>
              <a:t> Mutassa be, hogy </a:t>
            </a:r>
            <a:r>
              <a:rPr lang="hu-HU" sz="2000" b="1" dirty="0" smtClean="0"/>
              <a:t>milyen tapasztalattal rendelkezik a szervezet </a:t>
            </a:r>
            <a:r>
              <a:rPr lang="hu-HU" sz="2000" dirty="0" smtClean="0"/>
              <a:t>a célcsoporttagokhoz (hátrányos helyzetű és nem hátrányos helyzetű célcsoporttagok, ill. megváltozott munkaképességűek) kapcsolódóan!  </a:t>
            </a:r>
            <a:r>
              <a:rPr lang="hu-HU" sz="2000" i="1" dirty="0" smtClean="0"/>
              <a:t>- 5 pont</a:t>
            </a:r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I.3</a:t>
            </a:r>
            <a:r>
              <a:rPr lang="hu-HU" sz="2000" dirty="0" smtClean="0"/>
              <a:t> Mutassa be, </a:t>
            </a:r>
            <a:r>
              <a:rPr lang="hu-HU" sz="2000" b="1" dirty="0" smtClean="0"/>
              <a:t>milyen tapasztalattal rendelkeznek a szervezet munkatársai </a:t>
            </a:r>
            <a:r>
              <a:rPr lang="hu-HU" sz="2000" dirty="0" smtClean="0"/>
              <a:t>a GINOP-5.1.7-17 keretében foglalkoztatni kívánt célcsoporttal (hátrányos helyzetű és nem hátrányos helyzetű célcsoporttagok, ill. megváltozott munkaképességűek) kapcsolatban.  </a:t>
            </a:r>
            <a:r>
              <a:rPr lang="hu-HU" sz="2000" i="1" dirty="0" smtClean="0"/>
              <a:t>- 7 pont</a:t>
            </a:r>
            <a:endParaRPr lang="hu-HU" sz="20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I.4</a:t>
            </a:r>
            <a:r>
              <a:rPr lang="hu-HU" sz="2000" dirty="0" smtClean="0"/>
              <a:t> Kérjük, röviden mutassa be, hogy milyen </a:t>
            </a:r>
            <a:r>
              <a:rPr lang="hu-HU" sz="2000" b="1" dirty="0" err="1" smtClean="0"/>
              <a:t>döntéselőkészítési</a:t>
            </a:r>
            <a:r>
              <a:rPr lang="hu-HU" sz="2000" b="1" dirty="0" smtClean="0"/>
              <a:t>/döntéshozatali folyamatok</a:t>
            </a:r>
            <a:r>
              <a:rPr lang="hu-HU" sz="2000" dirty="0" smtClean="0"/>
              <a:t> jellemzőek a társadalmi vállalkozásra! </a:t>
            </a:r>
            <a:r>
              <a:rPr lang="hu-HU" sz="2000" i="1" dirty="0" smtClean="0"/>
              <a:t>– 3 pont</a:t>
            </a:r>
            <a:endParaRPr lang="hu-HU" sz="2000" dirty="0" smtClean="0"/>
          </a:p>
        </p:txBody>
      </p:sp>
      <p:grpSp>
        <p:nvGrpSpPr>
          <p:cNvPr id="8" name="Csoportba foglalás 7"/>
          <p:cNvGrpSpPr/>
          <p:nvPr/>
        </p:nvGrpSpPr>
        <p:grpSpPr>
          <a:xfrm>
            <a:off x="7020272" y="980728"/>
            <a:ext cx="1979376" cy="989688"/>
            <a:chOff x="2745792" y="0"/>
            <a:chExt cx="1979376" cy="989688"/>
          </a:xfrm>
        </p:grpSpPr>
        <p:sp>
          <p:nvSpPr>
            <p:cNvPr id="10" name="Lekerekített téglalap 9"/>
            <p:cNvSpPr/>
            <p:nvPr/>
          </p:nvSpPr>
          <p:spPr>
            <a:xfrm>
              <a:off x="2745792" y="0"/>
              <a:ext cx="1979376" cy="989688"/>
            </a:xfrm>
            <a:prstGeom prst="roundRect">
              <a:avLst>
                <a:gd name="adj" fmla="val 10000"/>
              </a:avLst>
            </a:prstGeom>
            <a:solidFill>
              <a:srgbClr val="FFFFCC"/>
            </a:solidFill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Lekerekített téglalap 4"/>
            <p:cNvSpPr/>
            <p:nvPr/>
          </p:nvSpPr>
          <p:spPr>
            <a:xfrm>
              <a:off x="2774779" y="28987"/>
              <a:ext cx="1921402" cy="9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dirty="0" smtClean="0"/>
                <a:t>A szervezet bemutatása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i="1" kern="1200" dirty="0" smtClean="0"/>
                <a:t>18 pont</a:t>
              </a:r>
              <a:endParaRPr lang="hu-HU" sz="1600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075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/>
              <a:t>Társadalmi hatás keretrendszer</a:t>
            </a:r>
            <a:endParaRPr lang="hu-HU" altLang="hu-HU" sz="3200" dirty="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31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1052736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romanUcPeriod" startAt="2"/>
            </a:pPr>
            <a:r>
              <a:rPr lang="hu-HU" sz="2400" b="1" u="sng" dirty="0" smtClean="0"/>
              <a:t>Társadalmi probléma</a:t>
            </a:r>
            <a:r>
              <a:rPr lang="hu-HU" sz="2400" u="sng" dirty="0" smtClean="0"/>
              <a:t>  </a:t>
            </a:r>
            <a:r>
              <a:rPr lang="hu-HU" sz="2400" dirty="0" smtClean="0"/>
              <a:t>- 19 pont (19%)</a:t>
            </a:r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II.1</a:t>
            </a:r>
            <a:r>
              <a:rPr lang="hu-HU" sz="2000" dirty="0" smtClean="0"/>
              <a:t> Fogalmazza meg konkrétan,  minél pontosabban, számszerűsítve, releváns statisztikai adatokkal alátámasztva azt a </a:t>
            </a:r>
            <a:r>
              <a:rPr lang="hu-HU" sz="2000" b="1" dirty="0" smtClean="0"/>
              <a:t>társadalmi problémát</a:t>
            </a:r>
            <a:r>
              <a:rPr lang="hu-HU" sz="2000" dirty="0" smtClean="0"/>
              <a:t>, amelyre megoldást kíván nyújtani a társadalmi vállalkozással! </a:t>
            </a:r>
            <a:r>
              <a:rPr lang="hu-HU" sz="2000" i="1" dirty="0" smtClean="0"/>
              <a:t>– 5 pont</a:t>
            </a:r>
            <a:endParaRPr lang="hu-HU" sz="20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II.2 </a:t>
            </a:r>
            <a:r>
              <a:rPr lang="hu-HU" sz="2000" dirty="0" smtClean="0"/>
              <a:t> Mi a szervezet vállalkozási tevékenységének </a:t>
            </a:r>
            <a:r>
              <a:rPr lang="hu-HU" sz="2000" b="1" dirty="0" smtClean="0"/>
              <a:t>társadalmi célja</a:t>
            </a:r>
            <a:r>
              <a:rPr lang="hu-HU" sz="2000" dirty="0" smtClean="0"/>
              <a:t>?  </a:t>
            </a:r>
            <a:r>
              <a:rPr lang="hu-HU" sz="2000" i="1" dirty="0" smtClean="0"/>
              <a:t>- 6 pont</a:t>
            </a:r>
            <a:r>
              <a:rPr lang="hu-HU" sz="2000" dirty="0" smtClean="0"/>
              <a:t> </a:t>
            </a:r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II.3</a:t>
            </a:r>
            <a:r>
              <a:rPr lang="hu-HU" sz="2000" dirty="0" smtClean="0"/>
              <a:t> A társadalmi vállalkozás projekt keretében fejlesztett tevékenysége mely </a:t>
            </a:r>
            <a:r>
              <a:rPr lang="hu-HU" sz="2000" b="1" dirty="0" smtClean="0"/>
              <a:t>települése(</a:t>
            </a:r>
            <a:r>
              <a:rPr lang="hu-HU" sz="2000" b="1" dirty="0" err="1" smtClean="0"/>
              <a:t>ke</a:t>
            </a:r>
            <a:r>
              <a:rPr lang="hu-HU" sz="2000" b="1" dirty="0" smtClean="0"/>
              <a:t>)n</a:t>
            </a:r>
            <a:r>
              <a:rPr lang="hu-HU" sz="2000" dirty="0" smtClean="0"/>
              <a:t> zajlik? </a:t>
            </a:r>
            <a:r>
              <a:rPr lang="hu-HU" sz="2000" i="1" dirty="0" smtClean="0"/>
              <a:t>– 5 pont</a:t>
            </a:r>
            <a:endParaRPr lang="hu-HU" sz="2000" dirty="0" smtClean="0"/>
          </a:p>
          <a:p>
            <a:pPr marL="514350" indent="-514350">
              <a:lnSpc>
                <a:spcPct val="150000"/>
              </a:lnSpc>
            </a:pPr>
            <a:r>
              <a:rPr lang="hu-HU" sz="2000" i="1" dirty="0" smtClean="0"/>
              <a:t>II.4</a:t>
            </a:r>
            <a:r>
              <a:rPr lang="hu-HU" sz="2000" dirty="0" smtClean="0"/>
              <a:t> Kérjük mutassa be, </a:t>
            </a:r>
            <a:r>
              <a:rPr lang="hu-HU" sz="2000" b="1" dirty="0" smtClean="0"/>
              <a:t>miként ágyazódik be </a:t>
            </a:r>
            <a:r>
              <a:rPr lang="hu-HU" sz="2000" dirty="0" smtClean="0"/>
              <a:t>a társadalmi vállalkozás a helyi közösségbe!  </a:t>
            </a:r>
            <a:r>
              <a:rPr lang="hu-HU" sz="2000" i="1" dirty="0" smtClean="0"/>
              <a:t>- 3 pont</a:t>
            </a:r>
            <a:endParaRPr lang="hu-HU" sz="2000" dirty="0" smtClean="0"/>
          </a:p>
        </p:txBody>
      </p:sp>
      <p:grpSp>
        <p:nvGrpSpPr>
          <p:cNvPr id="8" name="Csoportba foglalás 7"/>
          <p:cNvGrpSpPr/>
          <p:nvPr/>
        </p:nvGrpSpPr>
        <p:grpSpPr>
          <a:xfrm>
            <a:off x="6156176" y="5517232"/>
            <a:ext cx="1979376" cy="989688"/>
            <a:chOff x="2772771" y="1168333"/>
            <a:chExt cx="1979376" cy="989688"/>
          </a:xfrm>
        </p:grpSpPr>
        <p:sp>
          <p:nvSpPr>
            <p:cNvPr id="10" name="Lekerekített téglalap 9"/>
            <p:cNvSpPr/>
            <p:nvPr/>
          </p:nvSpPr>
          <p:spPr>
            <a:xfrm>
              <a:off x="2772771" y="1168333"/>
              <a:ext cx="1979376" cy="9896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Lekerekített téglalap 4"/>
            <p:cNvSpPr/>
            <p:nvPr/>
          </p:nvSpPr>
          <p:spPr>
            <a:xfrm>
              <a:off x="2801758" y="1197320"/>
              <a:ext cx="1921402" cy="9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dirty="0" smtClean="0"/>
                <a:t>Társadalmi probléma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i="1" dirty="0" smtClean="0"/>
                <a:t>19</a:t>
              </a:r>
              <a:r>
                <a:rPr lang="hu-HU" sz="1600" i="1" kern="1200" dirty="0" smtClean="0"/>
                <a:t> pont</a:t>
              </a:r>
              <a:endParaRPr lang="hu-HU" sz="1600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719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/>
              <a:t>Társadalmi hatás keretrendszer</a:t>
            </a:r>
            <a:endParaRPr lang="hu-HU" altLang="hu-HU" sz="3200" dirty="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32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395536" y="1052736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 smtClean="0"/>
              <a:t>III.</a:t>
            </a:r>
            <a:r>
              <a:rPr lang="hu-HU" sz="2400" dirty="0" smtClean="0"/>
              <a:t> </a:t>
            </a:r>
            <a:r>
              <a:rPr lang="hu-HU" sz="2400" b="1" u="sng" dirty="0" smtClean="0"/>
              <a:t>Célcsoport és foglalkoztatás</a:t>
            </a:r>
            <a:r>
              <a:rPr lang="hu-HU" sz="2400" u="sng" dirty="0" smtClean="0"/>
              <a:t>  </a:t>
            </a:r>
            <a:r>
              <a:rPr lang="hu-HU" sz="2400" dirty="0" smtClean="0"/>
              <a:t>- 28 pont (28%)</a:t>
            </a:r>
          </a:p>
          <a:p>
            <a:pPr>
              <a:lnSpc>
                <a:spcPct val="150000"/>
              </a:lnSpc>
            </a:pPr>
            <a:r>
              <a:rPr lang="hu-HU" i="1" dirty="0" smtClean="0"/>
              <a:t>III.1</a:t>
            </a:r>
            <a:r>
              <a:rPr lang="hu-HU" dirty="0" smtClean="0"/>
              <a:t> A projekt keretében felvenni kívánt </a:t>
            </a:r>
            <a:r>
              <a:rPr lang="hu-HU" b="1" dirty="0" smtClean="0"/>
              <a:t>hátrányos helyzetű/megváltozott 	munkaképességű célcsoporttagok </a:t>
            </a:r>
            <a:r>
              <a:rPr lang="hu-HU" dirty="0" smtClean="0"/>
              <a:t>8 órás munkaviszonyra vetített létszámának 	</a:t>
            </a:r>
            <a:r>
              <a:rPr lang="hu-HU" b="1" dirty="0" smtClean="0"/>
              <a:t>aránya </a:t>
            </a:r>
            <a:r>
              <a:rPr lang="hu-HU" dirty="0" smtClean="0"/>
              <a:t>az összes felvenni kívánt célcsoporttag 8 órás munkaviszonyra vetített 	létszámához képest.  </a:t>
            </a:r>
            <a:r>
              <a:rPr lang="hu-HU" i="1" dirty="0" smtClean="0"/>
              <a:t>- 3 pont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III.2</a:t>
            </a:r>
            <a:r>
              <a:rPr lang="hu-HU" dirty="0" smtClean="0"/>
              <a:t> </a:t>
            </a:r>
            <a:r>
              <a:rPr lang="hu-HU" b="1" dirty="0" smtClean="0"/>
              <a:t>Kumulált munkavállalói létszám </a:t>
            </a:r>
            <a:r>
              <a:rPr lang="hu-HU" dirty="0" smtClean="0"/>
              <a:t>a projekt kezdetének évében, illetve az azt követő 	négy évben, 8 órás munkaviszonyra vetítve (fő/év) </a:t>
            </a:r>
            <a:r>
              <a:rPr lang="hu-HU" i="1" dirty="0" smtClean="0"/>
              <a:t>– 2 pont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III.3</a:t>
            </a:r>
            <a:r>
              <a:rPr lang="hu-HU" dirty="0" smtClean="0"/>
              <a:t> A foglalkoztatni kívánt </a:t>
            </a:r>
            <a:r>
              <a:rPr lang="hu-HU" b="1" dirty="0" smtClean="0"/>
              <a:t>célcsoporttagok tervezett jövedelmi szintje </a:t>
            </a:r>
            <a:r>
              <a:rPr lang="hu-HU" dirty="0" smtClean="0"/>
              <a:t>(átlagos) a GINOP-	5.1.7-17 projektterv benyújtásának évében kötelező minimálbérhez képest </a:t>
            </a:r>
            <a:r>
              <a:rPr lang="hu-HU" i="1" dirty="0" smtClean="0"/>
              <a:t>– 5 	pont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III.4</a:t>
            </a:r>
            <a:r>
              <a:rPr lang="hu-HU" dirty="0" smtClean="0"/>
              <a:t> Kérjük, mutassa be a fentebb kiválasztott hátrányos helyzetű célcsoportok, valamint 	az alkalmazni kívánt, nem hátrányos helyzetű </a:t>
            </a:r>
            <a:r>
              <a:rPr lang="hu-HU" b="1" dirty="0" smtClean="0"/>
              <a:t>célcsoporttagok jellemzőit 	</a:t>
            </a:r>
            <a:r>
              <a:rPr lang="hu-HU" dirty="0" smtClean="0"/>
              <a:t>(meglévő kompetenciáikat, szükségleteiket, igényeiket)! </a:t>
            </a:r>
            <a:r>
              <a:rPr lang="hu-HU" i="1" dirty="0" smtClean="0"/>
              <a:t>– 4 pont </a:t>
            </a:r>
            <a:endParaRPr lang="hu-HU" dirty="0" smtClean="0"/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7524328" y="1052736"/>
            <a:ext cx="1349728" cy="926892"/>
            <a:chOff x="2774416" y="2313293"/>
            <a:chExt cx="1979376" cy="989688"/>
          </a:xfrm>
        </p:grpSpPr>
        <p:sp>
          <p:nvSpPr>
            <p:cNvPr id="13" name="Lekerekített téglalap 12"/>
            <p:cNvSpPr/>
            <p:nvPr/>
          </p:nvSpPr>
          <p:spPr>
            <a:xfrm>
              <a:off x="2774416" y="2313293"/>
              <a:ext cx="1979376" cy="9896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Lekerekített téglalap 4"/>
            <p:cNvSpPr/>
            <p:nvPr/>
          </p:nvSpPr>
          <p:spPr>
            <a:xfrm>
              <a:off x="2803403" y="2342280"/>
              <a:ext cx="1921402" cy="9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noProof="0" dirty="0" smtClean="0"/>
                <a:t>Célcsoport és foglalkoztatás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i="1" kern="1200" noProof="0" dirty="0" smtClean="0"/>
                <a:t>28 pont</a:t>
              </a:r>
              <a:endParaRPr lang="hu-HU" sz="1600" i="1" kern="120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388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/>
              <a:t>Társadalmi hatás keretrendszer</a:t>
            </a:r>
            <a:endParaRPr lang="hu-HU" altLang="hu-HU" sz="3200" dirty="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33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251520" y="836712"/>
            <a:ext cx="871296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i="1" dirty="0" smtClean="0"/>
          </a:p>
          <a:p>
            <a:endParaRPr lang="hu-HU" i="1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III.5</a:t>
            </a:r>
            <a:r>
              <a:rPr lang="hu-HU" dirty="0" smtClean="0"/>
              <a:t> Mutassa be a célcsoporttagok </a:t>
            </a:r>
            <a:r>
              <a:rPr lang="hu-HU" b="1" dirty="0" smtClean="0"/>
              <a:t>foglalkoztatásával </a:t>
            </a:r>
            <a:r>
              <a:rPr lang="hu-HU" dirty="0" smtClean="0"/>
              <a:t>kapcsolatos legfontosabb 	információkat! </a:t>
            </a:r>
            <a:r>
              <a:rPr lang="hu-HU" i="1" dirty="0" smtClean="0"/>
              <a:t>– 4 pont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III.6</a:t>
            </a:r>
            <a:r>
              <a:rPr lang="hu-HU" dirty="0" smtClean="0"/>
              <a:t> Fejtse ki, hogy a III.5. pontban bemutatott feladatok és a kiválasztott foglalkoztatási 	forma </a:t>
            </a:r>
            <a:r>
              <a:rPr lang="hu-HU" b="1" dirty="0" smtClean="0"/>
              <a:t>miért illeszkedik jól </a:t>
            </a:r>
            <a:r>
              <a:rPr lang="hu-HU" dirty="0" smtClean="0"/>
              <a:t>a célcsoporttagok III.4. pontban bemutatott 	kompetenciáihoz, igényeihez, szükségleteihez!  </a:t>
            </a:r>
            <a:r>
              <a:rPr lang="hu-HU" i="1" dirty="0" smtClean="0"/>
              <a:t>- 3 pont</a:t>
            </a:r>
            <a:r>
              <a:rPr lang="hu-H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i="1" dirty="0" smtClean="0"/>
              <a:t>III.7 </a:t>
            </a:r>
            <a:r>
              <a:rPr lang="hu-HU" dirty="0" smtClean="0"/>
              <a:t> További, </a:t>
            </a:r>
            <a:r>
              <a:rPr lang="hu-HU" b="1" dirty="0" smtClean="0"/>
              <a:t>foglalkoztatáshoz, munkahelyteremtéshez kapcsolódó tevékenységek </a:t>
            </a:r>
            <a:r>
              <a:rPr lang="hu-HU" dirty="0" smtClean="0"/>
              <a:t>a 	GINOP-5.1.7-17-es projekt keretében. </a:t>
            </a:r>
            <a:r>
              <a:rPr lang="hu-HU" i="1" dirty="0" smtClean="0"/>
              <a:t>– 4 pont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i="1" dirty="0" smtClean="0"/>
              <a:t>III.8</a:t>
            </a:r>
            <a:r>
              <a:rPr lang="hu-HU" dirty="0" smtClean="0"/>
              <a:t> További, foglalkoztatáshoz, munkahelyteremtéshez kapcsolódó tevékenységek 	</a:t>
            </a:r>
            <a:r>
              <a:rPr lang="hu-HU" b="1" dirty="0" smtClean="0"/>
              <a:t>érintettjeinek száma</a:t>
            </a:r>
            <a:r>
              <a:rPr lang="hu-HU" dirty="0" smtClean="0"/>
              <a:t>. </a:t>
            </a:r>
            <a:r>
              <a:rPr lang="hu-HU" i="1" dirty="0" smtClean="0"/>
              <a:t>3 pont</a:t>
            </a:r>
            <a:endParaRPr lang="hu-HU" dirty="0"/>
          </a:p>
        </p:txBody>
      </p:sp>
      <p:grpSp>
        <p:nvGrpSpPr>
          <p:cNvPr id="10" name="Csoportba foglalás 9"/>
          <p:cNvGrpSpPr/>
          <p:nvPr/>
        </p:nvGrpSpPr>
        <p:grpSpPr>
          <a:xfrm>
            <a:off x="6444208" y="5517232"/>
            <a:ext cx="1979376" cy="989688"/>
            <a:chOff x="2774416" y="2313293"/>
            <a:chExt cx="1979376" cy="989688"/>
          </a:xfrm>
        </p:grpSpPr>
        <p:sp>
          <p:nvSpPr>
            <p:cNvPr id="11" name="Lekerekített téglalap 10"/>
            <p:cNvSpPr/>
            <p:nvPr/>
          </p:nvSpPr>
          <p:spPr>
            <a:xfrm>
              <a:off x="2774416" y="2313293"/>
              <a:ext cx="1979376" cy="9896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Lekerekített téglalap 4"/>
            <p:cNvSpPr/>
            <p:nvPr/>
          </p:nvSpPr>
          <p:spPr>
            <a:xfrm>
              <a:off x="2803403" y="2342280"/>
              <a:ext cx="1921402" cy="9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noProof="0" dirty="0" smtClean="0"/>
                <a:t>Célcsoport és foglalkoztatás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i="1" kern="1200" noProof="0" dirty="0" smtClean="0"/>
                <a:t>28 pont</a:t>
              </a:r>
              <a:endParaRPr lang="hu-HU" sz="1600" i="1" kern="120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76417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230659" y="-46038"/>
            <a:ext cx="7005637" cy="1143001"/>
          </a:xfrm>
        </p:spPr>
        <p:txBody>
          <a:bodyPr/>
          <a:lstStyle/>
          <a:p>
            <a:pPr algn="l" eaLnBrk="1" hangingPunct="1"/>
            <a:r>
              <a:rPr lang="hu-HU" altLang="hu-HU" sz="3200" dirty="0" smtClean="0"/>
              <a:t>VI. </a:t>
            </a:r>
            <a:r>
              <a:rPr lang="hu-HU" altLang="hu-HU" sz="3200" dirty="0"/>
              <a:t>Társadalmi hatás keretrendszer</a:t>
            </a:r>
            <a:endParaRPr lang="hu-HU" altLang="hu-HU" sz="3200" dirty="0" smtClean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34</a:t>
            </a:fld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251520" y="836712"/>
            <a:ext cx="871296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 smtClean="0"/>
              <a:t>IV.</a:t>
            </a:r>
            <a:r>
              <a:rPr lang="hu-HU" sz="2400" u="sng" dirty="0" smtClean="0"/>
              <a:t> </a:t>
            </a:r>
            <a:r>
              <a:rPr lang="hu-HU" sz="2400" b="1" u="sng" dirty="0" smtClean="0"/>
              <a:t>Hatás, kommunikáció és kockázatelemzés</a:t>
            </a:r>
            <a:r>
              <a:rPr lang="hu-HU" sz="2400" u="sng" dirty="0" smtClean="0"/>
              <a:t>  </a:t>
            </a:r>
          </a:p>
          <a:p>
            <a:r>
              <a:rPr lang="hu-HU" sz="2400" u="sng" dirty="0" smtClean="0"/>
              <a:t>- 35 pont (35%)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      </a:t>
            </a:r>
            <a:endParaRPr lang="hu-HU" i="1" dirty="0" smtClean="0"/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IV.1</a:t>
            </a:r>
            <a:r>
              <a:rPr lang="hu-HU" sz="1700" dirty="0" smtClean="0"/>
              <a:t> Foglalkoztatáson és a foglalkoztatáshoz kapcsolódó tevékenységeken kívüli </a:t>
            </a:r>
            <a:r>
              <a:rPr lang="hu-HU" sz="1700" b="1" dirty="0" smtClean="0"/>
              <a:t>egyéb 	társadalmi tevékenységek</a:t>
            </a:r>
            <a:r>
              <a:rPr lang="hu-HU" sz="1700" dirty="0" smtClean="0"/>
              <a:t>, és érintett célcsoportjaik. </a:t>
            </a:r>
            <a:r>
              <a:rPr lang="hu-HU" sz="1700" i="1" dirty="0" smtClean="0"/>
              <a:t>-  4 pont</a:t>
            </a:r>
            <a:endParaRPr lang="hu-HU" sz="1700" dirty="0" smtClean="0"/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IV.2</a:t>
            </a:r>
            <a:r>
              <a:rPr lang="hu-HU" sz="1700" dirty="0" smtClean="0"/>
              <a:t> Egyéb társadalmi tevékenységei által </a:t>
            </a:r>
            <a:r>
              <a:rPr lang="hu-HU" sz="1700" b="1" dirty="0" smtClean="0"/>
              <a:t>érintett személyek száma </a:t>
            </a:r>
            <a:r>
              <a:rPr lang="hu-HU" sz="1700" dirty="0" smtClean="0"/>
              <a:t>(fő). </a:t>
            </a:r>
            <a:r>
              <a:rPr lang="hu-HU" sz="1700" i="1" dirty="0" smtClean="0"/>
              <a:t>-  4 pont</a:t>
            </a:r>
            <a:r>
              <a:rPr lang="hu-HU" sz="17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IV.3</a:t>
            </a:r>
            <a:r>
              <a:rPr lang="hu-HU" sz="1700" dirty="0" smtClean="0"/>
              <a:t> Mutassa be a társadalmi vállalkozás által a társadalmi előítéletek csökkentése 	érdekében végzett </a:t>
            </a:r>
            <a:r>
              <a:rPr lang="hu-HU" sz="1700" b="1" dirty="0" smtClean="0"/>
              <a:t>kommunikációs tevékenységeket</a:t>
            </a:r>
            <a:r>
              <a:rPr lang="hu-HU" sz="1700" dirty="0" smtClean="0"/>
              <a:t>! </a:t>
            </a:r>
            <a:r>
              <a:rPr lang="hu-HU" sz="1700" i="1" dirty="0" smtClean="0"/>
              <a:t>– 7 pont</a:t>
            </a:r>
            <a:endParaRPr lang="hu-HU" sz="1700" dirty="0" smtClean="0"/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IV.4</a:t>
            </a:r>
            <a:r>
              <a:rPr lang="hu-HU" sz="1700" dirty="0" smtClean="0"/>
              <a:t> Mutassa be, hogy milyen módon méri  a foglalkoztatási tevékenysége, és a 	foglalkoztatáshoz kapcsolódó egyéb tevékenységei </a:t>
            </a:r>
            <a:r>
              <a:rPr lang="hu-HU" sz="1700" b="1" dirty="0" smtClean="0"/>
              <a:t>társadalmi hatásait</a:t>
            </a:r>
            <a:r>
              <a:rPr lang="hu-HU" sz="1700" dirty="0" smtClean="0"/>
              <a:t>? </a:t>
            </a:r>
            <a:r>
              <a:rPr lang="hu-HU" sz="1700" i="1" dirty="0" smtClean="0"/>
              <a:t>6 pont</a:t>
            </a:r>
            <a:endParaRPr lang="hu-HU" sz="1700" dirty="0" smtClean="0"/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IV.5</a:t>
            </a:r>
            <a:r>
              <a:rPr lang="hu-HU" sz="1700" dirty="0" smtClean="0"/>
              <a:t> Mutassa be, hogy milyen módon méri </a:t>
            </a:r>
            <a:r>
              <a:rPr lang="hu-HU" sz="1700" b="1" dirty="0" smtClean="0"/>
              <a:t>egyéb társadalmi hatásait</a:t>
            </a:r>
            <a:r>
              <a:rPr lang="hu-HU" sz="1700" dirty="0" smtClean="0"/>
              <a:t>? </a:t>
            </a:r>
            <a:r>
              <a:rPr lang="hu-HU" sz="1700" i="1" dirty="0" smtClean="0"/>
              <a:t>6 pont</a:t>
            </a:r>
            <a:r>
              <a:rPr lang="hu-HU" sz="17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IV.6</a:t>
            </a:r>
            <a:r>
              <a:rPr lang="hu-HU" sz="1700" dirty="0" smtClean="0"/>
              <a:t> Kérjük, mutassa be társadalmi vállalkozás társadalmi hasznosság szempontjából 	felmerülő legfontosabb </a:t>
            </a:r>
            <a:r>
              <a:rPr lang="hu-HU" sz="1700" b="1" dirty="0" smtClean="0"/>
              <a:t>kockázatait és azok tervezett kezelési módjait</a:t>
            </a:r>
            <a:r>
              <a:rPr lang="hu-HU" sz="1700" dirty="0" smtClean="0"/>
              <a:t>.  </a:t>
            </a:r>
            <a:r>
              <a:rPr lang="hu-HU" sz="1700" i="1" dirty="0" smtClean="0"/>
              <a:t>4 pont</a:t>
            </a:r>
            <a:r>
              <a:rPr lang="hu-HU" sz="17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sz="1700" i="1" dirty="0" smtClean="0"/>
              <a:t>IV.7</a:t>
            </a:r>
            <a:r>
              <a:rPr lang="hu-HU" sz="1700" dirty="0" smtClean="0"/>
              <a:t> Mutassa be, hogy a </a:t>
            </a:r>
            <a:r>
              <a:rPr lang="hu-HU" sz="1700" b="1" dirty="0" smtClean="0"/>
              <a:t>társadalmi vállalkozás nyereségét </a:t>
            </a:r>
            <a:r>
              <a:rPr lang="hu-HU" sz="1700" dirty="0" smtClean="0"/>
              <a:t>(adózott eredményét) hogyan 	használja fel? </a:t>
            </a:r>
            <a:r>
              <a:rPr lang="hu-HU" sz="1700" i="1" dirty="0" smtClean="0"/>
              <a:t>4 pont</a:t>
            </a:r>
            <a:endParaRPr lang="hu-HU" sz="1700" dirty="0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6876256" y="980728"/>
            <a:ext cx="2088232" cy="936104"/>
            <a:chOff x="2772771" y="3444615"/>
            <a:chExt cx="1979376" cy="989688"/>
          </a:xfrm>
        </p:grpSpPr>
        <p:sp>
          <p:nvSpPr>
            <p:cNvPr id="10" name="Lekerekített téglalap 9"/>
            <p:cNvSpPr/>
            <p:nvPr/>
          </p:nvSpPr>
          <p:spPr>
            <a:xfrm>
              <a:off x="2772771" y="3444615"/>
              <a:ext cx="1979376" cy="9896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Lekerekített téglalap 4"/>
            <p:cNvSpPr/>
            <p:nvPr/>
          </p:nvSpPr>
          <p:spPr>
            <a:xfrm>
              <a:off x="2801758" y="3473602"/>
              <a:ext cx="1921402" cy="9317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noProof="0" dirty="0" smtClean="0"/>
                <a:t>Hatás, kommunikáció és kockázatelemzés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i="1" kern="1200" noProof="0" dirty="0" smtClean="0"/>
                <a:t>35 pont</a:t>
              </a:r>
              <a:endParaRPr lang="hu-HU" sz="1600" i="1" kern="1200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805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322263" y="2780928"/>
            <a:ext cx="8613775" cy="1470025"/>
          </a:xfrm>
        </p:spPr>
        <p:txBody>
          <a:bodyPr/>
          <a:lstStyle/>
          <a:p>
            <a:pPr>
              <a:defRPr/>
            </a:pPr>
            <a:r>
              <a:rPr lang="hu-HU" sz="1800" b="1" dirty="0"/>
              <a:t>IFKA Iparfejlesztési Közhasznú Nonprofit Kft. </a:t>
            </a:r>
            <a:br>
              <a:rPr lang="hu-HU" sz="1800" b="1" dirty="0"/>
            </a:br>
            <a:r>
              <a:rPr lang="hu-HU" sz="1800" b="1" cap="all" dirty="0" smtClean="0"/>
              <a:t>Majoros </a:t>
            </a:r>
            <a:r>
              <a:rPr lang="hu-HU" sz="1800" b="1" cap="all" dirty="0" smtClean="0"/>
              <a:t>Z</a:t>
            </a:r>
            <a:r>
              <a:rPr lang="en-US" sz="1800" b="1" cap="all" dirty="0" smtClean="0"/>
              <a:t>s</a:t>
            </a:r>
            <a:r>
              <a:rPr lang="hu-HU" sz="1800" b="1" cap="all" dirty="0" smtClean="0"/>
              <a:t>uzsi</a:t>
            </a:r>
            <a:br>
              <a:rPr lang="hu-HU" sz="1800" b="1" cap="all" dirty="0" smtClean="0"/>
            </a:br>
            <a:r>
              <a:rPr lang="hu-HU" sz="1800" dirty="0" smtClean="0">
                <a:cs typeface="Calibri"/>
              </a:rPr>
              <a:t>Társadalmi </a:t>
            </a:r>
            <a:r>
              <a:rPr lang="hu-HU" sz="1800" dirty="0" smtClean="0">
                <a:cs typeface="Calibri"/>
              </a:rPr>
              <a:t>vállalkozási szakértő</a:t>
            </a:r>
            <a:r>
              <a:rPr lang="hu-HU" sz="1800" b="1" cap="all" dirty="0"/>
              <a:t/>
            </a:r>
            <a:br>
              <a:rPr lang="hu-HU" sz="1800" b="1" cap="all" dirty="0"/>
            </a:br>
            <a:r>
              <a:rPr lang="hu-HU" sz="1800" b="1" cap="all" dirty="0"/>
              <a:t>Jakab </a:t>
            </a:r>
            <a:r>
              <a:rPr lang="hu-HU" sz="1800" b="1" cap="all" dirty="0" smtClean="0"/>
              <a:t>Áron</a:t>
            </a:r>
            <a:br>
              <a:rPr lang="hu-HU" sz="1800" b="1" cap="all" dirty="0" smtClean="0"/>
            </a:br>
            <a:r>
              <a:rPr lang="hu-HU" sz="1800" dirty="0" smtClean="0">
                <a:latin typeface="Calibri"/>
                <a:cs typeface="Calibri"/>
              </a:rPr>
              <a:t>Társadalmi vállalkozás szakértő</a:t>
            </a:r>
            <a:br>
              <a:rPr lang="hu-HU" sz="1800" dirty="0" smtClean="0">
                <a:latin typeface="Calibri"/>
                <a:cs typeface="Calibri"/>
              </a:rPr>
            </a:br>
            <a:endParaRPr lang="hu-HU" sz="1800" dirty="0" smtClean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9DFD0-8916-4EB3-9EE7-87588DBC8F4B}" type="slidenum">
              <a:rPr lang="hu-HU"/>
              <a:pPr>
                <a:defRPr/>
              </a:pPr>
              <a:t>35</a:t>
            </a:fld>
            <a:endParaRPr lang="hu-HU"/>
          </a:p>
        </p:txBody>
      </p:sp>
      <p:pic>
        <p:nvPicPr>
          <p:cNvPr id="10" name="Kép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fka-logo-201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3" y="69872"/>
            <a:ext cx="2952899" cy="73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/>
            <a:r>
              <a:rPr lang="hu-HU" altLang="hu-HU" sz="3200" dirty="0" smtClean="0"/>
              <a:t>I. GINOP </a:t>
            </a:r>
            <a:r>
              <a:rPr lang="hu-HU" altLang="hu-HU" sz="3200" dirty="0"/>
              <a:t>5.1.3. </a:t>
            </a:r>
            <a:r>
              <a:rPr lang="hu-HU" altLang="hu-HU" sz="3200" dirty="0" smtClean="0"/>
              <a:t>statisztika </a:t>
            </a:r>
            <a:r>
              <a:rPr lang="hu-HU" altLang="hu-HU" sz="18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2017.07.24.</a:t>
            </a:r>
            <a:endParaRPr lang="hu-HU" altLang="hu-HU" sz="3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2263" y="908720"/>
            <a:ext cx="85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Jogi forma szerint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4898"/>
              </p:ext>
            </p:extLst>
          </p:nvPr>
        </p:nvGraphicFramePr>
        <p:xfrm>
          <a:off x="611560" y="1556792"/>
          <a:ext cx="7776864" cy="389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224136"/>
                <a:gridCol w="1269404"/>
                <a:gridCol w="2330996"/>
              </a:tblGrid>
              <a:tr h="546679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Jogi formák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Beadott db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Minősített db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noProof="0" dirty="0" smtClean="0"/>
                        <a:t>Minősített összesen HUF</a:t>
                      </a:r>
                    </a:p>
                  </a:txBody>
                  <a:tcPr/>
                </a:tc>
              </a:tr>
              <a:tr h="494615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Szociális Szövetkezetek (121)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184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79 db 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2,9 milliárd HUF</a:t>
                      </a:r>
                      <a:endParaRPr lang="hu-HU" sz="1600" noProof="0" dirty="0"/>
                    </a:p>
                  </a:txBody>
                  <a:tcPr/>
                </a:tc>
              </a:tr>
              <a:tr h="491227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Egyesületek </a:t>
                      </a:r>
                    </a:p>
                    <a:p>
                      <a:r>
                        <a:rPr lang="hu-HU" sz="1600" noProof="0" dirty="0" smtClean="0"/>
                        <a:t>(529)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54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28 db 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990 millió HUF</a:t>
                      </a:r>
                      <a:endParaRPr lang="hu-HU" sz="1600" noProof="0" dirty="0"/>
                    </a:p>
                  </a:txBody>
                  <a:tcPr/>
                </a:tc>
              </a:tr>
              <a:tr h="491227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Alapítványok </a:t>
                      </a:r>
                    </a:p>
                    <a:p>
                      <a:r>
                        <a:rPr lang="hu-HU" sz="1600" noProof="0" dirty="0" smtClean="0"/>
                        <a:t>(569)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37</a:t>
                      </a:r>
                      <a:r>
                        <a:rPr lang="hu-HU" sz="1600" baseline="0" noProof="0" dirty="0" smtClean="0"/>
                        <a:t>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18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450 millió HUF</a:t>
                      </a:r>
                      <a:endParaRPr lang="hu-HU" sz="1600" noProof="0" dirty="0"/>
                    </a:p>
                  </a:txBody>
                  <a:tcPr/>
                </a:tc>
              </a:tr>
              <a:tr h="494615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Nonprofit gazdasági társaságok </a:t>
                      </a:r>
                    </a:p>
                    <a:p>
                      <a:r>
                        <a:rPr lang="hu-HU" sz="1600" noProof="0" dirty="0" smtClean="0"/>
                        <a:t>(572,576, 573, 575)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55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26 db 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911 millió HUF</a:t>
                      </a:r>
                      <a:endParaRPr lang="hu-HU" sz="1600" noProof="0" dirty="0"/>
                    </a:p>
                  </a:txBody>
                  <a:tcPr/>
                </a:tc>
              </a:tr>
              <a:tr h="494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 smtClean="0"/>
                        <a:t>Egyházak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 smtClean="0"/>
                        <a:t>(552)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3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 db</a:t>
                      </a:r>
                    </a:p>
                    <a:p>
                      <a:pPr algn="r"/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39 millió HUF</a:t>
                      </a:r>
                      <a:endParaRPr lang="hu-HU" sz="1600" noProof="0" dirty="0"/>
                    </a:p>
                  </a:txBody>
                  <a:tcPr/>
                </a:tc>
              </a:tr>
              <a:tr h="443405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Összesen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333</a:t>
                      </a:r>
                      <a:r>
                        <a:rPr lang="hu-HU" sz="1600" baseline="0" noProof="0" dirty="0" smtClean="0"/>
                        <a:t>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152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5,3 milliárd HUF</a:t>
                      </a:r>
                      <a:endParaRPr lang="hu-HU" sz="1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6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/>
            <a:r>
              <a:rPr lang="hu-HU" altLang="hu-HU" sz="3200" dirty="0" smtClean="0"/>
              <a:t>I. GINOP </a:t>
            </a:r>
            <a:r>
              <a:rPr lang="hu-HU" altLang="hu-HU" sz="3200" dirty="0"/>
              <a:t>5.1.3. </a:t>
            </a:r>
            <a:r>
              <a:rPr lang="hu-HU" altLang="hu-HU" sz="3200" dirty="0" smtClean="0"/>
              <a:t>statisztika </a:t>
            </a:r>
            <a:r>
              <a:rPr lang="hu-HU" altLang="hu-HU" sz="18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charset="0"/>
              </a:rPr>
              <a:t>2017.07.24.</a:t>
            </a:r>
            <a:endParaRPr lang="hu-HU" altLang="hu-HU" sz="3200" dirty="0">
              <a:solidFill>
                <a:prstClr val="black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3528" y="908720"/>
            <a:ext cx="85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Prokjektméretek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50423"/>
              </p:ext>
            </p:extLst>
          </p:nvPr>
        </p:nvGraphicFramePr>
        <p:xfrm>
          <a:off x="395536" y="1628801"/>
          <a:ext cx="8136903" cy="2896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918"/>
                <a:gridCol w="1229998"/>
                <a:gridCol w="1823644"/>
                <a:gridCol w="1204040"/>
                <a:gridCol w="1892303"/>
              </a:tblGrid>
              <a:tr h="635697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Projektméret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Beadott db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Beadott összesen HUF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noProof="0" smtClean="0"/>
                        <a:t>Minősített db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noProof="0" smtClean="0"/>
                        <a:t>Minősített összesen HUF</a:t>
                      </a:r>
                    </a:p>
                  </a:txBody>
                  <a:tcPr/>
                </a:tc>
              </a:tr>
              <a:tr h="575154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Kisprojektek </a:t>
                      </a:r>
                    </a:p>
                    <a:p>
                      <a:r>
                        <a:rPr lang="hu-HU" sz="1600" noProof="0" dirty="0" smtClean="0"/>
                        <a:t>(6,5-15 millió)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167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2,3 milliárd</a:t>
                      </a:r>
                      <a:r>
                        <a:rPr lang="hu-HU" sz="1600" baseline="0" noProof="0" dirty="0" smtClean="0"/>
                        <a:t> HUF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smtClean="0"/>
                        <a:t>61 db </a:t>
                      </a:r>
                      <a:endParaRPr lang="hu-HU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smtClean="0"/>
                        <a:t>865 millió HUF</a:t>
                      </a:r>
                      <a:endParaRPr lang="hu-HU" sz="1600" noProof="0"/>
                    </a:p>
                  </a:txBody>
                  <a:tcPr/>
                </a:tc>
              </a:tr>
              <a:tr h="575154">
                <a:tc>
                  <a:txBody>
                    <a:bodyPr/>
                    <a:lstStyle/>
                    <a:p>
                      <a:r>
                        <a:rPr lang="hu-HU" sz="1600" noProof="0" smtClean="0"/>
                        <a:t>Közepes projektek</a:t>
                      </a:r>
                    </a:p>
                    <a:p>
                      <a:r>
                        <a:rPr lang="hu-HU" sz="1600" noProof="0" smtClean="0"/>
                        <a:t>(15-50</a:t>
                      </a:r>
                      <a:r>
                        <a:rPr lang="hu-HU" sz="1600" baseline="0" noProof="0" smtClean="0"/>
                        <a:t> millió)</a:t>
                      </a:r>
                      <a:endParaRPr lang="hu-HU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smtClean="0"/>
                        <a:t>117 db</a:t>
                      </a:r>
                      <a:endParaRPr lang="hu-HU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noProof="0" dirty="0" smtClean="0"/>
                        <a:t>4,1 milliárd</a:t>
                      </a:r>
                      <a:r>
                        <a:rPr lang="hu-HU" sz="1600" baseline="0" noProof="0" dirty="0" smtClean="0"/>
                        <a:t> HUF</a:t>
                      </a:r>
                      <a:endParaRPr lang="hu-HU" sz="1600" noProof="0" dirty="0" smtClean="0"/>
                    </a:p>
                    <a:p>
                      <a:pPr algn="r"/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76 db 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2,75 milliárd HUF</a:t>
                      </a:r>
                      <a:endParaRPr lang="hu-HU" sz="1600" noProof="0" dirty="0"/>
                    </a:p>
                  </a:txBody>
                  <a:tcPr/>
                </a:tc>
              </a:tr>
              <a:tr h="575154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Nagyprojektek (50-250 millió)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smtClean="0"/>
                        <a:t>70</a:t>
                      </a:r>
                      <a:r>
                        <a:rPr lang="hu-HU" sz="1600" baseline="0" noProof="0" smtClean="0"/>
                        <a:t> db</a:t>
                      </a:r>
                      <a:endParaRPr lang="hu-HU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6,8</a:t>
                      </a:r>
                      <a:r>
                        <a:rPr lang="hu-HU" sz="1600" baseline="0" noProof="0" dirty="0" smtClean="0"/>
                        <a:t> milliárd HUF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smtClean="0"/>
                        <a:t>15 db</a:t>
                      </a:r>
                      <a:endParaRPr lang="hu-HU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1,67</a:t>
                      </a:r>
                      <a:r>
                        <a:rPr lang="hu-HU" sz="1600" baseline="0" noProof="0" dirty="0" smtClean="0"/>
                        <a:t> milliárd HUF</a:t>
                      </a:r>
                      <a:endParaRPr lang="hu-HU" sz="1600" noProof="0" dirty="0"/>
                    </a:p>
                  </a:txBody>
                  <a:tcPr/>
                </a:tc>
              </a:tr>
              <a:tr h="519161">
                <a:tc>
                  <a:txBody>
                    <a:bodyPr/>
                    <a:lstStyle/>
                    <a:p>
                      <a:r>
                        <a:rPr lang="hu-HU" sz="1600" noProof="0" dirty="0" smtClean="0"/>
                        <a:t>Összesen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354 db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13,2 milliárd HUF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152 db </a:t>
                      </a:r>
                      <a:endParaRPr lang="hu-HU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noProof="0" dirty="0" smtClean="0"/>
                        <a:t>5,3 milliárd HUF</a:t>
                      </a:r>
                      <a:endParaRPr lang="hu-HU" sz="16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4869160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/>
              <a:t>897 </a:t>
            </a:r>
            <a:r>
              <a:rPr lang="hu-HU" b="1" dirty="0" smtClean="0"/>
              <a:t>új munkavállaló (8 órás) </a:t>
            </a:r>
          </a:p>
          <a:p>
            <a:endParaRPr lang="hu-HU" b="1" dirty="0" smtClean="0"/>
          </a:p>
          <a:p>
            <a:pPr algn="ctr"/>
            <a:r>
              <a:rPr lang="hu-HU" b="1" dirty="0" smtClean="0"/>
              <a:t>Támogatás intenzitása = 5,8 millió HUF/munkavállaló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326991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/>
            <a:r>
              <a:rPr lang="hu-HU" altLang="hu-HU" sz="3200" dirty="0"/>
              <a:t>I. GINOP 5.1.3. statisztika </a:t>
            </a:r>
            <a:r>
              <a:rPr lang="hu-HU" altLang="hu-HU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2017.07.24.</a:t>
            </a:r>
            <a:endParaRPr lang="hu-HU" altLang="hu-HU" sz="3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ép 9" descr="C:\Users\KaszaB\AppData\Local\Microsoft\Windows\Temporary Internet Files\Content.Word\infoblokk_kedv_final_CMYK_ ESZ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2263" y="908720"/>
            <a:ext cx="85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Gazdasági adatok – 94 szervezet </a:t>
            </a:r>
            <a:endParaRPr lang="hu-HU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54577"/>
              </p:ext>
            </p:extLst>
          </p:nvPr>
        </p:nvGraphicFramePr>
        <p:xfrm>
          <a:off x="899592" y="1772816"/>
          <a:ext cx="6984776" cy="2225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05221"/>
                <a:gridCol w="1957126"/>
                <a:gridCol w="2222429"/>
              </a:tblGrid>
              <a:tr h="370840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Megnevezés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Összesen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Átlag</a:t>
                      </a:r>
                      <a:endParaRPr lang="hu-HU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smtClean="0"/>
                        <a:t>Utolós év bevétele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4,5 milliárd HUF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48 millió HUF</a:t>
                      </a:r>
                      <a:endParaRPr lang="hu-HU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Utolós év üzleti</a:t>
                      </a:r>
                      <a:r>
                        <a:rPr lang="hu-HU" baseline="0" noProof="0" dirty="0" smtClean="0"/>
                        <a:t> bevétele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2,1 milliárd HUF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22 millió HUF</a:t>
                      </a:r>
                      <a:endParaRPr lang="hu-HU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smtClean="0"/>
                        <a:t>Mérlegfőösszeg 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smtClean="0"/>
                        <a:t>3,4 milliárd HUF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36 millió HUF</a:t>
                      </a:r>
                      <a:endParaRPr lang="hu-HU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smtClean="0"/>
                        <a:t>Eredmény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smtClean="0"/>
                        <a:t>167 millió HUF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1,8 millió HUF</a:t>
                      </a:r>
                      <a:endParaRPr lang="hu-HU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Támogatási igény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smtClean="0"/>
                        <a:t>4,4 milliárd HUF</a:t>
                      </a:r>
                      <a:endParaRPr lang="hu-HU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47 millió HUF</a:t>
                      </a:r>
                      <a:endParaRPr lang="hu-HU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99592" y="4437112"/>
            <a:ext cx="806489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Újonnan bevont foglalkoztatottak száma - 733 fő (8 órás) </a:t>
            </a:r>
          </a:p>
          <a:p>
            <a:endParaRPr lang="hu-HU" b="1" dirty="0" smtClean="0"/>
          </a:p>
          <a:p>
            <a:r>
              <a:rPr lang="hu-HU" b="1" dirty="0" smtClean="0"/>
              <a:t>Támogatás </a:t>
            </a:r>
            <a:r>
              <a:rPr lang="hu-HU" b="1" dirty="0"/>
              <a:t>intenzitása = </a:t>
            </a:r>
            <a:r>
              <a:rPr lang="hu-HU" b="1" dirty="0" smtClean="0"/>
              <a:t>6,1 </a:t>
            </a:r>
            <a:r>
              <a:rPr lang="hu-HU" b="1" dirty="0"/>
              <a:t>millió HUF/</a:t>
            </a:r>
            <a:r>
              <a:rPr lang="hu-HU" b="1" dirty="0" smtClean="0"/>
              <a:t>munkavállaló</a:t>
            </a:r>
          </a:p>
          <a:p>
            <a:endParaRPr lang="hu-HU" b="1" dirty="0"/>
          </a:p>
          <a:p>
            <a:r>
              <a:rPr lang="hu-HU" b="1" dirty="0" smtClean="0"/>
              <a:t>Átlag lezárt üzleti évek száma =  5,4 </a:t>
            </a:r>
            <a:endParaRPr lang="hu-HU" b="1" dirty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5505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 eaLnBrk="1" hangingPunct="1"/>
            <a:r>
              <a:rPr lang="hu-HU" altLang="hu-HU" sz="3200" dirty="0"/>
              <a:t>I. GINOP 5.1.3. statisztika </a:t>
            </a:r>
            <a:r>
              <a:rPr lang="hu-HU" altLang="hu-HU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2017.07.24.</a:t>
            </a:r>
            <a:endParaRPr lang="hu-HU" altLang="hu-HU" sz="3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9" name="Kép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22263" y="908720"/>
            <a:ext cx="85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Iparági adatok - tevékenységek – 94 szervezet </a:t>
            </a:r>
            <a:endParaRPr lang="hu-HU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92691"/>
              </p:ext>
            </p:extLst>
          </p:nvPr>
        </p:nvGraphicFramePr>
        <p:xfrm>
          <a:off x="899592" y="1700808"/>
          <a:ext cx="7272807" cy="487389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48272"/>
                <a:gridCol w="2706244"/>
                <a:gridCol w="2118291"/>
              </a:tblGrid>
              <a:tr h="512453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Megnevezés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noProof="0" dirty="0" smtClean="0"/>
                        <a:t>Példák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Támogatási összeg</a:t>
                      </a:r>
                      <a:endParaRPr lang="hu-HU" noProof="0" dirty="0"/>
                    </a:p>
                  </a:txBody>
                  <a:tcPr/>
                </a:tc>
              </a:tr>
              <a:tr h="607361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Termékgyártás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R</a:t>
                      </a:r>
                      <a:r>
                        <a:rPr lang="hu-HU" noProof="0" dirty="0" smtClean="0"/>
                        <a:t>uházat, bútor,</a:t>
                      </a:r>
                      <a:r>
                        <a:rPr lang="hu-HU" baseline="0" noProof="0" dirty="0" smtClean="0"/>
                        <a:t> tüzelőanyag, csomagolóanyag, stb. 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1 milliárd HUF</a:t>
                      </a:r>
                      <a:endParaRPr lang="hu-HU" noProof="0" dirty="0"/>
                    </a:p>
                  </a:txBody>
                  <a:tcPr/>
                </a:tc>
              </a:tr>
              <a:tr h="867658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Szolgáltatás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Informatika, közösségi</a:t>
                      </a:r>
                      <a:r>
                        <a:rPr lang="hu-HU" baseline="0" noProof="0" dirty="0" smtClean="0"/>
                        <a:t> iroda, </a:t>
                      </a:r>
                      <a:r>
                        <a:rPr lang="hu-HU" noProof="0" dirty="0" smtClean="0"/>
                        <a:t> oktatás, stb.  </a:t>
                      </a:r>
                      <a:r>
                        <a:rPr lang="hu-HU" baseline="0" noProof="0" dirty="0" smtClean="0"/>
                        <a:t> 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1,3 milliárd HUF</a:t>
                      </a:r>
                      <a:endParaRPr lang="hu-HU" noProof="0" dirty="0"/>
                    </a:p>
                  </a:txBody>
                  <a:tcPr/>
                </a:tc>
              </a:tr>
              <a:tr h="512453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Élelmiszerfeldolgozás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Gyógynövénykapszula, bivalyszalámi, kézműves sör, stb. </a:t>
                      </a:r>
                      <a:r>
                        <a:rPr lang="hu-HU" baseline="0" noProof="0" dirty="0" smtClean="0"/>
                        <a:t> 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800 millió HUF</a:t>
                      </a:r>
                    </a:p>
                    <a:p>
                      <a:pPr algn="r"/>
                      <a:endParaRPr lang="hu-HU" noProof="0" dirty="0"/>
                    </a:p>
                  </a:txBody>
                  <a:tcPr/>
                </a:tc>
              </a:tr>
              <a:tr h="512453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Turizmus és vendéglátás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Vendéglátás,</a:t>
                      </a:r>
                      <a:r>
                        <a:rPr lang="hu-HU" baseline="0" noProof="0" dirty="0" smtClean="0"/>
                        <a:t> rendezvény, pizzéria, táborhelyek, stb. 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700 millió HUF</a:t>
                      </a:r>
                      <a:endParaRPr lang="hu-HU" noProof="0" dirty="0"/>
                    </a:p>
                  </a:txBody>
                  <a:tcPr/>
                </a:tc>
              </a:tr>
              <a:tr h="512453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Kereskedelem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Kézműves</a:t>
                      </a:r>
                      <a:r>
                        <a:rPr lang="hu-HU" baseline="0" noProof="0" dirty="0" smtClean="0"/>
                        <a:t> termékek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150 millió HUF</a:t>
                      </a:r>
                      <a:endParaRPr lang="hu-HU" noProof="0" dirty="0"/>
                    </a:p>
                  </a:txBody>
                  <a:tcPr/>
                </a:tc>
              </a:tr>
              <a:tr h="512453">
                <a:tc>
                  <a:txBody>
                    <a:bodyPr/>
                    <a:lstStyle/>
                    <a:p>
                      <a:r>
                        <a:rPr lang="hu-HU" noProof="0" dirty="0" smtClean="0"/>
                        <a:t>Építőipar</a:t>
                      </a:r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hu-H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noProof="0" dirty="0" smtClean="0"/>
                        <a:t>450 millió HUF</a:t>
                      </a:r>
                      <a:endParaRPr lang="hu-HU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39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8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II. GINOP 5.1.2.</a:t>
            </a:r>
          </a:p>
        </p:txBody>
      </p:sp>
      <p:pic>
        <p:nvPicPr>
          <p:cNvPr id="9" name="Kép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1979712" y="1052736"/>
            <a:ext cx="5040560" cy="16561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/>
              <a:t>GINOP 5.1.2. </a:t>
            </a:r>
          </a:p>
          <a:p>
            <a:pPr algn="ctr"/>
            <a:r>
              <a:rPr lang="hu-HU" b="1" dirty="0" smtClean="0"/>
              <a:t>Cél: Társadalmi </a:t>
            </a:r>
            <a:r>
              <a:rPr lang="hu-HU" b="1" dirty="0"/>
              <a:t>vállalkozások </a:t>
            </a:r>
            <a:r>
              <a:rPr lang="hu-HU" b="1" dirty="0" smtClean="0"/>
              <a:t>fejlesztése és megerősítése</a:t>
            </a:r>
          </a:p>
          <a:p>
            <a:pPr algn="ctr"/>
            <a:r>
              <a:rPr lang="hu-HU" b="1" dirty="0" smtClean="0"/>
              <a:t>+ foglalkoztatás </a:t>
            </a:r>
            <a:endParaRPr lang="hu-HU" b="1" dirty="0"/>
          </a:p>
        </p:txBody>
      </p:sp>
      <p:sp>
        <p:nvSpPr>
          <p:cNvPr id="3" name="Regular Pentagon 2"/>
          <p:cNvSpPr/>
          <p:nvPr/>
        </p:nvSpPr>
        <p:spPr>
          <a:xfrm>
            <a:off x="5364088" y="4293096"/>
            <a:ext cx="2088232" cy="1872208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GINOP 5.1.7.</a:t>
            </a:r>
          </a:p>
          <a:p>
            <a:pPr algn="ctr"/>
            <a:r>
              <a:rPr lang="hu-HU" sz="1200" i="1" dirty="0" smtClean="0"/>
              <a:t>15 milliárd HUF</a:t>
            </a:r>
            <a:endParaRPr lang="hu-HU" sz="1200" i="1" dirty="0"/>
          </a:p>
        </p:txBody>
      </p:sp>
      <p:sp>
        <p:nvSpPr>
          <p:cNvPr id="5" name="Isosceles Triangle 4"/>
          <p:cNvSpPr/>
          <p:nvPr/>
        </p:nvSpPr>
        <p:spPr>
          <a:xfrm>
            <a:off x="1691680" y="4437112"/>
            <a:ext cx="2160240" cy="172819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GINOP 5.1.3</a:t>
            </a:r>
            <a:r>
              <a:rPr lang="en-US" dirty="0" smtClean="0"/>
              <a:t>.</a:t>
            </a:r>
          </a:p>
          <a:p>
            <a:pPr algn="ctr"/>
            <a:r>
              <a:rPr lang="hu-HU" sz="1200" i="1" dirty="0" smtClean="0"/>
              <a:t>6 miliárd HUF</a:t>
            </a:r>
            <a:endParaRPr lang="hu-HU" sz="1200" i="1" dirty="0"/>
          </a:p>
        </p:txBody>
      </p:sp>
      <p:sp>
        <p:nvSpPr>
          <p:cNvPr id="14" name="Down Arrow Callout 13"/>
          <p:cNvSpPr/>
          <p:nvPr/>
        </p:nvSpPr>
        <p:spPr>
          <a:xfrm>
            <a:off x="2627784" y="2852936"/>
            <a:ext cx="1728192" cy="1728192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PiacTárs 5.1.3. előminősítő rendszer</a:t>
            </a:r>
            <a:endParaRPr lang="hu-HU" dirty="0"/>
          </a:p>
        </p:txBody>
      </p:sp>
      <p:sp>
        <p:nvSpPr>
          <p:cNvPr id="16" name="Down Arrow Callout 15"/>
          <p:cNvSpPr/>
          <p:nvPr/>
        </p:nvSpPr>
        <p:spPr>
          <a:xfrm>
            <a:off x="4572000" y="2852936"/>
            <a:ext cx="1728192" cy="1728192"/>
          </a:xfrm>
          <a:prstGeom prst="down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PiacTárs 5.1.7. előminősítő 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732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8" descr="C:\Users\KaszaB\AppData\Local\Microsoft\Windows\Temporary Internet Files\Content.Word\infoblokk_kedv_final_CMYK_ ESZ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071942"/>
            <a:ext cx="3857620" cy="27860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Egyenes összekötő 5"/>
          <p:cNvCxnSpPr/>
          <p:nvPr/>
        </p:nvCxnSpPr>
        <p:spPr>
          <a:xfrm>
            <a:off x="250825" y="765175"/>
            <a:ext cx="8713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 számának hely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B7-DD25-4562-8016-55D5379B19B5}" type="slidenum">
              <a:rPr lang="hu-HU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230659" y="44624"/>
            <a:ext cx="7005637" cy="95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hu-HU" altLang="hu-HU" sz="3200" dirty="0" smtClean="0"/>
              <a:t>II. GINOP </a:t>
            </a:r>
            <a:r>
              <a:rPr lang="hu-HU" altLang="hu-HU" sz="3200" dirty="0" smtClean="0"/>
              <a:t>5.1.3. és GINOP 5.1.7.</a:t>
            </a:r>
            <a:endParaRPr lang="hu-HU" altLang="hu-HU" sz="3200" dirty="0" smtClean="0"/>
          </a:p>
        </p:txBody>
      </p:sp>
      <p:pic>
        <p:nvPicPr>
          <p:cNvPr id="9" name="Kép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38" y="0"/>
            <a:ext cx="2786082" cy="10715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gular Pentagon 2"/>
          <p:cNvSpPr/>
          <p:nvPr/>
        </p:nvSpPr>
        <p:spPr>
          <a:xfrm>
            <a:off x="5364088" y="3068960"/>
            <a:ext cx="2088232" cy="1872208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GINOP 5.1.7.</a:t>
            </a:r>
          </a:p>
          <a:p>
            <a:pPr algn="ctr"/>
            <a:r>
              <a:rPr lang="hu-HU" sz="1200" i="1" dirty="0" smtClean="0"/>
              <a:t>15 milliárd HUF</a:t>
            </a:r>
            <a:endParaRPr lang="hu-HU" sz="1200" i="1" dirty="0"/>
          </a:p>
        </p:txBody>
      </p:sp>
      <p:sp>
        <p:nvSpPr>
          <p:cNvPr id="5" name="Isosceles Triangle 4"/>
          <p:cNvSpPr/>
          <p:nvPr/>
        </p:nvSpPr>
        <p:spPr>
          <a:xfrm>
            <a:off x="1691680" y="3212976"/>
            <a:ext cx="2160240" cy="1728192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GINOP 5.1.3</a:t>
            </a:r>
            <a:r>
              <a:rPr lang="en-US" dirty="0" smtClean="0"/>
              <a:t>.</a:t>
            </a:r>
          </a:p>
          <a:p>
            <a:pPr algn="ctr"/>
            <a:r>
              <a:rPr lang="hu-HU" sz="1200" i="1" dirty="0" smtClean="0"/>
              <a:t>6 miliárd HUF</a:t>
            </a:r>
            <a:endParaRPr lang="hu-HU" sz="1200" i="1" dirty="0"/>
          </a:p>
        </p:txBody>
      </p:sp>
      <p:sp>
        <p:nvSpPr>
          <p:cNvPr id="14" name="Down Arrow Callout 13"/>
          <p:cNvSpPr/>
          <p:nvPr/>
        </p:nvSpPr>
        <p:spPr>
          <a:xfrm>
            <a:off x="2627784" y="1628800"/>
            <a:ext cx="1728192" cy="1728192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PiacTárs 5.1.3. előminősítő rendszer</a:t>
            </a:r>
            <a:endParaRPr lang="hu-HU" dirty="0"/>
          </a:p>
        </p:txBody>
      </p:sp>
      <p:sp>
        <p:nvSpPr>
          <p:cNvPr id="16" name="Down Arrow Callout 15"/>
          <p:cNvSpPr/>
          <p:nvPr/>
        </p:nvSpPr>
        <p:spPr>
          <a:xfrm>
            <a:off x="4572000" y="1628800"/>
            <a:ext cx="1728192" cy="1728192"/>
          </a:xfrm>
          <a:prstGeom prst="downArrow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PiacTárs 5.1.7. előminősítő 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048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8610</TotalTime>
  <Words>1912</Words>
  <Application>Microsoft Macintosh PowerPoint</Application>
  <PresentationFormat>On-screen Show (4:3)</PresentationFormat>
  <Paragraphs>505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Office-téma</vt:lpstr>
      <vt:lpstr>IFKA – Piactárs  ginop 5.1.7. Előminősítési rendszerE</vt:lpstr>
      <vt:lpstr>TARTALOM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IV. Minimum kritériumok</vt:lpstr>
      <vt:lpstr>IV. Vezetői összefoglaló</vt:lpstr>
      <vt:lpstr>V. Üzleti keretrendszer</vt:lpstr>
      <vt:lpstr>V. Pontozás, minősítés</vt:lpstr>
      <vt:lpstr>V. A szervezet értékelése </vt:lpstr>
      <vt:lpstr>V. A szervezet értékelése </vt:lpstr>
      <vt:lpstr>V. A fejlesztés értékelése </vt:lpstr>
      <vt:lpstr>V. A fejlesztés értékelése </vt:lpstr>
      <vt:lpstr>V. A fejlesztés értékelése </vt:lpstr>
      <vt:lpstr>V. A fejlesztés értékelése </vt:lpstr>
      <vt:lpstr>PowerPoint Presentation</vt:lpstr>
      <vt:lpstr>PowerPoint Presentation</vt:lpstr>
      <vt:lpstr>PowerPoint Presentation</vt:lpstr>
      <vt:lpstr>Környezetelmzés</vt:lpstr>
      <vt:lpstr>Pénzügyi tervezés</vt:lpstr>
      <vt:lpstr>VI. Társadalmi keretrendszer</vt:lpstr>
      <vt:lpstr>VI. Társadalmi hatás keretrendszer</vt:lpstr>
      <vt:lpstr>IV. Társadalmi keretrendszer</vt:lpstr>
      <vt:lpstr>VI. Társadalmi hatás keretrendszer</vt:lpstr>
      <vt:lpstr>VI. Társadalmi hatás keretrendszer</vt:lpstr>
      <vt:lpstr>VI. Társadalmi hatás keretrendszer</vt:lpstr>
      <vt:lpstr>VI. Társadalmi hatás keretrendszer</vt:lpstr>
      <vt:lpstr>VI. Társadalmi hatás keretrendszer</vt:lpstr>
      <vt:lpstr>IFKA Iparfejlesztési Közhasznú Nonprofit Kft.  Majoros Zsuzsi Társadalmi vállalkozási szakértő Jakab Áron Társadalmi vállalkozás szakértő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Logisztikai Stratégia Workshop</dc:title>
  <dc:creator>Arnold</dc:creator>
  <cp:lastModifiedBy>Jakab Aron</cp:lastModifiedBy>
  <cp:revision>401</cp:revision>
  <cp:lastPrinted>2016-11-10T12:22:47Z</cp:lastPrinted>
  <dcterms:created xsi:type="dcterms:W3CDTF">2012-05-03T07:31:56Z</dcterms:created>
  <dcterms:modified xsi:type="dcterms:W3CDTF">2017-09-26T19:51:49Z</dcterms:modified>
</cp:coreProperties>
</file>